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C6CC"/>
    <a:srgbClr val="178F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EFEC-9815-49D9-B78A-0035D9981A9C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439EA-A7A0-4BF9-A1D5-663AC435F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4004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EFEC-9815-49D9-B78A-0035D9981A9C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439EA-A7A0-4BF9-A1D5-663AC435F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614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EFEC-9815-49D9-B78A-0035D9981A9C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439EA-A7A0-4BF9-A1D5-663AC435F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635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EFEC-9815-49D9-B78A-0035D9981A9C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439EA-A7A0-4BF9-A1D5-663AC435F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7303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EFEC-9815-49D9-B78A-0035D9981A9C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439EA-A7A0-4BF9-A1D5-663AC435F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414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EFEC-9815-49D9-B78A-0035D9981A9C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439EA-A7A0-4BF9-A1D5-663AC435F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3968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EFEC-9815-49D9-B78A-0035D9981A9C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439EA-A7A0-4BF9-A1D5-663AC435F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0722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EFEC-9815-49D9-B78A-0035D9981A9C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439EA-A7A0-4BF9-A1D5-663AC435F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1674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EFEC-9815-49D9-B78A-0035D9981A9C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439EA-A7A0-4BF9-A1D5-663AC435F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3049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EFEC-9815-49D9-B78A-0035D9981A9C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439EA-A7A0-4BF9-A1D5-663AC435F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36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EFEC-9815-49D9-B78A-0035D9981A9C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439EA-A7A0-4BF9-A1D5-663AC435F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6450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8EFEC-9815-49D9-B78A-0035D9981A9C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439EA-A7A0-4BF9-A1D5-663AC435F5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693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02539" y="1506072"/>
            <a:ext cx="699247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4000" b="1" dirty="0" smtClean="0">
                <a:solidFill>
                  <a:srgbClr val="E36C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Journée PEPI</a:t>
            </a:r>
            <a:endParaRPr lang="fr-FR" sz="4000" b="1" dirty="0">
              <a:solidFill>
                <a:srgbClr val="31849B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4000" b="1" dirty="0" smtClean="0">
                <a:solidFill>
                  <a:srgbClr val="3184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800" dirty="0" smtClean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Jeudi 27 juin 2019</a:t>
            </a:r>
            <a:endParaRPr lang="fr-FR" sz="4000" dirty="0" smtClean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933" y="186485"/>
            <a:ext cx="2469479" cy="1185116"/>
          </a:xfrm>
          <a:prstGeom prst="rect">
            <a:avLst/>
          </a:prstGeom>
        </p:spPr>
      </p:pic>
      <p:pic>
        <p:nvPicPr>
          <p:cNvPr id="6" name="Image 5" descr="C:\Users\annberge\Documents\Images, pictogrammes\logo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5010" y="186485"/>
            <a:ext cx="1100072" cy="1039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2845599" y="6447118"/>
            <a:ext cx="6992471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dirty="0" smtClean="0">
                <a:solidFill>
                  <a:srgbClr val="E36C0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Amphithéâtre </a:t>
            </a:r>
            <a:r>
              <a:rPr lang="fr-FR" dirty="0">
                <a:solidFill>
                  <a:srgbClr val="E36C0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l’IADT, 51 bd François </a:t>
            </a:r>
            <a:r>
              <a:rPr lang="fr-FR" dirty="0" smtClean="0">
                <a:solidFill>
                  <a:srgbClr val="E36C0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Mitterrand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933253" y="3117863"/>
            <a:ext cx="10303497" cy="2739211"/>
          </a:xfrm>
          <a:prstGeom prst="rect">
            <a:avLst/>
          </a:prstGeom>
          <a:noFill/>
          <a:ln w="47625" cmpd="sng">
            <a:noFill/>
          </a:ln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fr-FR" sz="2800" b="1" dirty="0" smtClean="0">
                <a:solidFill>
                  <a:srgbClr val="178F96"/>
                </a:solidFill>
              </a:rPr>
              <a:t>Faire vivre aux étudiants des situations authentiques dans le cadre de la Cliniques des droits </a:t>
            </a:r>
            <a:endParaRPr lang="fr-FR" sz="2800" b="1" dirty="0">
              <a:solidFill>
                <a:srgbClr val="178F96"/>
              </a:solidFill>
            </a:endParaRPr>
          </a:p>
          <a:p>
            <a:pPr>
              <a:spcBef>
                <a:spcPts val="600"/>
              </a:spcBef>
            </a:pPr>
            <a:endParaRPr lang="fr-FR" sz="2800" b="1" dirty="0" smtClean="0">
              <a:solidFill>
                <a:srgbClr val="178F96"/>
              </a:solidFill>
            </a:endParaRPr>
          </a:p>
          <a:p>
            <a:pPr>
              <a:spcBef>
                <a:spcPts val="600"/>
              </a:spcBef>
            </a:pPr>
            <a:endParaRPr lang="fr-FR" sz="2800" b="1" dirty="0" smtClean="0">
              <a:solidFill>
                <a:srgbClr val="178F96"/>
              </a:solidFill>
            </a:endParaRPr>
          </a:p>
          <a:p>
            <a:pPr algn="ctr">
              <a:spcBef>
                <a:spcPts val="600"/>
              </a:spcBef>
            </a:pPr>
            <a:r>
              <a:rPr lang="fr-FR" sz="2000" b="1" dirty="0" smtClean="0">
                <a:solidFill>
                  <a:schemeClr val="accent2"/>
                </a:solidFill>
              </a:rPr>
              <a:t>Charles-André DUBREUIL</a:t>
            </a:r>
          </a:p>
          <a:p>
            <a:pPr algn="ctr">
              <a:spcBef>
                <a:spcPts val="600"/>
              </a:spcBef>
            </a:pPr>
            <a:r>
              <a:rPr lang="fr-FR" sz="2000" b="1" dirty="0" smtClean="0">
                <a:solidFill>
                  <a:schemeClr val="accent2"/>
                </a:solidFill>
              </a:rPr>
              <a:t>Professeur de droit public</a:t>
            </a:r>
          </a:p>
        </p:txBody>
      </p:sp>
    </p:spTree>
    <p:extLst>
      <p:ext uri="{BB962C8B-B14F-4D97-AF65-F5344CB8AC3E}">
        <p14:creationId xmlns:p14="http://schemas.microsoft.com/office/powerpoint/2010/main" val="188783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06712" y="1878105"/>
            <a:ext cx="11385287" cy="4398663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L’enseignement clinique du droit ?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La thématique retenue à Clermont-Ferrand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Les partenaires de la Clinique des droits  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L’association étudiante : </a:t>
            </a:r>
          </a:p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80" y="195449"/>
            <a:ext cx="1237987" cy="770964"/>
          </a:xfrm>
          <a:prstGeom prst="rect">
            <a:avLst/>
          </a:prstGeom>
        </p:spPr>
      </p:pic>
      <p:pic>
        <p:nvPicPr>
          <p:cNvPr id="5" name="Image 4" descr="C:\Users\annberge\Documents\Images, pictogrammes\logo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946" y="123731"/>
            <a:ext cx="902490" cy="842682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 1" descr="téléchargement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596" y="3797217"/>
            <a:ext cx="1303101" cy="1167518"/>
          </a:xfrm>
          <a:prstGeom prst="rect">
            <a:avLst/>
          </a:prstGeom>
        </p:spPr>
      </p:pic>
      <p:pic>
        <p:nvPicPr>
          <p:cNvPr id="6" name="Image 5" descr="Logo-ordre-des-avocats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7102" y="3710538"/>
            <a:ext cx="1744898" cy="1473200"/>
          </a:xfrm>
          <a:prstGeom prst="rect">
            <a:avLst/>
          </a:prstGeom>
        </p:spPr>
      </p:pic>
      <p:pic>
        <p:nvPicPr>
          <p:cNvPr id="7" name="Image 6" descr="téléchargement.gif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9958" y="3778657"/>
            <a:ext cx="1665409" cy="1249057"/>
          </a:xfrm>
          <a:prstGeom prst="rect">
            <a:avLst/>
          </a:prstGeom>
        </p:spPr>
      </p:pic>
      <p:pic>
        <p:nvPicPr>
          <p:cNvPr id="8" name="Image 7" descr="Logo clinique.JP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416" y="5185158"/>
            <a:ext cx="2071695" cy="1270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794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Les principes de fonctionnement de la Clinique des droits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Une formation en 1ere année de Master de droit</a:t>
            </a:r>
          </a:p>
          <a:p>
            <a:endParaRPr lang="fr-FR" dirty="0"/>
          </a:p>
          <a:p>
            <a:r>
              <a:rPr lang="fr-FR" dirty="0" smtClean="0"/>
              <a:t>Des permanences hebdomadaires à la MJD:</a:t>
            </a:r>
          </a:p>
          <a:p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- La charte de la Clinique des droits</a:t>
            </a:r>
          </a:p>
          <a:p>
            <a:pPr>
              <a:buFontTx/>
              <a:buChar char="-"/>
            </a:pPr>
            <a:r>
              <a:rPr lang="fr-FR" dirty="0" smtClean="0"/>
              <a:t>Entretien en présence d’un avocat et d’un universitaire</a:t>
            </a:r>
          </a:p>
          <a:p>
            <a:pPr>
              <a:buFontTx/>
              <a:buChar char="-"/>
            </a:pPr>
            <a:r>
              <a:rPr lang="fr-FR" dirty="0" smtClean="0"/>
              <a:t>Supervision du travail de recherche documentaire et de rédaction</a:t>
            </a:r>
          </a:p>
          <a:p>
            <a:pPr>
              <a:buFontTx/>
              <a:buChar char="-"/>
            </a:pPr>
            <a:r>
              <a:rPr lang="fr-FR" dirty="0" smtClean="0"/>
              <a:t>Un entretien de restitution et un accompagnement dans les démarches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6919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Une pédagogie innovante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soutien du programme </a:t>
            </a:r>
            <a:r>
              <a:rPr lang="fr-FR" dirty="0" err="1" smtClean="0"/>
              <a:t>Learn’in</a:t>
            </a:r>
            <a:r>
              <a:rPr lang="fr-FR" dirty="0" smtClean="0"/>
              <a:t> Auvergne :</a:t>
            </a:r>
          </a:p>
          <a:p>
            <a:endParaRPr lang="fr-FR" dirty="0"/>
          </a:p>
          <a:p>
            <a:r>
              <a:rPr lang="fr-FR" dirty="0" smtClean="0"/>
              <a:t> Elaboration d’un référentiel de compétences</a:t>
            </a:r>
          </a:p>
          <a:p>
            <a:endParaRPr lang="fr-FR" dirty="0"/>
          </a:p>
          <a:p>
            <a:r>
              <a:rPr lang="fr-FR" dirty="0" smtClean="0"/>
              <a:t>Insertion professionnelle 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1987" y="1695141"/>
            <a:ext cx="24765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259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objet de recherche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Le réseau des cliniques juridiques francophones: 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Colloque international : « Le rôle social et humanitaire des cliniques juridiques »</a:t>
            </a:r>
            <a:endParaRPr lang="fr-FR" dirty="0"/>
          </a:p>
        </p:txBody>
      </p:sp>
      <p:pic>
        <p:nvPicPr>
          <p:cNvPr id="4" name="Image 3" descr="téléchargemen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5950" y="1630118"/>
            <a:ext cx="1813618" cy="1791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177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149</Words>
  <Application>Microsoft Office PowerPoint</Application>
  <PresentationFormat>Grand écran</PresentationFormat>
  <Paragraphs>39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  <vt:lpstr>Les principes de fonctionnement de la Clinique des droits </vt:lpstr>
      <vt:lpstr>Une pédagogie innovante</vt:lpstr>
      <vt:lpstr>Un objet de recherche</vt:lpstr>
    </vt:vector>
  </TitlesOfParts>
  <Company>UCA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 BERGEAL</dc:creator>
  <cp:lastModifiedBy>Anne BERGEAL</cp:lastModifiedBy>
  <cp:revision>16</cp:revision>
  <dcterms:created xsi:type="dcterms:W3CDTF">2019-05-14T06:52:55Z</dcterms:created>
  <dcterms:modified xsi:type="dcterms:W3CDTF">2019-06-24T14:43:50Z</dcterms:modified>
</cp:coreProperties>
</file>