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C6CC"/>
    <a:srgbClr val="178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EFEC-9815-49D9-B78A-0035D9981A9C}" type="datetimeFigureOut">
              <a:rPr lang="fr-FR" smtClean="0"/>
              <a:t>05/07/2019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00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EFEC-9815-49D9-B78A-0035D9981A9C}" type="datetimeFigureOut">
              <a:rPr lang="fr-FR" smtClean="0"/>
              <a:t>05/07/2019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1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EFEC-9815-49D9-B78A-0035D9981A9C}" type="datetimeFigureOut">
              <a:rPr lang="fr-FR" smtClean="0"/>
              <a:t>05/07/2019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355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EFEC-9815-49D9-B78A-0035D9981A9C}" type="datetimeFigureOut">
              <a:rPr lang="fr-FR" smtClean="0"/>
              <a:t>05/07/2019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30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EFEC-9815-49D9-B78A-0035D9981A9C}" type="datetimeFigureOut">
              <a:rPr lang="fr-FR" smtClean="0"/>
              <a:t>05/07/2019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41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EFEC-9815-49D9-B78A-0035D9981A9C}" type="datetimeFigureOut">
              <a:rPr lang="fr-FR" smtClean="0"/>
              <a:t>05/07/2019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96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EFEC-9815-49D9-B78A-0035D9981A9C}" type="datetimeFigureOut">
              <a:rPr lang="fr-FR" smtClean="0"/>
              <a:t>05/07/2019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72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EFEC-9815-49D9-B78A-0035D9981A9C}" type="datetimeFigureOut">
              <a:rPr lang="fr-FR" smtClean="0"/>
              <a:t>05/07/2019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674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EFEC-9815-49D9-B78A-0035D9981A9C}" type="datetimeFigureOut">
              <a:rPr lang="fr-FR" smtClean="0"/>
              <a:t>05/07/2019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049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EFEC-9815-49D9-B78A-0035D9981A9C}" type="datetimeFigureOut">
              <a:rPr lang="fr-FR" smtClean="0"/>
              <a:t>05/07/2019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336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EFEC-9815-49D9-B78A-0035D9981A9C}" type="datetimeFigureOut">
              <a:rPr lang="fr-FR" smtClean="0"/>
              <a:t>05/07/2019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450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8EFEC-9815-49D9-B78A-0035D9981A9C}" type="datetimeFigureOut">
              <a:rPr lang="fr-FR" smtClean="0"/>
              <a:t>05/07/2019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439EA-A7A0-4BF9-A1D5-663AC435F5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9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isima.f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ima.fr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ima.fr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ima.fr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ima.fr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ima.fr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ima.fr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ima.fr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ima.fr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2539" y="1506072"/>
            <a:ext cx="69924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4000" b="1" dirty="0" smtClean="0">
                <a:solidFill>
                  <a:srgbClr val="E36C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Journée PEPI</a:t>
            </a:r>
            <a:endParaRPr lang="fr-FR" sz="4000" b="1" dirty="0">
              <a:solidFill>
                <a:srgbClr val="31849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4000" b="1" dirty="0" smtClean="0">
                <a:solidFill>
                  <a:srgbClr val="31849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Jeudi 27 juin 2019</a:t>
            </a:r>
            <a:endParaRPr lang="fr-FR" sz="4000" dirty="0" smtClean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33" y="186485"/>
            <a:ext cx="2469479" cy="11851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45599" y="6447118"/>
            <a:ext cx="699247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dirty="0" smtClean="0">
                <a:solidFill>
                  <a:srgbClr val="E36C0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Amphithéâtre </a:t>
            </a:r>
            <a:r>
              <a:rPr lang="fr-FR" dirty="0">
                <a:solidFill>
                  <a:srgbClr val="E36C0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l’IADT, 51 bd François </a:t>
            </a:r>
            <a:r>
              <a:rPr lang="fr-FR" dirty="0" smtClean="0">
                <a:solidFill>
                  <a:srgbClr val="E36C0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Mitterrand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33253" y="3117863"/>
            <a:ext cx="10303497" cy="2431435"/>
          </a:xfrm>
          <a:prstGeom prst="rect">
            <a:avLst/>
          </a:prstGeom>
          <a:noFill/>
          <a:ln w="47625" cmpd="sng"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800" b="1" dirty="0" smtClean="0">
                <a:solidFill>
                  <a:srgbClr val="178F96"/>
                </a:solidFill>
              </a:rPr>
              <a:t>Utiliser </a:t>
            </a:r>
            <a:r>
              <a:rPr lang="fr-FR" sz="2800" b="1" dirty="0">
                <a:solidFill>
                  <a:srgbClr val="178F96"/>
                </a:solidFill>
              </a:rPr>
              <a:t>la vidéo pour développer </a:t>
            </a:r>
            <a:r>
              <a:rPr lang="fr-FR" sz="2800" b="1" dirty="0" smtClean="0">
                <a:solidFill>
                  <a:srgbClr val="178F96"/>
                </a:solidFill>
              </a:rPr>
              <a:t>les </a:t>
            </a:r>
            <a:r>
              <a:rPr lang="fr-FR" sz="2800" b="1" dirty="0">
                <a:solidFill>
                  <a:srgbClr val="178F96"/>
                </a:solidFill>
              </a:rPr>
              <a:t>compétences </a:t>
            </a:r>
            <a:r>
              <a:rPr lang="fr-FR" sz="2800" b="1" dirty="0" smtClean="0">
                <a:solidFill>
                  <a:srgbClr val="178F96"/>
                </a:solidFill>
              </a:rPr>
              <a:t>en électronique</a:t>
            </a:r>
          </a:p>
          <a:p>
            <a:pPr>
              <a:spcBef>
                <a:spcPts val="600"/>
              </a:spcBef>
            </a:pPr>
            <a:endParaRPr lang="fr-FR" sz="2800" b="1" dirty="0" smtClean="0">
              <a:solidFill>
                <a:srgbClr val="178F96"/>
              </a:solidFill>
            </a:endParaRPr>
          </a:p>
          <a:p>
            <a:pPr>
              <a:spcBef>
                <a:spcPts val="600"/>
              </a:spcBef>
            </a:pPr>
            <a:endParaRPr lang="fr-FR" sz="2800" b="1" dirty="0" smtClean="0">
              <a:solidFill>
                <a:srgbClr val="178F96"/>
              </a:solidFill>
            </a:endParaRPr>
          </a:p>
          <a:p>
            <a:pPr>
              <a:spcBef>
                <a:spcPts val="600"/>
              </a:spcBef>
            </a:pPr>
            <a:endParaRPr lang="fr-FR" sz="2800" b="1" dirty="0" smtClean="0">
              <a:solidFill>
                <a:srgbClr val="178F96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fr-FR" sz="2000" b="1" dirty="0" smtClean="0">
                <a:solidFill>
                  <a:schemeClr val="accent2"/>
                </a:solidFill>
              </a:rPr>
              <a:t>Michel CHEMINAT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034" y="5327053"/>
            <a:ext cx="3024051" cy="1219779"/>
          </a:xfrm>
          <a:prstGeom prst="rect">
            <a:avLst/>
          </a:prstGeom>
        </p:spPr>
      </p:pic>
      <p:pic>
        <p:nvPicPr>
          <p:cNvPr id="1026" name="Picture 2" descr="Universite Clermont Auvergne - ISIM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060" y="296216"/>
            <a:ext cx="2867025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06" y="5426768"/>
            <a:ext cx="1020350" cy="102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3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122219"/>
            <a:ext cx="10284229" cy="4796444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/>
              <a:t>TP d’Electronique à l’ISIMA</a:t>
            </a:r>
          </a:p>
          <a:p>
            <a:pPr marL="0" indent="0" algn="ctr">
              <a:buNone/>
            </a:pPr>
            <a:endParaRPr lang="fr-FR" sz="1000" dirty="0" smtClean="0"/>
          </a:p>
          <a:p>
            <a:pPr marL="0" indent="0" algn="ctr">
              <a:buNone/>
            </a:pPr>
            <a:r>
              <a:rPr lang="fr-FR" u="sng" dirty="0" smtClean="0"/>
              <a:t>Avant</a:t>
            </a:r>
          </a:p>
          <a:p>
            <a:pPr marL="0" indent="0" algn="ctr">
              <a:buNone/>
            </a:pPr>
            <a:endParaRPr lang="fr-FR" u="sng" dirty="0" smtClean="0"/>
          </a:p>
          <a:p>
            <a:r>
              <a:rPr lang="fr-FR" dirty="0" smtClean="0"/>
              <a:t>120 étudiants par binômes</a:t>
            </a:r>
          </a:p>
          <a:p>
            <a:r>
              <a:rPr lang="fr-FR" dirty="0" smtClean="0"/>
              <a:t>5 séances de TP avec compte rendus (CR) : 60 x 5 = 300 CR </a:t>
            </a:r>
          </a:p>
          <a:p>
            <a:r>
              <a:rPr lang="fr-FR" dirty="0" smtClean="0"/>
              <a:t>Qui est évalué sur un CR ? Etudiant ? Lequel ? L’enseignant ?</a:t>
            </a:r>
          </a:p>
          <a:p>
            <a:r>
              <a:rPr lang="fr-FR" dirty="0" smtClean="0"/>
              <a:t>Barèmes de correction des CR ? Différence entre un 12 ou un 13 ?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0" y="195449"/>
            <a:ext cx="1237987" cy="770964"/>
          </a:xfrm>
          <a:prstGeom prst="rect">
            <a:avLst/>
          </a:prstGeom>
        </p:spPr>
      </p:pic>
      <p:pic>
        <p:nvPicPr>
          <p:cNvPr id="6" name="Picture 2" descr="Universite Clermont Auvergne - ISIM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060" y="296216"/>
            <a:ext cx="2867025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948" y="6107299"/>
            <a:ext cx="1656805" cy="66828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2952" y="4975449"/>
            <a:ext cx="4439175" cy="180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9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122219"/>
            <a:ext cx="10284229" cy="4796444"/>
          </a:xfrm>
        </p:spPr>
        <p:txBody>
          <a:bodyPr/>
          <a:lstStyle/>
          <a:p>
            <a:pPr marL="0" indent="0" algn="ctr">
              <a:buNone/>
            </a:pPr>
            <a:r>
              <a:rPr lang="fr-FR" u="sng" dirty="0" smtClean="0"/>
              <a:t>Objectifs de la réforme :</a:t>
            </a:r>
          </a:p>
          <a:p>
            <a:pPr marL="0" indent="0" algn="ctr">
              <a:buNone/>
            </a:pPr>
            <a:endParaRPr lang="fr-FR" dirty="0"/>
          </a:p>
          <a:p>
            <a:r>
              <a:rPr lang="fr-FR" dirty="0"/>
              <a:t>mieux définir les compétences attendues,</a:t>
            </a:r>
          </a:p>
          <a:p>
            <a:r>
              <a:rPr lang="fr-FR" dirty="0" smtClean="0"/>
              <a:t>faire </a:t>
            </a:r>
            <a:r>
              <a:rPr lang="fr-FR" dirty="0"/>
              <a:t>en sorte qu'un travail hors les murs soit possible,</a:t>
            </a:r>
          </a:p>
          <a:p>
            <a:r>
              <a:rPr lang="fr-FR" dirty="0" smtClean="0"/>
              <a:t>évaluation </a:t>
            </a:r>
            <a:r>
              <a:rPr lang="fr-FR" dirty="0"/>
              <a:t>des compétences,</a:t>
            </a:r>
          </a:p>
          <a:p>
            <a:r>
              <a:rPr lang="fr-FR" dirty="0" smtClean="0"/>
              <a:t>limiter </a:t>
            </a:r>
            <a:r>
              <a:rPr lang="fr-FR" dirty="0"/>
              <a:t>les biais d'évaluation.</a:t>
            </a:r>
          </a:p>
          <a:p>
            <a:pPr marL="0" indent="0" algn="ctr">
              <a:buNone/>
            </a:pP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0" y="195449"/>
            <a:ext cx="1237987" cy="770964"/>
          </a:xfrm>
          <a:prstGeom prst="rect">
            <a:avLst/>
          </a:prstGeom>
        </p:spPr>
      </p:pic>
      <p:pic>
        <p:nvPicPr>
          <p:cNvPr id="6" name="Picture 2" descr="Universite Clermont Auvergne - ISIM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060" y="296216"/>
            <a:ext cx="2867025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948" y="6107299"/>
            <a:ext cx="1656805" cy="66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4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122218"/>
            <a:ext cx="10284229" cy="54365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smtClean="0"/>
              <a:t>Compétences de savoir faire 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i="1" u="sng" dirty="0" smtClean="0"/>
              <a:t>3 Familles :</a:t>
            </a:r>
          </a:p>
          <a:p>
            <a:pPr lvl="1" algn="just"/>
            <a:r>
              <a:rPr lang="fr-FR" dirty="0"/>
              <a:t>Manipulations de </a:t>
            </a:r>
            <a:r>
              <a:rPr lang="fr-FR" dirty="0" smtClean="0"/>
              <a:t>base</a:t>
            </a:r>
          </a:p>
          <a:p>
            <a:pPr lvl="1" algn="just"/>
            <a:r>
              <a:rPr lang="fr-FR" dirty="0"/>
              <a:t>Mesures dans le domaine </a:t>
            </a:r>
            <a:r>
              <a:rPr lang="fr-FR" dirty="0" smtClean="0"/>
              <a:t>temporel</a:t>
            </a:r>
          </a:p>
          <a:p>
            <a:pPr lvl="1" algn="just"/>
            <a:r>
              <a:rPr lang="fr-FR" dirty="0"/>
              <a:t>Mesures dans le domaine fréquentiel</a:t>
            </a:r>
            <a:endParaRPr lang="fr-FR" dirty="0" smtClean="0"/>
          </a:p>
          <a:p>
            <a:pPr marL="0" indent="0" algn="just">
              <a:buNone/>
            </a:pPr>
            <a:r>
              <a:rPr lang="fr-FR" i="1" u="sng" dirty="0" smtClean="0"/>
              <a:t>Dans chaque famille 5 à 7 compétences fines :</a:t>
            </a:r>
          </a:p>
          <a:p>
            <a:pPr lvl="1" algn="just"/>
            <a:r>
              <a:rPr lang="fr-FR" dirty="0"/>
              <a:t>Alimenter un circuit (+15V, -15V, 5V, masse)</a:t>
            </a:r>
          </a:p>
          <a:p>
            <a:pPr lvl="1" algn="just"/>
            <a:r>
              <a:rPr lang="fr-FR" dirty="0"/>
              <a:t>Moyenner un signal </a:t>
            </a:r>
            <a:r>
              <a:rPr lang="fr-FR" dirty="0" smtClean="0"/>
              <a:t>bruité</a:t>
            </a:r>
          </a:p>
          <a:p>
            <a:pPr lvl="1" algn="just"/>
            <a:r>
              <a:rPr lang="fr-FR" dirty="0" smtClean="0"/>
              <a:t>Mesurer </a:t>
            </a:r>
            <a:r>
              <a:rPr lang="fr-FR" dirty="0"/>
              <a:t>une constante de </a:t>
            </a:r>
            <a:r>
              <a:rPr lang="fr-FR" dirty="0" smtClean="0"/>
              <a:t>temps</a:t>
            </a:r>
          </a:p>
          <a:p>
            <a:pPr lvl="1" algn="just"/>
            <a:r>
              <a:rPr lang="fr-FR" dirty="0" smtClean="0"/>
              <a:t>Mesurer </a:t>
            </a:r>
            <a:r>
              <a:rPr lang="fr-FR" dirty="0"/>
              <a:t>un gain et un </a:t>
            </a:r>
            <a:r>
              <a:rPr lang="fr-FR" dirty="0" smtClean="0"/>
              <a:t>déphasage</a:t>
            </a:r>
          </a:p>
          <a:p>
            <a:pPr lvl="1" algn="just"/>
            <a:r>
              <a:rPr lang="fr-FR" dirty="0" smtClean="0"/>
              <a:t>Réaliser </a:t>
            </a:r>
            <a:r>
              <a:rPr lang="fr-FR" dirty="0"/>
              <a:t>une FFT</a:t>
            </a:r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0" y="195449"/>
            <a:ext cx="1237987" cy="770964"/>
          </a:xfrm>
          <a:prstGeom prst="rect">
            <a:avLst/>
          </a:prstGeom>
        </p:spPr>
      </p:pic>
      <p:pic>
        <p:nvPicPr>
          <p:cNvPr id="6" name="Picture 2" descr="Universite Clermont Auvergne - ISIM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060" y="296216"/>
            <a:ext cx="2867025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948" y="6107299"/>
            <a:ext cx="1656805" cy="66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122219"/>
            <a:ext cx="10284229" cy="4796444"/>
          </a:xfrm>
        </p:spPr>
        <p:txBody>
          <a:bodyPr/>
          <a:lstStyle/>
          <a:p>
            <a:pPr algn="just"/>
            <a:r>
              <a:rPr lang="fr-FR" dirty="0" smtClean="0"/>
              <a:t>La théorie est fournie pour discuter de l’adéquation entre la théorie et les mesures,</a:t>
            </a:r>
          </a:p>
          <a:p>
            <a:pPr algn="just"/>
            <a:r>
              <a:rPr lang="fr-FR" dirty="0" smtClean="0"/>
              <a:t>Pour chaque TP, la liste des compétences à maitriser est indiquée,</a:t>
            </a:r>
          </a:p>
          <a:p>
            <a:pPr algn="just"/>
            <a:r>
              <a:rPr lang="fr-FR" dirty="0" smtClean="0"/>
              <a:t>Pour chaque compétence, une vidéo :</a:t>
            </a:r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0" y="195449"/>
            <a:ext cx="1237987" cy="770964"/>
          </a:xfrm>
          <a:prstGeom prst="rect">
            <a:avLst/>
          </a:prstGeom>
        </p:spPr>
      </p:pic>
      <p:pic>
        <p:nvPicPr>
          <p:cNvPr id="6" name="Picture 2" descr="Universite Clermont Auvergne - ISIM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060" y="296216"/>
            <a:ext cx="2867025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948" y="6107299"/>
            <a:ext cx="1656805" cy="66828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6525" y="3065136"/>
            <a:ext cx="6354535" cy="360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8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122219"/>
            <a:ext cx="10284229" cy="4796444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Les étudiants utilisent les vidéos pendant les TP (Moodle),</a:t>
            </a:r>
          </a:p>
          <a:p>
            <a:r>
              <a:rPr lang="fr-FR" dirty="0" smtClean="0"/>
              <a:t>Le travail « hors les murs » n’est toujours pas possible mais les vidéos permettent de réviser,</a:t>
            </a:r>
          </a:p>
          <a:p>
            <a:r>
              <a:rPr lang="fr-FR" dirty="0" smtClean="0"/>
              <a:t>L’évaluation se fait lors d’un examen de TP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 Étudiant seul,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 Durée 2h,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12 étudiants max dans la salle,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 Refaire les 5 manipulations de base et 6 à 7 manipulations plus avancées,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 Évaluation en direct par l’enseignant.</a:t>
            </a:r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0" y="195449"/>
            <a:ext cx="1237987" cy="770964"/>
          </a:xfrm>
          <a:prstGeom prst="rect">
            <a:avLst/>
          </a:prstGeom>
        </p:spPr>
      </p:pic>
      <p:pic>
        <p:nvPicPr>
          <p:cNvPr id="6" name="Picture 2" descr="Universite Clermont Auvergne - ISIM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060" y="296216"/>
            <a:ext cx="2867025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948" y="6107299"/>
            <a:ext cx="1656805" cy="66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4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72494" y="748145"/>
            <a:ext cx="6749933" cy="5170518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Evaluation de chaque compétence :</a:t>
            </a:r>
          </a:p>
          <a:p>
            <a:endParaRPr lang="fr-FR" dirty="0" smtClean="0"/>
          </a:p>
          <a:p>
            <a:r>
              <a:rPr lang="fr-FR" dirty="0" smtClean="0"/>
              <a:t>l’étudiant appelle l’enseignant,</a:t>
            </a:r>
          </a:p>
          <a:p>
            <a:r>
              <a:rPr lang="fr-FR" dirty="0" smtClean="0"/>
              <a:t>Une mesure peut ne pas avoir été vue en TP mais la procédure est connue,</a:t>
            </a:r>
          </a:p>
          <a:p>
            <a:r>
              <a:rPr lang="fr-FR" dirty="0" smtClean="0"/>
              <a:t>Évaluation rapide (mais sur papier).</a:t>
            </a:r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0" y="195449"/>
            <a:ext cx="1237987" cy="770964"/>
          </a:xfrm>
          <a:prstGeom prst="rect">
            <a:avLst/>
          </a:prstGeom>
        </p:spPr>
      </p:pic>
      <p:pic>
        <p:nvPicPr>
          <p:cNvPr id="6" name="Picture 2" descr="Universite Clermont Auvergne - ISIM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060" y="296216"/>
            <a:ext cx="2867025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948" y="6107299"/>
            <a:ext cx="1656805" cy="66828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352" y="1596814"/>
            <a:ext cx="3899080" cy="454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6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122219"/>
            <a:ext cx="10284229" cy="4796444"/>
          </a:xfrm>
        </p:spPr>
        <p:txBody>
          <a:bodyPr/>
          <a:lstStyle/>
          <a:p>
            <a:pPr marL="0" indent="0" algn="ctr">
              <a:buNone/>
            </a:pPr>
            <a:r>
              <a:rPr lang="fr-FR" i="1" u="sng" dirty="0" smtClean="0"/>
              <a:t>Suite (2019-2020)</a:t>
            </a:r>
          </a:p>
          <a:p>
            <a:pPr marL="0" indent="0" algn="ctr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Evaluation à l’aide d’une tablette tactile :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					Maîtrise </a:t>
            </a:r>
            <a:r>
              <a:rPr lang="fr-FR" dirty="0"/>
              <a:t>insuffisante	</a:t>
            </a:r>
            <a:endParaRPr lang="fr-FR" dirty="0" smtClean="0"/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				Maîtrise fragile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				Maîtrise </a:t>
            </a:r>
            <a:r>
              <a:rPr lang="fr-FR" dirty="0"/>
              <a:t>satisfaisante	</a:t>
            </a:r>
            <a:r>
              <a:rPr lang="fr-FR" dirty="0" smtClean="0"/>
              <a:t>	</a:t>
            </a:r>
          </a:p>
          <a:p>
            <a:pPr marL="0" indent="0">
              <a:buNone/>
            </a:pPr>
            <a:r>
              <a:rPr lang="fr-FR" dirty="0" smtClean="0"/>
              <a:t>					Très </a:t>
            </a:r>
            <a:r>
              <a:rPr lang="fr-FR" dirty="0"/>
              <a:t>bonne maîtrise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0" y="195449"/>
            <a:ext cx="1237987" cy="770964"/>
          </a:xfrm>
          <a:prstGeom prst="rect">
            <a:avLst/>
          </a:prstGeom>
        </p:spPr>
      </p:pic>
      <p:pic>
        <p:nvPicPr>
          <p:cNvPr id="6" name="Picture 2" descr="Universite Clermont Auvergne - ISIM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060" y="296216"/>
            <a:ext cx="2867025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948" y="6107299"/>
            <a:ext cx="1656805" cy="66828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487294"/>
            <a:ext cx="4988050" cy="373857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-92620" y="3621642"/>
            <a:ext cx="2204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Fichier </a:t>
            </a:r>
          </a:p>
          <a:p>
            <a:pPr algn="ctr"/>
            <a:r>
              <a:rPr lang="fr-FR" dirty="0" smtClean="0"/>
              <a:t>Compétences à évaluer (CSV)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556071" y="6409177"/>
            <a:ext cx="3857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Fichier étudiants (CSV)</a:t>
            </a:r>
            <a:endParaRPr lang="fr-FR" dirty="0"/>
          </a:p>
        </p:txBody>
      </p:sp>
      <p:sp>
        <p:nvSpPr>
          <p:cNvPr id="10" name="Flèche droite 9"/>
          <p:cNvSpPr/>
          <p:nvPr/>
        </p:nvSpPr>
        <p:spPr>
          <a:xfrm>
            <a:off x="1805772" y="4206240"/>
            <a:ext cx="688045" cy="23919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 rot="16200000">
            <a:off x="3044235" y="6012533"/>
            <a:ext cx="575977" cy="21731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4704031" y="2834640"/>
            <a:ext cx="1380886" cy="11399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6084917" y="2834639"/>
            <a:ext cx="1380886" cy="11399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7465803" y="2833740"/>
            <a:ext cx="1380886" cy="11399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8846689" y="2833739"/>
            <a:ext cx="1380886" cy="11399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Accolade ouvrante 16"/>
          <p:cNvSpPr/>
          <p:nvPr/>
        </p:nvSpPr>
        <p:spPr>
          <a:xfrm rot="10800000">
            <a:off x="10213152" y="2349513"/>
            <a:ext cx="282633" cy="3713454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17"/>
          <p:cNvSpPr/>
          <p:nvPr/>
        </p:nvSpPr>
        <p:spPr>
          <a:xfrm>
            <a:off x="10436587" y="4103269"/>
            <a:ext cx="502962" cy="20594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10730105" y="3744574"/>
            <a:ext cx="1564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Fichier étudiants</a:t>
            </a:r>
          </a:p>
          <a:p>
            <a:pPr algn="ctr"/>
            <a:r>
              <a:rPr lang="fr-FR" dirty="0" smtClean="0"/>
              <a:t>Notes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812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122219"/>
            <a:ext cx="10284229" cy="4796444"/>
          </a:xfrm>
        </p:spPr>
        <p:txBody>
          <a:bodyPr/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Merci de votre attention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0" y="195449"/>
            <a:ext cx="1237987" cy="770964"/>
          </a:xfrm>
          <a:prstGeom prst="rect">
            <a:avLst/>
          </a:prstGeom>
        </p:spPr>
      </p:pic>
      <p:pic>
        <p:nvPicPr>
          <p:cNvPr id="6" name="Picture 2" descr="Universite Clermont Auvergne - ISIM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060" y="296216"/>
            <a:ext cx="2867025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948" y="6107299"/>
            <a:ext cx="1656805" cy="66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9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281</Words>
  <Application>Microsoft Office PowerPoint</Application>
  <PresentationFormat>Grand écran</PresentationFormat>
  <Paragraphs>72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 BERGEAL</dc:creator>
  <cp:lastModifiedBy>Anne BERGEAL</cp:lastModifiedBy>
  <cp:revision>25</cp:revision>
  <dcterms:created xsi:type="dcterms:W3CDTF">2019-05-14T06:52:55Z</dcterms:created>
  <dcterms:modified xsi:type="dcterms:W3CDTF">2019-07-05T06:50:45Z</dcterms:modified>
</cp:coreProperties>
</file>