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C0A"/>
    <a:srgbClr val="17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94729"/>
  </p:normalViewPr>
  <p:slideViewPr>
    <p:cSldViewPr snapToGrid="0">
      <p:cViewPr varScale="1">
        <p:scale>
          <a:sx n="133" d="100"/>
          <a:sy n="133" d="100"/>
        </p:scale>
        <p:origin x="105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9a5d18fc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9a5d18fc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9a5d18fc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9a5d18fc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9a5d18fc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9a5d18fc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9a5d18fc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9a5d18fc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9a73fe7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9a73fe7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262626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9a5d18fc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9a5d18fc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a5d18fc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9a5d18fc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a5d18fc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a5d18fc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9a5d18fc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9a5d18fc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9a5d18fc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9a5d18fc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if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123rf.com/photo_10737861_des-piles-de-l-argent-sous-forme-de-pi&#232;ces-de-monnaie-en-esp&#232;ces-et-en-or-avec-le-sac-d-argent-.html" TargetMode="External"/><Relationship Id="rId2" Type="http://schemas.openxmlformats.org/officeDocument/2006/relationships/hyperlink" Target="https://www.reviser-brevet.fr/brevet/methodologie/gerer-son-temps-pendant-epreuve-ecrit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mytutorabroad.com/blog/enseignement-a-distance-comment-sy-retrouver/" TargetMode="External"/><Relationship Id="rId5" Type="http://schemas.openxmlformats.org/officeDocument/2006/relationships/hyperlink" Target="https://www.brickpirate.net/site/concours/bp-challenge-mai-2017-bp-fait-son-cinema/" TargetMode="External"/><Relationship Id="rId4" Type="http://schemas.openxmlformats.org/officeDocument/2006/relationships/hyperlink" Target="http://www.photographe-boyer.fr/technique-phot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3947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 dirty="0">
                <a:solidFill>
                  <a:srgbClr val="E36C0A"/>
                </a:solidFill>
              </a:rPr>
              <a:t>Journée PEPI</a:t>
            </a:r>
            <a:endParaRPr sz="3600" b="1" dirty="0">
              <a:solidFill>
                <a:srgbClr val="E36C0A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4000" b="1" dirty="0">
                <a:solidFill>
                  <a:srgbClr val="31849B"/>
                </a:solidFill>
              </a:rPr>
              <a:t> </a:t>
            </a:r>
            <a:r>
              <a:rPr lang="fr" sz="2800" dirty="0">
                <a:solidFill>
                  <a:srgbClr val="ED7D31"/>
                </a:solidFill>
              </a:rPr>
              <a:t>Jeudi 27 juin 2019</a:t>
            </a:r>
            <a:endParaRPr sz="2800" dirty="0">
              <a:solidFill>
                <a:srgbClr val="ED7D3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40275" y="2394675"/>
            <a:ext cx="7766100" cy="16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178F96"/>
                </a:solidFill>
              </a:rPr>
              <a:t>« Présentation d'un outil d'aide à la conception </a:t>
            </a:r>
            <a:endParaRPr sz="2400" b="1" dirty="0">
              <a:solidFill>
                <a:srgbClr val="178F9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178F96"/>
                </a:solidFill>
              </a:rPr>
              <a:t>de capsules pédagogiques en milieu universitaire »</a:t>
            </a:r>
            <a:endParaRPr sz="2400" b="1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178F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955200" y="4653275"/>
            <a:ext cx="7339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E36C0A"/>
                </a:solidFill>
              </a:rPr>
              <a:t>Amphithéâtre de l’IADT, 51 bd François Mitterrand</a:t>
            </a:r>
            <a:endParaRPr>
              <a:solidFill>
                <a:srgbClr val="E36C0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840275" y="3586967"/>
            <a:ext cx="8188800" cy="79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b="1" dirty="0">
                <a:solidFill>
                  <a:srgbClr val="ED7D31"/>
                </a:solidFill>
              </a:rPr>
              <a:t>Najat Ziani - El </a:t>
            </a:r>
            <a:r>
              <a:rPr lang="fr" sz="1800" b="1" dirty="0" err="1">
                <a:solidFill>
                  <a:srgbClr val="ED7D31"/>
                </a:solidFill>
              </a:rPr>
              <a:t>Kaamouchi</a:t>
            </a:r>
            <a:r>
              <a:rPr lang="fr" sz="1800" b="1" dirty="0">
                <a:solidFill>
                  <a:srgbClr val="ED7D31"/>
                </a:solidFill>
              </a:rPr>
              <a:t> et </a:t>
            </a:r>
            <a:r>
              <a:rPr lang="fr" sz="1800" b="1" dirty="0" err="1">
                <a:solidFill>
                  <a:srgbClr val="ED7D31"/>
                </a:solidFill>
              </a:rPr>
              <a:t>Mélody</a:t>
            </a:r>
            <a:r>
              <a:rPr lang="fr" sz="1800" b="1" dirty="0">
                <a:solidFill>
                  <a:srgbClr val="ED7D31"/>
                </a:solidFill>
              </a:rPr>
              <a:t> Dumas</a:t>
            </a:r>
          </a:p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178F96"/>
                </a:solidFill>
              </a:rPr>
              <a:t>Étudiantes en Master 2 </a:t>
            </a:r>
            <a:r>
              <a:rPr lang="fr" sz="1100" dirty="0" err="1">
                <a:solidFill>
                  <a:srgbClr val="178F96"/>
                </a:solidFill>
              </a:rPr>
              <a:t>LiDiFLES</a:t>
            </a:r>
            <a:r>
              <a:rPr lang="fr" sz="1100" dirty="0">
                <a:solidFill>
                  <a:srgbClr val="178F96"/>
                </a:solidFill>
              </a:rPr>
              <a:t> (Linguistique, Didactique des langues et des cultures </a:t>
            </a:r>
          </a:p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178F96"/>
                </a:solidFill>
              </a:rPr>
              <a:t>Français Langue Étrangère et Seconde) – UFR LCSH</a:t>
            </a:r>
            <a:endParaRPr sz="11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4C92B-3EE8-724D-8386-BA59D1B3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4" y="916687"/>
            <a:ext cx="8520600" cy="57270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E36C0A"/>
                </a:solidFill>
              </a:rPr>
              <a:t>Exemple de crédits de notre générique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FA02D3-AC99-7949-AA7D-E3810E79A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F466AC4-04A5-C845-AE22-1FE9237E7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6" b="7900"/>
          <a:stretch/>
        </p:blipFill>
        <p:spPr>
          <a:xfrm>
            <a:off x="311700" y="1855250"/>
            <a:ext cx="4100364" cy="2292735"/>
          </a:xfrm>
          <a:prstGeom prst="rect">
            <a:avLst/>
          </a:prstGeo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43BC4B63-1FF6-6646-83D6-8141764502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8821" b="8793"/>
          <a:stretch/>
        </p:blipFill>
        <p:spPr>
          <a:xfrm>
            <a:off x="4731938" y="1855250"/>
            <a:ext cx="4174379" cy="2292735"/>
          </a:xfrm>
        </p:spPr>
      </p:pic>
      <p:pic>
        <p:nvPicPr>
          <p:cNvPr id="8" name="Google Shape;128;p21">
            <a:extLst>
              <a:ext uri="{FF2B5EF4-FFF2-40B4-BE49-F238E27FC236}">
                <a16:creationId xmlns:a16="http://schemas.microsoft.com/office/drawing/2014/main" id="{8017385C-0AC0-EF4A-A407-CE0BCCF3F31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9;p21">
            <a:extLst>
              <a:ext uri="{FF2B5EF4-FFF2-40B4-BE49-F238E27FC236}">
                <a16:creationId xmlns:a16="http://schemas.microsoft.com/office/drawing/2014/main" id="{0682E521-9482-D040-B7FE-7834FCD10B5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01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904050" y="106072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E36C0A"/>
                </a:solidFill>
              </a:rPr>
              <a:t>En guise de conclusion ...</a:t>
            </a:r>
            <a:endParaRPr sz="2400">
              <a:solidFill>
                <a:srgbClr val="E36C0A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107150" y="188602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981550" y="2018750"/>
            <a:ext cx="75507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Support d’apprentissage demandé par les étudiants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Outil d’aide à la conception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évolutif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et bientôt à votre disposition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D84DAE-AA36-CA4C-85BA-66A3B5F63D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D9D7AF-FC79-744B-AAEF-0CE87BBAF158}"/>
              </a:ext>
            </a:extLst>
          </p:cNvPr>
          <p:cNvSpPr txBox="1"/>
          <p:nvPr/>
        </p:nvSpPr>
        <p:spPr>
          <a:xfrm>
            <a:off x="5909758" y="4390101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E36C0A"/>
                </a:solidFill>
              </a:rPr>
              <a:t>… Bonne création </a:t>
            </a:r>
            <a:r>
              <a:rPr lang="fr-FR" sz="1800" dirty="0">
                <a:solidFill>
                  <a:srgbClr val="E36C0A"/>
                </a:solidFill>
                <a:sym typeface="Wingdings" pitchFamily="2" charset="2"/>
              </a:rPr>
              <a:t></a:t>
            </a:r>
            <a:endParaRPr lang="fr-FR" sz="1800" dirty="0">
              <a:solidFill>
                <a:srgbClr val="E36C0A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E6C2C9-DB38-DD43-8EA2-37EE45F01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32" y="3870350"/>
            <a:ext cx="1218245" cy="9896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728424" y="1223361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rgbClr val="E36C0A"/>
                </a:solidFill>
              </a:rPr>
              <a:t>Merci de votre attention !</a:t>
            </a:r>
            <a:endParaRPr sz="2400" dirty="0">
              <a:solidFill>
                <a:srgbClr val="E36C0A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" sz="2400" dirty="0">
              <a:solidFill>
                <a:srgbClr val="178F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rgbClr val="178F96"/>
                </a:solidFill>
              </a:rPr>
              <a:t>Les questions sont les bienvenues. </a:t>
            </a:r>
            <a:endParaRPr sz="2400" dirty="0">
              <a:solidFill>
                <a:srgbClr val="178F96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A20D57E-6DE4-314A-9261-F4F87D78B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1CD73A-0436-0448-AC1B-C081539E4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250" y="2079261"/>
            <a:ext cx="3670248" cy="16419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78FDC7-12FD-1441-AD47-DDE0B7BFAF43}"/>
              </a:ext>
            </a:extLst>
          </p:cNvPr>
          <p:cNvSpPr txBox="1"/>
          <p:nvPr/>
        </p:nvSpPr>
        <p:spPr>
          <a:xfrm>
            <a:off x="407095" y="1434230"/>
            <a:ext cx="85678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https://www.reviser-brevet.fr/brevet/methodologie/gerer-son-temps-pendant-epreuve-ecrite/</a:t>
            </a:r>
            <a:r>
              <a:rPr lang="fr-FR" dirty="0"/>
              <a:t>  </a:t>
            </a:r>
            <a:r>
              <a:rPr lang="fr-FR" dirty="0">
                <a:solidFill>
                  <a:srgbClr val="E36C0A"/>
                </a:solidFill>
              </a:rPr>
              <a:t>(diapositive 2)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https://fr.123rf.com/photo_10737861_des-piles-de-l-argent-sous-forme-de-pièces-de-monnaie-en-espèces-et-en-or-avec-le-sac-d-argent-.html</a:t>
            </a:r>
            <a:r>
              <a:rPr lang="fr-FR" dirty="0"/>
              <a:t> </a:t>
            </a:r>
            <a:r>
              <a:rPr lang="fr-FR" dirty="0">
                <a:solidFill>
                  <a:srgbClr val="E36C0A"/>
                </a:solidFill>
              </a:rPr>
              <a:t>(diapositive 2)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4"/>
              </a:rPr>
              <a:t>http://www.photographe-boyer.fr/technique-photo/</a:t>
            </a:r>
            <a:r>
              <a:rPr lang="fr-FR" dirty="0"/>
              <a:t> </a:t>
            </a:r>
            <a:r>
              <a:rPr lang="fr-FR" dirty="0">
                <a:solidFill>
                  <a:srgbClr val="E36C0A"/>
                </a:solidFill>
              </a:rPr>
              <a:t>(diapositive 2)</a:t>
            </a:r>
            <a:br>
              <a:rPr lang="fr-FR" dirty="0">
                <a:solidFill>
                  <a:srgbClr val="E36C0A"/>
                </a:solidFill>
              </a:rPr>
            </a:br>
            <a:endParaRPr lang="fr-FR" dirty="0">
              <a:solidFill>
                <a:srgbClr val="E36C0A"/>
              </a:solidFill>
            </a:endParaRPr>
          </a:p>
          <a:p>
            <a:endParaRPr lang="fr-FR" dirty="0">
              <a:solidFill>
                <a:srgbClr val="E36C0A"/>
              </a:solidFill>
            </a:endParaRPr>
          </a:p>
          <a:p>
            <a:r>
              <a:rPr lang="fr-FR" dirty="0">
                <a:solidFill>
                  <a:srgbClr val="E36C0A"/>
                </a:solidFill>
                <a:hlinkClick r:id="rId5"/>
              </a:rPr>
              <a:t>https://www.brickpirate.net/site/concours/bp-challenge-mai-2017-bp-fait-son-cinema/</a:t>
            </a:r>
            <a:r>
              <a:rPr lang="fr-FR" dirty="0">
                <a:solidFill>
                  <a:srgbClr val="E36C0A"/>
                </a:solidFill>
              </a:rPr>
              <a:t> (diapositive 10)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6"/>
              </a:rPr>
              <a:t>http://www.mytutorabroad.com/blog/enseignement-a-distance-comment-sy-retrouver/</a:t>
            </a:r>
            <a:r>
              <a:rPr lang="fr-FR" dirty="0"/>
              <a:t> </a:t>
            </a:r>
            <a:r>
              <a:rPr lang="fr-FR" dirty="0">
                <a:solidFill>
                  <a:srgbClr val="E36C0A"/>
                </a:solidFill>
              </a:rPr>
              <a:t>(diapositive 11)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E3EAAD-EC4A-964E-B632-DADE9C8E5033}"/>
              </a:ext>
            </a:extLst>
          </p:cNvPr>
          <p:cNvSpPr txBox="1"/>
          <p:nvPr/>
        </p:nvSpPr>
        <p:spPr>
          <a:xfrm>
            <a:off x="3200399" y="607512"/>
            <a:ext cx="298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E36C0A"/>
                </a:solidFill>
              </a:rPr>
              <a:t>Crédits images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5738EA-D088-7545-8F5D-8B92EB9A82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80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61500" y="990125"/>
            <a:ext cx="842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rgbClr val="E36C0A"/>
                </a:solidFill>
              </a:rPr>
              <a:t>Capsule vidéo : support d’apprentissage prisé des étudiants</a:t>
            </a:r>
            <a:r>
              <a:rPr lang="fr" dirty="0">
                <a:solidFill>
                  <a:srgbClr val="E36C0A"/>
                </a:solidFill>
              </a:rPr>
              <a:t> </a:t>
            </a:r>
            <a:endParaRPr dirty="0">
              <a:solidFill>
                <a:srgbClr val="E36C0A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775" y="2131363"/>
            <a:ext cx="47625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81" y="2091575"/>
            <a:ext cx="4231794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DBE26B7-7682-8749-A1C0-CB6136CE8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27718" y="926926"/>
            <a:ext cx="8866178" cy="93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E36C0A"/>
                </a:solidFill>
              </a:rPr>
              <a:t>Faire ou ne pas faire des capsules vidéo pédagogiques?</a:t>
            </a:r>
            <a:endParaRPr sz="2400" dirty="0">
              <a:solidFill>
                <a:srgbClr val="E36C0A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468183" y="1603050"/>
            <a:ext cx="4704017" cy="144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" sz="2000" dirty="0" err="1">
                <a:solidFill>
                  <a:srgbClr val="178F96"/>
                </a:solidFill>
              </a:rPr>
              <a:t>T</a:t>
            </a:r>
            <a:r>
              <a:rPr lang="fr-FR" sz="2000" dirty="0">
                <a:solidFill>
                  <a:srgbClr val="178F96"/>
                </a:solidFill>
              </a:rPr>
              <a:t>r</a:t>
            </a:r>
            <a:r>
              <a:rPr lang="fr" sz="2000" dirty="0" err="1">
                <a:solidFill>
                  <a:srgbClr val="178F96"/>
                </a:solidFill>
              </a:rPr>
              <a:t>ois</a:t>
            </a:r>
            <a:r>
              <a:rPr lang="fr" sz="2000" dirty="0">
                <a:solidFill>
                  <a:srgbClr val="178F96"/>
                </a:solidFill>
              </a:rPr>
              <a:t> paramètres à prendre en compte : </a:t>
            </a:r>
          </a:p>
          <a:p>
            <a:pPr lvl="0"/>
            <a:endParaRPr lang="fr" sz="2000" dirty="0">
              <a:solidFill>
                <a:srgbClr val="178F96"/>
              </a:solidFill>
            </a:endParaRPr>
          </a:p>
          <a:p>
            <a:pPr lvl="0"/>
            <a:endParaRPr lang="fr" sz="1800" dirty="0">
              <a:solidFill>
                <a:srgbClr val="178F96"/>
              </a:solidFill>
            </a:endParaRPr>
          </a:p>
          <a:p>
            <a:pPr lvl="0"/>
            <a:r>
              <a:rPr lang="fr-FR" sz="1800" dirty="0">
                <a:solidFill>
                  <a:srgbClr val="E36C0A"/>
                </a:solidFill>
              </a:rPr>
              <a:t>- </a:t>
            </a:r>
            <a:r>
              <a:rPr lang="fr-FR" sz="1800" dirty="0" err="1">
                <a:solidFill>
                  <a:srgbClr val="E36C0A"/>
                </a:solidFill>
              </a:rPr>
              <a:t>T</a:t>
            </a:r>
            <a:r>
              <a:rPr lang="fr" sz="1800" dirty="0" err="1">
                <a:solidFill>
                  <a:srgbClr val="E36C0A"/>
                </a:solidFill>
              </a:rPr>
              <a:t>emporel</a:t>
            </a:r>
            <a:endParaRPr lang="fr" sz="1800" dirty="0">
              <a:solidFill>
                <a:srgbClr val="E36C0A"/>
              </a:solidFill>
            </a:endParaRPr>
          </a:p>
          <a:p>
            <a:endParaRPr lang="fr" sz="1800" dirty="0">
              <a:solidFill>
                <a:srgbClr val="178F96"/>
              </a:solidFill>
            </a:endParaRPr>
          </a:p>
          <a:p>
            <a:endParaRPr lang="fr" sz="1800" dirty="0">
              <a:solidFill>
                <a:srgbClr val="178F96"/>
              </a:solidFill>
            </a:endParaRPr>
          </a:p>
          <a:p>
            <a:endParaRPr lang="fr" sz="1800" dirty="0">
              <a:solidFill>
                <a:srgbClr val="178F96"/>
              </a:solidFill>
            </a:endParaRPr>
          </a:p>
          <a:p>
            <a:endParaRPr lang="fr" sz="1800" dirty="0">
              <a:solidFill>
                <a:srgbClr val="178F96"/>
              </a:solidFill>
            </a:endParaRPr>
          </a:p>
          <a:p>
            <a:endParaRPr lang="fr" sz="1800" dirty="0">
              <a:solidFill>
                <a:srgbClr val="178F96"/>
              </a:solidFill>
            </a:endParaRPr>
          </a:p>
          <a:p>
            <a:pPr lvl="0"/>
            <a:r>
              <a:rPr lang="fr" sz="1800" dirty="0">
                <a:solidFill>
                  <a:srgbClr val="E36C0A"/>
                </a:solidFill>
                <a:sym typeface="Wingdings" pitchFamily="2" charset="2"/>
              </a:rPr>
              <a:t>- </a:t>
            </a:r>
            <a:r>
              <a:rPr lang="fr" sz="1800" dirty="0">
                <a:solidFill>
                  <a:srgbClr val="E36C0A"/>
                </a:solidFill>
              </a:rPr>
              <a:t>Financier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F41BC9-0E8E-194F-AC8C-F75DCAA2E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422" y="2181912"/>
            <a:ext cx="1292109" cy="870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608129-3EAD-F842-B7FC-C3C69EA1C71E}"/>
              </a:ext>
            </a:extLst>
          </p:cNvPr>
          <p:cNvSpPr/>
          <p:nvPr/>
        </p:nvSpPr>
        <p:spPr>
          <a:xfrm>
            <a:off x="5010726" y="326329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rgbClr val="178F96"/>
                </a:solidFill>
              </a:rPr>
              <a:t>- Technique</a:t>
            </a:r>
            <a:endParaRPr lang="fr" sz="1800" dirty="0">
              <a:solidFill>
                <a:srgbClr val="178F9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D882CC-1E18-0C40-A289-DA23030AD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848" y="3867711"/>
            <a:ext cx="847334" cy="7615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2FEFF1-75CB-2B42-AF75-CE45ADC40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674" y="3076545"/>
            <a:ext cx="1997553" cy="79116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28AD9E-9E12-594D-BF23-2DC952D37E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592100" y="921075"/>
            <a:ext cx="8310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E36C0A"/>
                </a:solidFill>
              </a:rPr>
              <a:t>Le projet « écriCAPS » en quelques mots … </a:t>
            </a:r>
            <a:endParaRPr sz="2400">
              <a:solidFill>
                <a:srgbClr val="E36C0A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079600" y="1552575"/>
            <a:ext cx="75300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Stage professionnel de 5 mois au LRL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Équipe projet (Anne-Laure Foucher, Véronique </a:t>
            </a:r>
            <a:r>
              <a:rPr lang="fr" sz="1800" dirty="0" err="1">
                <a:solidFill>
                  <a:srgbClr val="178F96"/>
                </a:solidFill>
              </a:rPr>
              <a:t>Quanquin</a:t>
            </a:r>
            <a:r>
              <a:rPr lang="fr" sz="1800" dirty="0">
                <a:solidFill>
                  <a:srgbClr val="178F96"/>
                </a:solidFill>
              </a:rPr>
              <a:t>, Lidia Lebas-</a:t>
            </a:r>
            <a:r>
              <a:rPr lang="fr" sz="1800" dirty="0" err="1">
                <a:solidFill>
                  <a:srgbClr val="178F96"/>
                </a:solidFill>
              </a:rPr>
              <a:t>Fraczak</a:t>
            </a:r>
            <a:r>
              <a:rPr lang="fr" sz="1800" dirty="0">
                <a:solidFill>
                  <a:srgbClr val="178F96"/>
                </a:solidFill>
              </a:rPr>
              <a:t>, Christine Blanchard)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Financé par LIA (</a:t>
            </a:r>
            <a:r>
              <a:rPr lang="fr" sz="1800" dirty="0" err="1">
                <a:solidFill>
                  <a:srgbClr val="178F96"/>
                </a:solidFill>
              </a:rPr>
              <a:t>Learn</a:t>
            </a:r>
            <a:r>
              <a:rPr lang="fr" sz="1800" dirty="0">
                <a:solidFill>
                  <a:srgbClr val="178F96"/>
                </a:solidFill>
              </a:rPr>
              <a:t>’ in Auvergne)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Deux missions principales : </a:t>
            </a:r>
            <a:endParaRPr sz="1800" dirty="0">
              <a:solidFill>
                <a:srgbClr val="178F9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1. Livre blanc d’aide pour les futurs concepteurs</a:t>
            </a:r>
            <a:br>
              <a:rPr lang="fr" sz="1800" dirty="0">
                <a:solidFill>
                  <a:srgbClr val="178F96"/>
                </a:solidFill>
              </a:rPr>
            </a:br>
            <a:r>
              <a:rPr lang="fr" sz="1800" dirty="0">
                <a:solidFill>
                  <a:srgbClr val="178F96"/>
                </a:solidFill>
              </a:rPr>
              <a:t>2. Capsules </a:t>
            </a:r>
            <a:r>
              <a:rPr lang="fr" sz="1800" dirty="0" err="1">
                <a:solidFill>
                  <a:srgbClr val="178F96"/>
                </a:solidFill>
              </a:rPr>
              <a:t>vidéo</a:t>
            </a:r>
            <a:r>
              <a:rPr lang="fr" sz="1800" dirty="0">
                <a:solidFill>
                  <a:srgbClr val="178F96"/>
                </a:solidFill>
              </a:rPr>
              <a:t> </a:t>
            </a:r>
            <a:r>
              <a:rPr lang="fr" sz="1800" dirty="0" err="1">
                <a:solidFill>
                  <a:srgbClr val="178F96"/>
                </a:solidFill>
              </a:rPr>
              <a:t>pédagogiques</a:t>
            </a:r>
            <a:r>
              <a:rPr lang="fr" sz="1800" dirty="0">
                <a:solidFill>
                  <a:srgbClr val="178F96"/>
                </a:solidFill>
              </a:rPr>
              <a:t> pour accompagner les étudiants de L1 dans une tâche d’écriture à distance et en autonomie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FA7BD7-F693-9643-9D6C-FBDE81EF77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52063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478658" y="1409117"/>
            <a:ext cx="7993800" cy="3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Visionnage et analyse de vidéos :</a:t>
            </a:r>
            <a:endParaRPr sz="1800" dirty="0">
              <a:solidFill>
                <a:srgbClr val="178F9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78F96"/>
              </a:buClr>
              <a:buSzPts val="1800"/>
              <a:buChar char="-"/>
            </a:pPr>
            <a:r>
              <a:rPr lang="fr" sz="1800" dirty="0">
                <a:solidFill>
                  <a:srgbClr val="178F96"/>
                </a:solidFill>
              </a:rPr>
              <a:t>domaines variés,</a:t>
            </a:r>
            <a:endParaRPr sz="1800" dirty="0">
              <a:solidFill>
                <a:srgbClr val="178F9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8F96"/>
              </a:buClr>
              <a:buSzPts val="1800"/>
              <a:buChar char="-"/>
            </a:pPr>
            <a:r>
              <a:rPr lang="fr" sz="1800" dirty="0">
                <a:solidFill>
                  <a:srgbClr val="178F96"/>
                </a:solidFill>
              </a:rPr>
              <a:t>différents types (MOOC, chaîne YouTube…)</a:t>
            </a:r>
            <a:endParaRPr sz="1800" dirty="0">
              <a:solidFill>
                <a:srgbClr val="178F9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8F96"/>
              </a:buClr>
              <a:buSzPts val="1800"/>
              <a:buChar char="-"/>
            </a:pPr>
            <a:r>
              <a:rPr lang="fr" sz="1800" dirty="0">
                <a:solidFill>
                  <a:srgbClr val="178F96"/>
                </a:solidFill>
              </a:rPr>
              <a:t>réalisées par des professionnels ou amateurs,</a:t>
            </a:r>
            <a:endParaRPr sz="1800" dirty="0">
              <a:solidFill>
                <a:srgbClr val="178F9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8F96"/>
              </a:buClr>
              <a:buSzPts val="1800"/>
              <a:buChar char="-"/>
            </a:pPr>
            <a:r>
              <a:rPr lang="fr" sz="1800" dirty="0">
                <a:solidFill>
                  <a:srgbClr val="178F96"/>
                </a:solidFill>
              </a:rPr>
              <a:t>différentes plateformes.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Grilles d’analyse et cartes mentales : </a:t>
            </a:r>
            <a:endParaRPr sz="1800" dirty="0">
              <a:solidFill>
                <a:srgbClr val="178F9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78F96"/>
              </a:buClr>
              <a:buSzPts val="1800"/>
              <a:buChar char="-"/>
            </a:pPr>
            <a:r>
              <a:rPr lang="fr" sz="1800" dirty="0">
                <a:solidFill>
                  <a:srgbClr val="178F96"/>
                </a:solidFill>
              </a:rPr>
              <a:t>par rapport à la communication : ergonomiques, techniques, esthétiques</a:t>
            </a:r>
            <a:endParaRPr sz="1800" dirty="0">
              <a:solidFill>
                <a:srgbClr val="178F9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8F96"/>
              </a:buClr>
              <a:buSzPts val="1800"/>
              <a:buChar char="-"/>
            </a:pPr>
            <a:r>
              <a:rPr lang="fr" sz="1800" dirty="0">
                <a:solidFill>
                  <a:srgbClr val="178F96"/>
                </a:solidFill>
              </a:rPr>
              <a:t>par rapport au domaine d’apprentissage : linguistiques, pragmatiques, didactiques et cognitifs.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Typologie de capsules vidéo pédagogiques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7"/>
          <p:cNvSpPr txBox="1"/>
          <p:nvPr/>
        </p:nvSpPr>
        <p:spPr>
          <a:xfrm>
            <a:off x="2796525" y="124867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810100" y="93937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E36C0A"/>
                </a:solidFill>
              </a:rPr>
              <a:t>Démarche de travail pour l’élaboration du livre blanc </a:t>
            </a:r>
            <a:endParaRPr sz="2400">
              <a:solidFill>
                <a:srgbClr val="E36C0A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B362D2-826D-BC44-A370-02F46B442C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402500" y="1805289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31849B"/>
                </a:solidFill>
              </a:rPr>
              <a:t>1. Diaporama commenté</a:t>
            </a:r>
            <a:endParaRPr sz="1800" dirty="0">
              <a:solidFill>
                <a:srgbClr val="31849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31849B"/>
                </a:solidFill>
              </a:rPr>
              <a:t>2. Conférence enregistrée </a:t>
            </a:r>
            <a:endParaRPr sz="1800" dirty="0">
              <a:solidFill>
                <a:srgbClr val="31849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31849B"/>
                </a:solidFill>
              </a:rPr>
              <a:t>3. Tableau blanc filmé </a:t>
            </a:r>
            <a:endParaRPr sz="1800" dirty="0">
              <a:solidFill>
                <a:srgbClr val="31849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31849B"/>
                </a:solidFill>
              </a:rPr>
              <a:t>4. Tutoriel </a:t>
            </a:r>
            <a:endParaRPr sz="1800" dirty="0">
              <a:solidFill>
                <a:srgbClr val="31849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E36C0A"/>
                </a:solidFill>
              </a:rPr>
              <a:t>5. Capsule animée </a:t>
            </a:r>
            <a:endParaRPr sz="1800" dirty="0">
              <a:solidFill>
                <a:srgbClr val="E36C0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31849B"/>
                </a:solidFill>
              </a:rPr>
              <a:t>6. Capsule “</a:t>
            </a:r>
            <a:r>
              <a:rPr lang="fr" sz="1800" dirty="0" err="1">
                <a:solidFill>
                  <a:srgbClr val="31849B"/>
                </a:solidFill>
              </a:rPr>
              <a:t>Youtubeur</a:t>
            </a:r>
            <a:r>
              <a:rPr lang="fr" sz="1800" dirty="0">
                <a:solidFill>
                  <a:srgbClr val="31849B"/>
                </a:solidFill>
              </a:rPr>
              <a:t>”</a:t>
            </a:r>
            <a:endParaRPr sz="1800" dirty="0">
              <a:solidFill>
                <a:srgbClr val="31849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1800" dirty="0">
                <a:solidFill>
                  <a:srgbClr val="31849B"/>
                </a:solidFill>
              </a:rPr>
              <a:t>7. Mode entretien </a:t>
            </a:r>
            <a:endParaRPr dirty="0">
              <a:solidFill>
                <a:srgbClr val="31849B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62137" y="949389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rgbClr val="E36C0A"/>
                </a:solidFill>
              </a:rPr>
              <a:t>Typologie de capsules vidéo pédagogiques </a:t>
            </a:r>
            <a:endParaRPr sz="2400" dirty="0">
              <a:solidFill>
                <a:srgbClr val="E36C0A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D09682-EB4E-5846-80EE-A27E9C8FC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904050" y="647688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E36C0A"/>
                </a:solidFill>
              </a:rPr>
              <a:t>Fiche 5 : La capsule animée </a:t>
            </a:r>
            <a:endParaRPr sz="2400">
              <a:solidFill>
                <a:srgbClr val="E36C0A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5390" y="1261213"/>
            <a:ext cx="5603474" cy="38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356475" y="1598525"/>
            <a:ext cx="12087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Définition</a:t>
            </a:r>
            <a:endParaRPr sz="1800" dirty="0">
              <a:solidFill>
                <a:srgbClr val="178F96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67225" y="2966375"/>
            <a:ext cx="168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ED7D31"/>
                </a:solidFill>
              </a:rPr>
              <a:t>Spécificités</a:t>
            </a:r>
            <a:r>
              <a:rPr lang="fr" dirty="0">
                <a:solidFill>
                  <a:srgbClr val="ED7D31"/>
                </a:solidFill>
              </a:rPr>
              <a:t> </a:t>
            </a:r>
            <a:endParaRPr dirty="0">
              <a:solidFill>
                <a:srgbClr val="ED7D31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67225" y="4229827"/>
            <a:ext cx="13722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Avantages</a:t>
            </a:r>
            <a:endParaRPr sz="1800" dirty="0">
              <a:solidFill>
                <a:srgbClr val="178F96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7308993" y="1581538"/>
            <a:ext cx="18501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E36C0A"/>
                </a:solidFill>
              </a:rPr>
              <a:t>Inconvénients</a:t>
            </a:r>
            <a:endParaRPr sz="1800" dirty="0">
              <a:solidFill>
                <a:srgbClr val="E36C0A"/>
              </a:solidFill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7355673" y="2344988"/>
            <a:ext cx="1817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Volet technique</a:t>
            </a:r>
            <a:endParaRPr sz="1800" dirty="0">
              <a:solidFill>
                <a:srgbClr val="178F96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7299066" y="3504102"/>
            <a:ext cx="1884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E36C0A"/>
                </a:solidFill>
              </a:rPr>
              <a:t>Exemple : capture d’écran </a:t>
            </a:r>
            <a:endParaRPr sz="1800" dirty="0">
              <a:solidFill>
                <a:srgbClr val="E36C0A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D52935-57CE-644E-A8ED-BF2D3EB7B2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904050" y="101482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E36C0A"/>
                </a:solidFill>
              </a:rPr>
              <a:t>Structure du livre blanc </a:t>
            </a:r>
            <a:endParaRPr sz="2400">
              <a:solidFill>
                <a:srgbClr val="E36C0A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741450" y="1655417"/>
            <a:ext cx="74985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Une checklist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Typologie des vidéos avec fiches explicatives</a:t>
            </a:r>
            <a:br>
              <a:rPr lang="fr" sz="1800" dirty="0">
                <a:solidFill>
                  <a:srgbClr val="178F96"/>
                </a:solidFill>
              </a:rPr>
            </a:b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Éléments théoriques pour comprendre et approfondir </a:t>
            </a:r>
            <a:br>
              <a:rPr lang="fr" sz="1800" dirty="0">
                <a:solidFill>
                  <a:srgbClr val="178F96"/>
                </a:solidFill>
              </a:rPr>
            </a:br>
            <a:r>
              <a:rPr lang="fr" sz="1800" dirty="0">
                <a:solidFill>
                  <a:srgbClr val="178F96"/>
                </a:solidFill>
              </a:rPr>
              <a:t>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Grilles d’analyse + carte mentale récapitulative</a:t>
            </a:r>
            <a:br>
              <a:rPr lang="fr" sz="1800" dirty="0">
                <a:solidFill>
                  <a:srgbClr val="178F96"/>
                </a:solidFill>
              </a:rPr>
            </a:br>
            <a:r>
              <a:rPr lang="fr" sz="1800" dirty="0">
                <a:solidFill>
                  <a:srgbClr val="178F96"/>
                </a:solidFill>
              </a:rPr>
              <a:t>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Glossaire didactique et technique</a:t>
            </a:r>
            <a:br>
              <a:rPr lang="fr" sz="1800" dirty="0">
                <a:solidFill>
                  <a:srgbClr val="178F96"/>
                </a:solidFill>
              </a:rPr>
            </a:b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Exemples de vidéos accompagnées des scripts et story-boards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78F96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35BA0D-3E0E-E148-920E-65BF9D6CD8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4" y="133775"/>
            <a:ext cx="3982918" cy="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75" y="133775"/>
            <a:ext cx="1280725" cy="6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977525" y="1096488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rgbClr val="E36C0A"/>
                </a:solidFill>
              </a:rPr>
              <a:t>Volet juridique</a:t>
            </a:r>
            <a:endParaRPr sz="2400" dirty="0">
              <a:solidFill>
                <a:srgbClr val="E36C0A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107150" y="188602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758675" y="2018750"/>
            <a:ext cx="77736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Questions des droits d’auteur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Autorisation de diffusion de l’</a:t>
            </a:r>
            <a:r>
              <a:rPr lang="fr-FR" sz="1800" dirty="0">
                <a:solidFill>
                  <a:srgbClr val="178F96"/>
                </a:solidFill>
              </a:rPr>
              <a:t>œuvre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178F96"/>
                </a:solidFill>
              </a:rPr>
              <a:t>Cession de droits à l’image </a:t>
            </a:r>
            <a:endParaRPr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rgbClr val="178F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  <a:p>
            <a:pPr lvl="0"/>
            <a:r>
              <a:rPr lang="fr" sz="1800" dirty="0">
                <a:solidFill>
                  <a:srgbClr val="178F96"/>
                </a:solidFill>
              </a:rPr>
              <a:t>- LIA, Mme M. </a:t>
            </a:r>
            <a:r>
              <a:rPr lang="fr" sz="1800" dirty="0" err="1">
                <a:solidFill>
                  <a:srgbClr val="178F96"/>
                </a:solidFill>
              </a:rPr>
              <a:t>Gosgnach</a:t>
            </a:r>
            <a:endParaRPr lang="fr" sz="1800" dirty="0">
              <a:solidFill>
                <a:srgbClr val="178F96"/>
              </a:solidFill>
            </a:endParaRPr>
          </a:p>
          <a:p>
            <a:pPr lvl="0"/>
            <a:r>
              <a:rPr lang="fr" sz="1800" dirty="0">
                <a:solidFill>
                  <a:srgbClr val="178F96"/>
                </a:solidFill>
              </a:rPr>
              <a:t>- Direction de la Recherche et de la Valorisation, Mme Bouvier-Marion</a:t>
            </a:r>
            <a:endParaRPr sz="1800" dirty="0">
              <a:solidFill>
                <a:srgbClr val="178F9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78F96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CEBE5D-5D2E-FE4A-8B41-58FC8B218D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120A54-7C81-324D-A4A9-EE57698DAAF8}"/>
              </a:ext>
            </a:extLst>
          </p:cNvPr>
          <p:cNvSpPr txBox="1"/>
          <p:nvPr/>
        </p:nvSpPr>
        <p:spPr>
          <a:xfrm>
            <a:off x="830575" y="1523904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E36C0A"/>
                </a:solidFill>
              </a:rPr>
              <a:t>Livre blanc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F3497C-F5B1-394D-A6E9-A4A4CE6EBA82}"/>
              </a:ext>
            </a:extLst>
          </p:cNvPr>
          <p:cNvSpPr txBox="1"/>
          <p:nvPr/>
        </p:nvSpPr>
        <p:spPr>
          <a:xfrm>
            <a:off x="830575" y="3810973"/>
            <a:ext cx="290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E36C0A"/>
                </a:solidFill>
              </a:rPr>
              <a:t>Personnes ressources (UCA)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395</Words>
  <Application>Microsoft Office PowerPoint</Application>
  <PresentationFormat>Affichage à l'écran (16:9)</PresentationFormat>
  <Paragraphs>126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Simple Light</vt:lpstr>
      <vt:lpstr>Journée PEPI  Jeudi 27 juin 2019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de crédits de notre générique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PEPI  Jeudi 27 juin 2019</dc:title>
  <dc:creator>Anne BERGEAL</dc:creator>
  <cp:lastModifiedBy>Anne BERGEAL</cp:lastModifiedBy>
  <cp:revision>22</cp:revision>
  <dcterms:modified xsi:type="dcterms:W3CDTF">2019-06-24T13:10:14Z</dcterms:modified>
</cp:coreProperties>
</file>