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0" r:id="rId4"/>
    <p:sldId id="271" r:id="rId5"/>
    <p:sldId id="272" r:id="rId6"/>
    <p:sldId id="262" r:id="rId7"/>
    <p:sldId id="263" r:id="rId8"/>
    <p:sldId id="264" r:id="rId9"/>
    <p:sldId id="259" r:id="rId10"/>
    <p:sldId id="260" r:id="rId11"/>
    <p:sldId id="261" r:id="rId12"/>
    <p:sldId id="265" r:id="rId13"/>
    <p:sldId id="266" r:id="rId14"/>
    <p:sldId id="269" r:id="rId15"/>
    <p:sldId id="267" r:id="rId16"/>
    <p:sldId id="268" r:id="rId17"/>
    <p:sldId id="273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8F96"/>
    <a:srgbClr val="5FC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97"/>
  </p:normalViewPr>
  <p:slideViewPr>
    <p:cSldViewPr snapToGrid="0">
      <p:cViewPr varScale="1">
        <p:scale>
          <a:sx n="91" d="100"/>
          <a:sy n="91" d="100"/>
        </p:scale>
        <p:origin x="208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BBBBC4-84A6-B54B-A730-D084E39F03AE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E1E6475-BD85-774B-A9E0-96E6AC3EA4C3}" type="asst">
      <dgm:prSet phldrT="[Texte]"/>
      <dgm:spPr/>
      <dgm:t>
        <a:bodyPr/>
        <a:lstStyle/>
        <a:p>
          <a:r>
            <a:rPr lang="fr-FR" dirty="0"/>
            <a:t>LATIN ou GREC</a:t>
          </a:r>
        </a:p>
        <a:p>
          <a:endParaRPr lang="fr-FR" dirty="0"/>
        </a:p>
        <a:p>
          <a:r>
            <a:rPr lang="fr-FR" dirty="0"/>
            <a:t>2H semaine</a:t>
          </a:r>
        </a:p>
        <a:p>
          <a:endParaRPr lang="fr-FR" dirty="0"/>
        </a:p>
      </dgm:t>
    </dgm:pt>
    <dgm:pt modelId="{E16C6E5E-D6CC-B441-90F3-61C3AE0ADB5A}" type="parTrans" cxnId="{1627D1CC-B00F-864C-95A9-0EF6207B0312}">
      <dgm:prSet/>
      <dgm:spPr/>
      <dgm:t>
        <a:bodyPr/>
        <a:lstStyle/>
        <a:p>
          <a:endParaRPr lang="fr-FR"/>
        </a:p>
      </dgm:t>
    </dgm:pt>
    <dgm:pt modelId="{85727DD7-31D8-D746-8099-82404E03D6BE}" type="sibTrans" cxnId="{1627D1CC-B00F-864C-95A9-0EF6207B0312}">
      <dgm:prSet/>
      <dgm:spPr/>
      <dgm:t>
        <a:bodyPr/>
        <a:lstStyle/>
        <a:p>
          <a:endParaRPr lang="fr-FR"/>
        </a:p>
      </dgm:t>
    </dgm:pt>
    <dgm:pt modelId="{8403FB10-58CC-844E-9471-63A190E085EC}">
      <dgm:prSet phldrT="[Texte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dirty="0">
              <a:ln w="12700">
                <a:solidFill>
                  <a:schemeClr val="bg1"/>
                </a:solidFill>
              </a:ln>
            </a:rPr>
            <a:t>LETTRES MODERNES et</a:t>
          </a:r>
        </a:p>
        <a:p>
          <a:r>
            <a:rPr lang="fr-FR" dirty="0">
              <a:ln w="12700">
                <a:solidFill>
                  <a:schemeClr val="bg1"/>
                </a:solidFill>
              </a:ln>
            </a:rPr>
            <a:t> LETTRES CLASSIQUES</a:t>
          </a:r>
        </a:p>
      </dgm:t>
    </dgm:pt>
    <dgm:pt modelId="{21B6D15A-5826-5941-95CD-707765C5237B}" type="parTrans" cxnId="{C189783F-C511-624B-875B-28107C5EE890}">
      <dgm:prSet/>
      <dgm:spPr/>
      <dgm:t>
        <a:bodyPr/>
        <a:lstStyle/>
        <a:p>
          <a:endParaRPr lang="fr-FR"/>
        </a:p>
      </dgm:t>
    </dgm:pt>
    <dgm:pt modelId="{033CDF30-5A53-284B-9260-DDDCF0AB477B}" type="sibTrans" cxnId="{C189783F-C511-624B-875B-28107C5EE890}">
      <dgm:prSet/>
      <dgm:spPr/>
      <dgm:t>
        <a:bodyPr/>
        <a:lstStyle/>
        <a:p>
          <a:endParaRPr lang="fr-FR"/>
        </a:p>
      </dgm:t>
    </dgm:pt>
    <dgm:pt modelId="{465BD320-0F78-CC41-852F-F4E75896EDFF}">
      <dgm:prSet phldrT="[Texte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dirty="0">
              <a:ln w="12700">
                <a:solidFill>
                  <a:schemeClr val="bg1"/>
                </a:solidFill>
              </a:ln>
            </a:rPr>
            <a:t>METIERS DU LIVRE</a:t>
          </a:r>
        </a:p>
      </dgm:t>
    </dgm:pt>
    <dgm:pt modelId="{E2FE8881-E604-CB4B-9C26-570C9A60E6C0}" type="parTrans" cxnId="{FB86BF4C-6DB9-6043-8C2B-0DEDC68FAFC6}">
      <dgm:prSet/>
      <dgm:spPr/>
      <dgm:t>
        <a:bodyPr/>
        <a:lstStyle/>
        <a:p>
          <a:endParaRPr lang="fr-FR"/>
        </a:p>
      </dgm:t>
    </dgm:pt>
    <dgm:pt modelId="{F8658010-8C7F-804E-BE47-C2D1B6B3FAD8}" type="sibTrans" cxnId="{FB86BF4C-6DB9-6043-8C2B-0DEDC68FAFC6}">
      <dgm:prSet/>
      <dgm:spPr/>
      <dgm:t>
        <a:bodyPr/>
        <a:lstStyle/>
        <a:p>
          <a:endParaRPr lang="fr-FR"/>
        </a:p>
      </dgm:t>
    </dgm:pt>
    <dgm:pt modelId="{97B20955-C0FF-964F-8E1B-7B89E562BAF8}">
      <dgm:prSet phldrT="[Texte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dirty="0">
              <a:ln w="12700">
                <a:solidFill>
                  <a:schemeClr val="bg1"/>
                </a:solidFill>
              </a:ln>
            </a:rPr>
            <a:t>SCIENCES DU LANGAGE</a:t>
          </a:r>
        </a:p>
      </dgm:t>
    </dgm:pt>
    <dgm:pt modelId="{79C7FFA8-74E7-8745-A38F-FAF9EBEA54C4}" type="parTrans" cxnId="{5D8139CF-2457-DB46-8117-4E395AF93846}">
      <dgm:prSet/>
      <dgm:spPr/>
      <dgm:t>
        <a:bodyPr/>
        <a:lstStyle/>
        <a:p>
          <a:endParaRPr lang="fr-FR"/>
        </a:p>
      </dgm:t>
    </dgm:pt>
    <dgm:pt modelId="{311E66AE-CEBA-394E-9B30-6A8596EE74E1}" type="sibTrans" cxnId="{5D8139CF-2457-DB46-8117-4E395AF93846}">
      <dgm:prSet/>
      <dgm:spPr/>
      <dgm:t>
        <a:bodyPr/>
        <a:lstStyle/>
        <a:p>
          <a:endParaRPr lang="fr-FR"/>
        </a:p>
      </dgm:t>
    </dgm:pt>
    <dgm:pt modelId="{365016E9-5D1D-644D-92FD-238FC36CC60D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dirty="0">
              <a:ln w="12700">
                <a:solidFill>
                  <a:schemeClr val="bg1"/>
                </a:solidFill>
              </a:ln>
            </a:rPr>
            <a:t>PHILOSOPHIE</a:t>
          </a:r>
        </a:p>
      </dgm:t>
    </dgm:pt>
    <dgm:pt modelId="{28FB5224-A8A8-294E-9238-C9797213C91D}" type="parTrans" cxnId="{B671B0A3-353A-5548-9756-749559E06C1F}">
      <dgm:prSet/>
      <dgm:spPr/>
      <dgm:t>
        <a:bodyPr/>
        <a:lstStyle/>
        <a:p>
          <a:endParaRPr lang="fr-FR"/>
        </a:p>
      </dgm:t>
    </dgm:pt>
    <dgm:pt modelId="{5BEBB3BB-860E-B94A-80D1-AD4EB65F1A48}" type="sibTrans" cxnId="{B671B0A3-353A-5548-9756-749559E06C1F}">
      <dgm:prSet/>
      <dgm:spPr/>
      <dgm:t>
        <a:bodyPr/>
        <a:lstStyle/>
        <a:p>
          <a:endParaRPr lang="fr-FR"/>
        </a:p>
      </dgm:t>
    </dgm:pt>
    <dgm:pt modelId="{5F284FE6-4AE4-9540-B8EA-56591012F6D5}" type="pres">
      <dgm:prSet presAssocID="{DABBBBC4-84A6-B54B-A730-D084E39F03A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88C515D-61B5-5B44-93BF-9A33D65B8640}" type="pres">
      <dgm:prSet presAssocID="{FE1E6475-BD85-774B-A9E0-96E6AC3EA4C3}" presName="hierRoot1" presStyleCnt="0">
        <dgm:presLayoutVars>
          <dgm:hierBranch val="init"/>
        </dgm:presLayoutVars>
      </dgm:prSet>
      <dgm:spPr/>
    </dgm:pt>
    <dgm:pt modelId="{0430136B-6D8E-B04E-BE35-4A9464D26774}" type="pres">
      <dgm:prSet presAssocID="{FE1E6475-BD85-774B-A9E0-96E6AC3EA4C3}" presName="rootComposite1" presStyleCnt="0"/>
      <dgm:spPr/>
    </dgm:pt>
    <dgm:pt modelId="{54D38C39-4026-0E44-AF87-3271ECFE44C0}" type="pres">
      <dgm:prSet presAssocID="{FE1E6475-BD85-774B-A9E0-96E6AC3EA4C3}" presName="rootText1" presStyleLbl="node0" presStyleIdx="0" presStyleCnt="1" custScaleX="74374" custScaleY="128043" custLinFactY="22874" custLinFactNeighborX="-15236" custLinFactNeighborY="100000">
        <dgm:presLayoutVars>
          <dgm:chPref val="3"/>
        </dgm:presLayoutVars>
      </dgm:prSet>
      <dgm:spPr/>
    </dgm:pt>
    <dgm:pt modelId="{D1D090D1-28E0-7749-862C-C4BBD7A19C66}" type="pres">
      <dgm:prSet presAssocID="{FE1E6475-BD85-774B-A9E0-96E6AC3EA4C3}" presName="rootConnector1" presStyleLbl="asst0" presStyleIdx="0" presStyleCnt="0"/>
      <dgm:spPr/>
    </dgm:pt>
    <dgm:pt modelId="{15FD6E29-4133-1C49-B036-DA6AE88B8E46}" type="pres">
      <dgm:prSet presAssocID="{FE1E6475-BD85-774B-A9E0-96E6AC3EA4C3}" presName="hierChild2" presStyleCnt="0"/>
      <dgm:spPr/>
    </dgm:pt>
    <dgm:pt modelId="{376E8368-0532-2342-A17D-93B05C6B9AA1}" type="pres">
      <dgm:prSet presAssocID="{21B6D15A-5826-5941-95CD-707765C5237B}" presName="Name37" presStyleLbl="parChTrans1D2" presStyleIdx="0" presStyleCnt="4"/>
      <dgm:spPr/>
    </dgm:pt>
    <dgm:pt modelId="{E5F4E720-8EB0-4744-991E-912B3096D3AB}" type="pres">
      <dgm:prSet presAssocID="{8403FB10-58CC-844E-9471-63A190E085EC}" presName="hierRoot2" presStyleCnt="0">
        <dgm:presLayoutVars>
          <dgm:hierBranch val="init"/>
        </dgm:presLayoutVars>
      </dgm:prSet>
      <dgm:spPr/>
    </dgm:pt>
    <dgm:pt modelId="{BCD8FB25-B880-6F47-ABC9-2E3C62199698}" type="pres">
      <dgm:prSet presAssocID="{8403FB10-58CC-844E-9471-63A190E085EC}" presName="rootComposite" presStyleCnt="0"/>
      <dgm:spPr/>
    </dgm:pt>
    <dgm:pt modelId="{075E7EE7-2C60-8546-9A8E-72ECDAA766A2}" type="pres">
      <dgm:prSet presAssocID="{8403FB10-58CC-844E-9471-63A190E085EC}" presName="rootText" presStyleLbl="node2" presStyleIdx="0" presStyleCnt="4" custScaleY="103560" custLinFactY="-100000" custLinFactNeighborX="3979" custLinFactNeighborY="-107991">
        <dgm:presLayoutVars>
          <dgm:chPref val="3"/>
        </dgm:presLayoutVars>
      </dgm:prSet>
      <dgm:spPr/>
    </dgm:pt>
    <dgm:pt modelId="{388F2289-D410-B84E-8673-39D09BE8E221}" type="pres">
      <dgm:prSet presAssocID="{8403FB10-58CC-844E-9471-63A190E085EC}" presName="rootConnector" presStyleLbl="node2" presStyleIdx="0" presStyleCnt="4"/>
      <dgm:spPr/>
    </dgm:pt>
    <dgm:pt modelId="{0E44A49A-E09F-EE43-A949-71E797AC27BE}" type="pres">
      <dgm:prSet presAssocID="{8403FB10-58CC-844E-9471-63A190E085EC}" presName="hierChild4" presStyleCnt="0"/>
      <dgm:spPr/>
    </dgm:pt>
    <dgm:pt modelId="{83E131B4-5551-B848-920F-D6F6E4329FDA}" type="pres">
      <dgm:prSet presAssocID="{8403FB10-58CC-844E-9471-63A190E085EC}" presName="hierChild5" presStyleCnt="0"/>
      <dgm:spPr/>
    </dgm:pt>
    <dgm:pt modelId="{D757F5F9-3814-3341-AEBE-FA5A0F0C2D5C}" type="pres">
      <dgm:prSet presAssocID="{28FB5224-A8A8-294E-9238-C9797213C91D}" presName="Name37" presStyleLbl="parChTrans1D2" presStyleIdx="1" presStyleCnt="4"/>
      <dgm:spPr/>
    </dgm:pt>
    <dgm:pt modelId="{B2E15EAB-5FD6-FE44-9510-BD7FCA756924}" type="pres">
      <dgm:prSet presAssocID="{365016E9-5D1D-644D-92FD-238FC36CC60D}" presName="hierRoot2" presStyleCnt="0">
        <dgm:presLayoutVars>
          <dgm:hierBranch val="init"/>
        </dgm:presLayoutVars>
      </dgm:prSet>
      <dgm:spPr/>
    </dgm:pt>
    <dgm:pt modelId="{747E87CC-A6CE-7D4F-BF20-B55BF849B09F}" type="pres">
      <dgm:prSet presAssocID="{365016E9-5D1D-644D-92FD-238FC36CC60D}" presName="rootComposite" presStyleCnt="0"/>
      <dgm:spPr/>
    </dgm:pt>
    <dgm:pt modelId="{84629A19-4FB8-AF49-A2E8-EB9CEF72C7BA}" type="pres">
      <dgm:prSet presAssocID="{365016E9-5D1D-644D-92FD-238FC36CC60D}" presName="rootText" presStyleLbl="node2" presStyleIdx="1" presStyleCnt="4" custScaleY="103560" custLinFactY="-100000" custLinFactNeighborX="1180" custLinFactNeighborY="-105121">
        <dgm:presLayoutVars>
          <dgm:chPref val="3"/>
        </dgm:presLayoutVars>
      </dgm:prSet>
      <dgm:spPr/>
    </dgm:pt>
    <dgm:pt modelId="{1982F227-2AB7-CC45-ACB9-3817CA92AE39}" type="pres">
      <dgm:prSet presAssocID="{365016E9-5D1D-644D-92FD-238FC36CC60D}" presName="rootConnector" presStyleLbl="node2" presStyleIdx="1" presStyleCnt="4"/>
      <dgm:spPr/>
    </dgm:pt>
    <dgm:pt modelId="{ABE83751-95F7-2144-A7F9-97CEC914C67A}" type="pres">
      <dgm:prSet presAssocID="{365016E9-5D1D-644D-92FD-238FC36CC60D}" presName="hierChild4" presStyleCnt="0"/>
      <dgm:spPr/>
    </dgm:pt>
    <dgm:pt modelId="{5A530BDF-6236-6F48-857A-7DAC1DDA3D64}" type="pres">
      <dgm:prSet presAssocID="{365016E9-5D1D-644D-92FD-238FC36CC60D}" presName="hierChild5" presStyleCnt="0"/>
      <dgm:spPr/>
    </dgm:pt>
    <dgm:pt modelId="{D0C3708D-A140-A74D-96D1-B69FC14B3F07}" type="pres">
      <dgm:prSet presAssocID="{E2FE8881-E604-CB4B-9C26-570C9A60E6C0}" presName="Name37" presStyleLbl="parChTrans1D2" presStyleIdx="2" presStyleCnt="4"/>
      <dgm:spPr/>
    </dgm:pt>
    <dgm:pt modelId="{7694A7DF-85EE-E445-8A15-579137F88B4E}" type="pres">
      <dgm:prSet presAssocID="{465BD320-0F78-CC41-852F-F4E75896EDFF}" presName="hierRoot2" presStyleCnt="0">
        <dgm:presLayoutVars>
          <dgm:hierBranch val="init"/>
        </dgm:presLayoutVars>
      </dgm:prSet>
      <dgm:spPr/>
    </dgm:pt>
    <dgm:pt modelId="{2E4971F0-0E3E-EA47-82E6-B81C11FB85DC}" type="pres">
      <dgm:prSet presAssocID="{465BD320-0F78-CC41-852F-F4E75896EDFF}" presName="rootComposite" presStyleCnt="0"/>
      <dgm:spPr/>
    </dgm:pt>
    <dgm:pt modelId="{77A09120-02E2-344D-846A-6EBB04DECC4E}" type="pres">
      <dgm:prSet presAssocID="{465BD320-0F78-CC41-852F-F4E75896EDFF}" presName="rootText" presStyleLbl="node2" presStyleIdx="2" presStyleCnt="4" custScaleX="102623" custScaleY="100115" custLinFactY="-100000" custLinFactNeighborX="-1673" custLinFactNeighborY="-103895">
        <dgm:presLayoutVars>
          <dgm:chPref val="3"/>
        </dgm:presLayoutVars>
      </dgm:prSet>
      <dgm:spPr/>
    </dgm:pt>
    <dgm:pt modelId="{935CA2D8-F7E7-E949-A47B-C3331BB690F8}" type="pres">
      <dgm:prSet presAssocID="{465BD320-0F78-CC41-852F-F4E75896EDFF}" presName="rootConnector" presStyleLbl="node2" presStyleIdx="2" presStyleCnt="4"/>
      <dgm:spPr/>
    </dgm:pt>
    <dgm:pt modelId="{3ACAB43F-2915-3848-B422-EA8D66E3C6B2}" type="pres">
      <dgm:prSet presAssocID="{465BD320-0F78-CC41-852F-F4E75896EDFF}" presName="hierChild4" presStyleCnt="0"/>
      <dgm:spPr/>
    </dgm:pt>
    <dgm:pt modelId="{F9F0E831-FB98-DF49-8563-F2B0CEA2877F}" type="pres">
      <dgm:prSet presAssocID="{465BD320-0F78-CC41-852F-F4E75896EDFF}" presName="hierChild5" presStyleCnt="0"/>
      <dgm:spPr/>
    </dgm:pt>
    <dgm:pt modelId="{7765A347-4A52-D045-96DB-5979C41300BA}" type="pres">
      <dgm:prSet presAssocID="{79C7FFA8-74E7-8745-A38F-FAF9EBEA54C4}" presName="Name37" presStyleLbl="parChTrans1D2" presStyleIdx="3" presStyleCnt="4"/>
      <dgm:spPr/>
    </dgm:pt>
    <dgm:pt modelId="{A2410EB9-800D-FE46-9101-1ACA1223CCD3}" type="pres">
      <dgm:prSet presAssocID="{97B20955-C0FF-964F-8E1B-7B89E562BAF8}" presName="hierRoot2" presStyleCnt="0">
        <dgm:presLayoutVars>
          <dgm:hierBranch val="init"/>
        </dgm:presLayoutVars>
      </dgm:prSet>
      <dgm:spPr/>
    </dgm:pt>
    <dgm:pt modelId="{6E910B23-973B-864A-809E-701997BF7EB2}" type="pres">
      <dgm:prSet presAssocID="{97B20955-C0FF-964F-8E1B-7B89E562BAF8}" presName="rootComposite" presStyleCnt="0"/>
      <dgm:spPr/>
    </dgm:pt>
    <dgm:pt modelId="{A8BE698F-0111-E445-A53D-E2F7CA8EEC85}" type="pres">
      <dgm:prSet presAssocID="{97B20955-C0FF-964F-8E1B-7B89E562BAF8}" presName="rootText" presStyleLbl="node2" presStyleIdx="3" presStyleCnt="4" custLinFactY="-100000" custLinFactNeighborX="247" custLinFactNeighborY="-102852">
        <dgm:presLayoutVars>
          <dgm:chPref val="3"/>
        </dgm:presLayoutVars>
      </dgm:prSet>
      <dgm:spPr/>
    </dgm:pt>
    <dgm:pt modelId="{C7162B74-EC37-CC45-AA1B-74AD12080762}" type="pres">
      <dgm:prSet presAssocID="{97B20955-C0FF-964F-8E1B-7B89E562BAF8}" presName="rootConnector" presStyleLbl="node2" presStyleIdx="3" presStyleCnt="4"/>
      <dgm:spPr/>
    </dgm:pt>
    <dgm:pt modelId="{31AF108A-F9A8-944D-AA19-6A69961D0761}" type="pres">
      <dgm:prSet presAssocID="{97B20955-C0FF-964F-8E1B-7B89E562BAF8}" presName="hierChild4" presStyleCnt="0"/>
      <dgm:spPr/>
    </dgm:pt>
    <dgm:pt modelId="{C0B0A5E3-46D4-4E47-B557-A281428523C1}" type="pres">
      <dgm:prSet presAssocID="{97B20955-C0FF-964F-8E1B-7B89E562BAF8}" presName="hierChild5" presStyleCnt="0"/>
      <dgm:spPr/>
    </dgm:pt>
    <dgm:pt modelId="{3F284483-0585-1C46-879E-3F4BF0EAA766}" type="pres">
      <dgm:prSet presAssocID="{FE1E6475-BD85-774B-A9E0-96E6AC3EA4C3}" presName="hierChild3" presStyleCnt="0"/>
      <dgm:spPr/>
    </dgm:pt>
  </dgm:ptLst>
  <dgm:cxnLst>
    <dgm:cxn modelId="{9989A20A-34C5-FD4E-B2A1-C0CB047C7D7D}" type="presOf" srcId="{365016E9-5D1D-644D-92FD-238FC36CC60D}" destId="{84629A19-4FB8-AF49-A2E8-EB9CEF72C7BA}" srcOrd="0" destOrd="0" presId="urn:microsoft.com/office/officeart/2005/8/layout/orgChart1"/>
    <dgm:cxn modelId="{EE984A0B-0E21-794F-BDD5-B1DD420A4692}" type="presOf" srcId="{28FB5224-A8A8-294E-9238-C9797213C91D}" destId="{D757F5F9-3814-3341-AEBE-FA5A0F0C2D5C}" srcOrd="0" destOrd="0" presId="urn:microsoft.com/office/officeart/2005/8/layout/orgChart1"/>
    <dgm:cxn modelId="{CEED230F-072C-1A4E-9D9F-22C1D47B601D}" type="presOf" srcId="{465BD320-0F78-CC41-852F-F4E75896EDFF}" destId="{935CA2D8-F7E7-E949-A47B-C3331BB690F8}" srcOrd="1" destOrd="0" presId="urn:microsoft.com/office/officeart/2005/8/layout/orgChart1"/>
    <dgm:cxn modelId="{FC827818-A87F-8046-AD62-F5CCA9515E5D}" type="presOf" srcId="{FE1E6475-BD85-774B-A9E0-96E6AC3EA4C3}" destId="{54D38C39-4026-0E44-AF87-3271ECFE44C0}" srcOrd="0" destOrd="0" presId="urn:microsoft.com/office/officeart/2005/8/layout/orgChart1"/>
    <dgm:cxn modelId="{8A52D731-F307-7C42-9F13-7684F0645159}" type="presOf" srcId="{21B6D15A-5826-5941-95CD-707765C5237B}" destId="{376E8368-0532-2342-A17D-93B05C6B9AA1}" srcOrd="0" destOrd="0" presId="urn:microsoft.com/office/officeart/2005/8/layout/orgChart1"/>
    <dgm:cxn modelId="{1980E03C-CDD0-834D-940F-EE5E13B893DB}" type="presOf" srcId="{8403FB10-58CC-844E-9471-63A190E085EC}" destId="{075E7EE7-2C60-8546-9A8E-72ECDAA766A2}" srcOrd="0" destOrd="0" presId="urn:microsoft.com/office/officeart/2005/8/layout/orgChart1"/>
    <dgm:cxn modelId="{A92C4E3F-1482-F742-B79B-1F3E5212B5D6}" type="presOf" srcId="{FE1E6475-BD85-774B-A9E0-96E6AC3EA4C3}" destId="{D1D090D1-28E0-7749-862C-C4BBD7A19C66}" srcOrd="1" destOrd="0" presId="urn:microsoft.com/office/officeart/2005/8/layout/orgChart1"/>
    <dgm:cxn modelId="{C189783F-C511-624B-875B-28107C5EE890}" srcId="{FE1E6475-BD85-774B-A9E0-96E6AC3EA4C3}" destId="{8403FB10-58CC-844E-9471-63A190E085EC}" srcOrd="0" destOrd="0" parTransId="{21B6D15A-5826-5941-95CD-707765C5237B}" sibTransId="{033CDF30-5A53-284B-9260-DDDCF0AB477B}"/>
    <dgm:cxn modelId="{FB86BF4C-6DB9-6043-8C2B-0DEDC68FAFC6}" srcId="{FE1E6475-BD85-774B-A9E0-96E6AC3EA4C3}" destId="{465BD320-0F78-CC41-852F-F4E75896EDFF}" srcOrd="2" destOrd="0" parTransId="{E2FE8881-E604-CB4B-9C26-570C9A60E6C0}" sibTransId="{F8658010-8C7F-804E-BE47-C2D1B6B3FAD8}"/>
    <dgm:cxn modelId="{B671B0A3-353A-5548-9756-749559E06C1F}" srcId="{FE1E6475-BD85-774B-A9E0-96E6AC3EA4C3}" destId="{365016E9-5D1D-644D-92FD-238FC36CC60D}" srcOrd="1" destOrd="0" parTransId="{28FB5224-A8A8-294E-9238-C9797213C91D}" sibTransId="{5BEBB3BB-860E-B94A-80D1-AD4EB65F1A48}"/>
    <dgm:cxn modelId="{4FEFC2AC-3AA9-3C46-A5AB-44B42939FE69}" type="presOf" srcId="{97B20955-C0FF-964F-8E1B-7B89E562BAF8}" destId="{A8BE698F-0111-E445-A53D-E2F7CA8EEC85}" srcOrd="0" destOrd="0" presId="urn:microsoft.com/office/officeart/2005/8/layout/orgChart1"/>
    <dgm:cxn modelId="{2F6E4BB4-0CDF-FA4C-8053-120A4B8A610B}" type="presOf" srcId="{97B20955-C0FF-964F-8E1B-7B89E562BAF8}" destId="{C7162B74-EC37-CC45-AA1B-74AD12080762}" srcOrd="1" destOrd="0" presId="urn:microsoft.com/office/officeart/2005/8/layout/orgChart1"/>
    <dgm:cxn modelId="{88A12BB7-2E9F-144F-99F1-2C459165D84F}" type="presOf" srcId="{DABBBBC4-84A6-B54B-A730-D084E39F03AE}" destId="{5F284FE6-4AE4-9540-B8EA-56591012F6D5}" srcOrd="0" destOrd="0" presId="urn:microsoft.com/office/officeart/2005/8/layout/orgChart1"/>
    <dgm:cxn modelId="{C9379EC6-FD44-5E40-BD1D-543618DD1924}" type="presOf" srcId="{365016E9-5D1D-644D-92FD-238FC36CC60D}" destId="{1982F227-2AB7-CC45-ACB9-3817CA92AE39}" srcOrd="1" destOrd="0" presId="urn:microsoft.com/office/officeart/2005/8/layout/orgChart1"/>
    <dgm:cxn modelId="{1627D1CC-B00F-864C-95A9-0EF6207B0312}" srcId="{DABBBBC4-84A6-B54B-A730-D084E39F03AE}" destId="{FE1E6475-BD85-774B-A9E0-96E6AC3EA4C3}" srcOrd="0" destOrd="0" parTransId="{E16C6E5E-D6CC-B441-90F3-61C3AE0ADB5A}" sibTransId="{85727DD7-31D8-D746-8099-82404E03D6BE}"/>
    <dgm:cxn modelId="{5D8139CF-2457-DB46-8117-4E395AF93846}" srcId="{FE1E6475-BD85-774B-A9E0-96E6AC3EA4C3}" destId="{97B20955-C0FF-964F-8E1B-7B89E562BAF8}" srcOrd="3" destOrd="0" parTransId="{79C7FFA8-74E7-8745-A38F-FAF9EBEA54C4}" sibTransId="{311E66AE-CEBA-394E-9B30-6A8596EE74E1}"/>
    <dgm:cxn modelId="{EBEE77DA-9DE8-4346-9128-DE808857B324}" type="presOf" srcId="{E2FE8881-E604-CB4B-9C26-570C9A60E6C0}" destId="{D0C3708D-A140-A74D-96D1-B69FC14B3F07}" srcOrd="0" destOrd="0" presId="urn:microsoft.com/office/officeart/2005/8/layout/orgChart1"/>
    <dgm:cxn modelId="{A24F2BE8-2926-9A45-BCB6-DD8DE31E4584}" type="presOf" srcId="{465BD320-0F78-CC41-852F-F4E75896EDFF}" destId="{77A09120-02E2-344D-846A-6EBB04DECC4E}" srcOrd="0" destOrd="0" presId="urn:microsoft.com/office/officeart/2005/8/layout/orgChart1"/>
    <dgm:cxn modelId="{23BF3EF3-0988-0D4C-96EF-0DEE3D36E535}" type="presOf" srcId="{79C7FFA8-74E7-8745-A38F-FAF9EBEA54C4}" destId="{7765A347-4A52-D045-96DB-5979C41300BA}" srcOrd="0" destOrd="0" presId="urn:microsoft.com/office/officeart/2005/8/layout/orgChart1"/>
    <dgm:cxn modelId="{A9FA5EF5-C146-C14E-B868-5D7029156A1F}" type="presOf" srcId="{8403FB10-58CC-844E-9471-63A190E085EC}" destId="{388F2289-D410-B84E-8673-39D09BE8E221}" srcOrd="1" destOrd="0" presId="urn:microsoft.com/office/officeart/2005/8/layout/orgChart1"/>
    <dgm:cxn modelId="{61D1A14C-6C32-D446-AD99-B80F59D8D24C}" type="presParOf" srcId="{5F284FE6-4AE4-9540-B8EA-56591012F6D5}" destId="{988C515D-61B5-5B44-93BF-9A33D65B8640}" srcOrd="0" destOrd="0" presId="urn:microsoft.com/office/officeart/2005/8/layout/orgChart1"/>
    <dgm:cxn modelId="{3421BB40-05CE-FD4D-AC38-43A90CEA2BC5}" type="presParOf" srcId="{988C515D-61B5-5B44-93BF-9A33D65B8640}" destId="{0430136B-6D8E-B04E-BE35-4A9464D26774}" srcOrd="0" destOrd="0" presId="urn:microsoft.com/office/officeart/2005/8/layout/orgChart1"/>
    <dgm:cxn modelId="{2D72CC84-A236-1246-A9E0-195E455E67A8}" type="presParOf" srcId="{0430136B-6D8E-B04E-BE35-4A9464D26774}" destId="{54D38C39-4026-0E44-AF87-3271ECFE44C0}" srcOrd="0" destOrd="0" presId="urn:microsoft.com/office/officeart/2005/8/layout/orgChart1"/>
    <dgm:cxn modelId="{2FB183AC-2EFF-6748-89CB-11F860A841E0}" type="presParOf" srcId="{0430136B-6D8E-B04E-BE35-4A9464D26774}" destId="{D1D090D1-28E0-7749-862C-C4BBD7A19C66}" srcOrd="1" destOrd="0" presId="urn:microsoft.com/office/officeart/2005/8/layout/orgChart1"/>
    <dgm:cxn modelId="{4C78A1F6-46DC-044E-BB64-69C47E80C756}" type="presParOf" srcId="{988C515D-61B5-5B44-93BF-9A33D65B8640}" destId="{15FD6E29-4133-1C49-B036-DA6AE88B8E46}" srcOrd="1" destOrd="0" presId="urn:microsoft.com/office/officeart/2005/8/layout/orgChart1"/>
    <dgm:cxn modelId="{80F081F8-0529-F043-8C12-50C8A60A84C9}" type="presParOf" srcId="{15FD6E29-4133-1C49-B036-DA6AE88B8E46}" destId="{376E8368-0532-2342-A17D-93B05C6B9AA1}" srcOrd="0" destOrd="0" presId="urn:microsoft.com/office/officeart/2005/8/layout/orgChart1"/>
    <dgm:cxn modelId="{0E7D0E63-8BBE-B048-9831-9CA02574F32F}" type="presParOf" srcId="{15FD6E29-4133-1C49-B036-DA6AE88B8E46}" destId="{E5F4E720-8EB0-4744-991E-912B3096D3AB}" srcOrd="1" destOrd="0" presId="urn:microsoft.com/office/officeart/2005/8/layout/orgChart1"/>
    <dgm:cxn modelId="{0D540E59-BCC0-E440-BFFE-F53C3D5EAFDA}" type="presParOf" srcId="{E5F4E720-8EB0-4744-991E-912B3096D3AB}" destId="{BCD8FB25-B880-6F47-ABC9-2E3C62199698}" srcOrd="0" destOrd="0" presId="urn:microsoft.com/office/officeart/2005/8/layout/orgChart1"/>
    <dgm:cxn modelId="{3D353BC0-4DE0-6549-83A2-08D692E51958}" type="presParOf" srcId="{BCD8FB25-B880-6F47-ABC9-2E3C62199698}" destId="{075E7EE7-2C60-8546-9A8E-72ECDAA766A2}" srcOrd="0" destOrd="0" presId="urn:microsoft.com/office/officeart/2005/8/layout/orgChart1"/>
    <dgm:cxn modelId="{5AC02FCC-B44A-3B49-A895-5E29CFBFC458}" type="presParOf" srcId="{BCD8FB25-B880-6F47-ABC9-2E3C62199698}" destId="{388F2289-D410-B84E-8673-39D09BE8E221}" srcOrd="1" destOrd="0" presId="urn:microsoft.com/office/officeart/2005/8/layout/orgChart1"/>
    <dgm:cxn modelId="{2003AEB3-9284-F743-BE20-95681A328067}" type="presParOf" srcId="{E5F4E720-8EB0-4744-991E-912B3096D3AB}" destId="{0E44A49A-E09F-EE43-A949-71E797AC27BE}" srcOrd="1" destOrd="0" presId="urn:microsoft.com/office/officeart/2005/8/layout/orgChart1"/>
    <dgm:cxn modelId="{464B3F91-572D-084E-B290-4843EAB9AC43}" type="presParOf" srcId="{E5F4E720-8EB0-4744-991E-912B3096D3AB}" destId="{83E131B4-5551-B848-920F-D6F6E4329FDA}" srcOrd="2" destOrd="0" presId="urn:microsoft.com/office/officeart/2005/8/layout/orgChart1"/>
    <dgm:cxn modelId="{B89565B2-208B-ED47-976D-20DC7925C6A4}" type="presParOf" srcId="{15FD6E29-4133-1C49-B036-DA6AE88B8E46}" destId="{D757F5F9-3814-3341-AEBE-FA5A0F0C2D5C}" srcOrd="2" destOrd="0" presId="urn:microsoft.com/office/officeart/2005/8/layout/orgChart1"/>
    <dgm:cxn modelId="{5E0C875B-0ADF-0A4A-8AFD-ADB5423D8AFF}" type="presParOf" srcId="{15FD6E29-4133-1C49-B036-DA6AE88B8E46}" destId="{B2E15EAB-5FD6-FE44-9510-BD7FCA756924}" srcOrd="3" destOrd="0" presId="urn:microsoft.com/office/officeart/2005/8/layout/orgChart1"/>
    <dgm:cxn modelId="{4867FF35-CAB0-B645-A230-CBD5752A63D9}" type="presParOf" srcId="{B2E15EAB-5FD6-FE44-9510-BD7FCA756924}" destId="{747E87CC-A6CE-7D4F-BF20-B55BF849B09F}" srcOrd="0" destOrd="0" presId="urn:microsoft.com/office/officeart/2005/8/layout/orgChart1"/>
    <dgm:cxn modelId="{22111510-10E1-1648-975D-4DA33F89A468}" type="presParOf" srcId="{747E87CC-A6CE-7D4F-BF20-B55BF849B09F}" destId="{84629A19-4FB8-AF49-A2E8-EB9CEF72C7BA}" srcOrd="0" destOrd="0" presId="urn:microsoft.com/office/officeart/2005/8/layout/orgChart1"/>
    <dgm:cxn modelId="{66B5F560-B105-C443-9906-B9CC7CB5BCC3}" type="presParOf" srcId="{747E87CC-A6CE-7D4F-BF20-B55BF849B09F}" destId="{1982F227-2AB7-CC45-ACB9-3817CA92AE39}" srcOrd="1" destOrd="0" presId="urn:microsoft.com/office/officeart/2005/8/layout/orgChart1"/>
    <dgm:cxn modelId="{F2E62A0C-937B-6A40-B089-C565AC9B4695}" type="presParOf" srcId="{B2E15EAB-5FD6-FE44-9510-BD7FCA756924}" destId="{ABE83751-95F7-2144-A7F9-97CEC914C67A}" srcOrd="1" destOrd="0" presId="urn:microsoft.com/office/officeart/2005/8/layout/orgChart1"/>
    <dgm:cxn modelId="{4D7EC329-92F1-1B46-BEFF-BD3F2BF1E001}" type="presParOf" srcId="{B2E15EAB-5FD6-FE44-9510-BD7FCA756924}" destId="{5A530BDF-6236-6F48-857A-7DAC1DDA3D64}" srcOrd="2" destOrd="0" presId="urn:microsoft.com/office/officeart/2005/8/layout/orgChart1"/>
    <dgm:cxn modelId="{CFDE838C-599F-6B4E-B46A-04CDA50A0FAB}" type="presParOf" srcId="{15FD6E29-4133-1C49-B036-DA6AE88B8E46}" destId="{D0C3708D-A140-A74D-96D1-B69FC14B3F07}" srcOrd="4" destOrd="0" presId="urn:microsoft.com/office/officeart/2005/8/layout/orgChart1"/>
    <dgm:cxn modelId="{1E4A77D8-1811-F641-8BBF-B7AFD6587E37}" type="presParOf" srcId="{15FD6E29-4133-1C49-B036-DA6AE88B8E46}" destId="{7694A7DF-85EE-E445-8A15-579137F88B4E}" srcOrd="5" destOrd="0" presId="urn:microsoft.com/office/officeart/2005/8/layout/orgChart1"/>
    <dgm:cxn modelId="{14A0480B-A9C5-D746-924F-7B1C34790F0F}" type="presParOf" srcId="{7694A7DF-85EE-E445-8A15-579137F88B4E}" destId="{2E4971F0-0E3E-EA47-82E6-B81C11FB85DC}" srcOrd="0" destOrd="0" presId="urn:microsoft.com/office/officeart/2005/8/layout/orgChart1"/>
    <dgm:cxn modelId="{162C5885-879C-3248-A307-2806CA29A6EF}" type="presParOf" srcId="{2E4971F0-0E3E-EA47-82E6-B81C11FB85DC}" destId="{77A09120-02E2-344D-846A-6EBB04DECC4E}" srcOrd="0" destOrd="0" presId="urn:microsoft.com/office/officeart/2005/8/layout/orgChart1"/>
    <dgm:cxn modelId="{F2B27412-865F-CC46-A076-D883A52CC695}" type="presParOf" srcId="{2E4971F0-0E3E-EA47-82E6-B81C11FB85DC}" destId="{935CA2D8-F7E7-E949-A47B-C3331BB690F8}" srcOrd="1" destOrd="0" presId="urn:microsoft.com/office/officeart/2005/8/layout/orgChart1"/>
    <dgm:cxn modelId="{D5DDB1C0-DFF4-724F-9199-CB1AE4F45056}" type="presParOf" srcId="{7694A7DF-85EE-E445-8A15-579137F88B4E}" destId="{3ACAB43F-2915-3848-B422-EA8D66E3C6B2}" srcOrd="1" destOrd="0" presId="urn:microsoft.com/office/officeart/2005/8/layout/orgChart1"/>
    <dgm:cxn modelId="{0AD83CF8-2864-2946-8A2B-46EC16E3900C}" type="presParOf" srcId="{7694A7DF-85EE-E445-8A15-579137F88B4E}" destId="{F9F0E831-FB98-DF49-8563-F2B0CEA2877F}" srcOrd="2" destOrd="0" presId="urn:microsoft.com/office/officeart/2005/8/layout/orgChart1"/>
    <dgm:cxn modelId="{83FA6581-FA3E-1342-AA51-CCCB7B75ED0F}" type="presParOf" srcId="{15FD6E29-4133-1C49-B036-DA6AE88B8E46}" destId="{7765A347-4A52-D045-96DB-5979C41300BA}" srcOrd="6" destOrd="0" presId="urn:microsoft.com/office/officeart/2005/8/layout/orgChart1"/>
    <dgm:cxn modelId="{E5E93262-74BB-BD43-A45F-D946A22749B8}" type="presParOf" srcId="{15FD6E29-4133-1C49-B036-DA6AE88B8E46}" destId="{A2410EB9-800D-FE46-9101-1ACA1223CCD3}" srcOrd="7" destOrd="0" presId="urn:microsoft.com/office/officeart/2005/8/layout/orgChart1"/>
    <dgm:cxn modelId="{4FE66544-F244-FC4B-8528-AEC6D3F80E67}" type="presParOf" srcId="{A2410EB9-800D-FE46-9101-1ACA1223CCD3}" destId="{6E910B23-973B-864A-809E-701997BF7EB2}" srcOrd="0" destOrd="0" presId="urn:microsoft.com/office/officeart/2005/8/layout/orgChart1"/>
    <dgm:cxn modelId="{46C766FB-CD21-A14A-B6F4-DFF7B83B6F43}" type="presParOf" srcId="{6E910B23-973B-864A-809E-701997BF7EB2}" destId="{A8BE698F-0111-E445-A53D-E2F7CA8EEC85}" srcOrd="0" destOrd="0" presId="urn:microsoft.com/office/officeart/2005/8/layout/orgChart1"/>
    <dgm:cxn modelId="{53558296-737D-9845-B4F5-801B3CB4DCC8}" type="presParOf" srcId="{6E910B23-973B-864A-809E-701997BF7EB2}" destId="{C7162B74-EC37-CC45-AA1B-74AD12080762}" srcOrd="1" destOrd="0" presId="urn:microsoft.com/office/officeart/2005/8/layout/orgChart1"/>
    <dgm:cxn modelId="{D8C756C1-21A4-9E43-A931-1BC239981B1A}" type="presParOf" srcId="{A2410EB9-800D-FE46-9101-1ACA1223CCD3}" destId="{31AF108A-F9A8-944D-AA19-6A69961D0761}" srcOrd="1" destOrd="0" presId="urn:microsoft.com/office/officeart/2005/8/layout/orgChart1"/>
    <dgm:cxn modelId="{6ACBA0D6-FBEC-0A46-93BA-FC93C0F12A6A}" type="presParOf" srcId="{A2410EB9-800D-FE46-9101-1ACA1223CCD3}" destId="{C0B0A5E3-46D4-4E47-B557-A281428523C1}" srcOrd="2" destOrd="0" presId="urn:microsoft.com/office/officeart/2005/8/layout/orgChart1"/>
    <dgm:cxn modelId="{2205407D-98C1-AC43-82BF-C5F3E1FFE36C}" type="presParOf" srcId="{988C515D-61B5-5B44-93BF-9A33D65B8640}" destId="{3F284483-0585-1C46-879E-3F4BF0EAA76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65A347-4A52-D045-96DB-5979C41300BA}">
      <dsp:nvSpPr>
        <dsp:cNvPr id="0" name=""/>
        <dsp:cNvSpPr/>
      </dsp:nvSpPr>
      <dsp:spPr>
        <a:xfrm>
          <a:off x="5148963" y="498791"/>
          <a:ext cx="4687353" cy="3353409"/>
        </a:xfrm>
        <a:custGeom>
          <a:avLst/>
          <a:gdLst/>
          <a:ahLst/>
          <a:cxnLst/>
          <a:rect l="0" t="0" r="0" b="0"/>
          <a:pathLst>
            <a:path>
              <a:moveTo>
                <a:pt x="0" y="3353409"/>
              </a:moveTo>
              <a:lnTo>
                <a:pt x="4687353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C3708D-A140-A74D-96D1-B69FC14B3F07}">
      <dsp:nvSpPr>
        <dsp:cNvPr id="0" name=""/>
        <dsp:cNvSpPr/>
      </dsp:nvSpPr>
      <dsp:spPr>
        <a:xfrm>
          <a:off x="5148963" y="486464"/>
          <a:ext cx="1750728" cy="3365736"/>
        </a:xfrm>
        <a:custGeom>
          <a:avLst/>
          <a:gdLst/>
          <a:ahLst/>
          <a:cxnLst/>
          <a:rect l="0" t="0" r="0" b="0"/>
          <a:pathLst>
            <a:path>
              <a:moveTo>
                <a:pt x="0" y="3365736"/>
              </a:moveTo>
              <a:lnTo>
                <a:pt x="1750728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57F5F9-3814-3341-AEBE-FA5A0F0C2D5C}">
      <dsp:nvSpPr>
        <dsp:cNvPr id="0" name=""/>
        <dsp:cNvSpPr/>
      </dsp:nvSpPr>
      <dsp:spPr>
        <a:xfrm>
          <a:off x="4075888" y="471973"/>
          <a:ext cx="1073075" cy="3380227"/>
        </a:xfrm>
        <a:custGeom>
          <a:avLst/>
          <a:gdLst/>
          <a:ahLst/>
          <a:cxnLst/>
          <a:rect l="0" t="0" r="0" b="0"/>
          <a:pathLst>
            <a:path>
              <a:moveTo>
                <a:pt x="1073075" y="3380227"/>
              </a:moveTo>
              <a:lnTo>
                <a:pt x="0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6E8368-0532-2342-A17D-93B05C6B9AA1}">
      <dsp:nvSpPr>
        <dsp:cNvPr id="0" name=""/>
        <dsp:cNvSpPr/>
      </dsp:nvSpPr>
      <dsp:spPr>
        <a:xfrm>
          <a:off x="1281809" y="438052"/>
          <a:ext cx="3867154" cy="3414148"/>
        </a:xfrm>
        <a:custGeom>
          <a:avLst/>
          <a:gdLst/>
          <a:ahLst/>
          <a:cxnLst/>
          <a:rect l="0" t="0" r="0" b="0"/>
          <a:pathLst>
            <a:path>
              <a:moveTo>
                <a:pt x="3867154" y="3414148"/>
              </a:moveTo>
              <a:lnTo>
                <a:pt x="0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D38C39-4026-0E44-AF87-3271ECFE44C0}">
      <dsp:nvSpPr>
        <dsp:cNvPr id="0" name=""/>
        <dsp:cNvSpPr/>
      </dsp:nvSpPr>
      <dsp:spPr>
        <a:xfrm>
          <a:off x="4269923" y="2338837"/>
          <a:ext cx="1758079" cy="15133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LATIN ou GREC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2H semaine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kern="1200" dirty="0"/>
        </a:p>
      </dsp:txBody>
      <dsp:txXfrm>
        <a:off x="4269923" y="2338837"/>
        <a:ext cx="1758079" cy="1513363"/>
      </dsp:txXfrm>
    </dsp:sp>
    <dsp:sp modelId="{075E7EE7-2C60-8546-9A8E-72ECDAA766A2}">
      <dsp:nvSpPr>
        <dsp:cNvPr id="0" name=""/>
        <dsp:cNvSpPr/>
      </dsp:nvSpPr>
      <dsp:spPr>
        <a:xfrm>
          <a:off x="99891" y="438052"/>
          <a:ext cx="2363836" cy="1223994"/>
        </a:xfrm>
        <a:prstGeom prst="rect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ln w="12700">
                <a:solidFill>
                  <a:schemeClr val="bg1"/>
                </a:solidFill>
              </a:ln>
            </a:rPr>
            <a:t>LETTRES MODERNES et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ln w="12700">
                <a:solidFill>
                  <a:schemeClr val="bg1"/>
                </a:solidFill>
              </a:ln>
            </a:rPr>
            <a:t> LETTRES CLASSIQUES</a:t>
          </a:r>
        </a:p>
      </dsp:txBody>
      <dsp:txXfrm>
        <a:off x="99891" y="438052"/>
        <a:ext cx="2363836" cy="1223994"/>
      </dsp:txXfrm>
    </dsp:sp>
    <dsp:sp modelId="{84629A19-4FB8-AF49-A2E8-EB9CEF72C7BA}">
      <dsp:nvSpPr>
        <dsp:cNvPr id="0" name=""/>
        <dsp:cNvSpPr/>
      </dsp:nvSpPr>
      <dsp:spPr>
        <a:xfrm>
          <a:off x="2893970" y="471973"/>
          <a:ext cx="2363836" cy="1223994"/>
        </a:xfrm>
        <a:prstGeom prst="rect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ln w="12700">
                <a:solidFill>
                  <a:schemeClr val="bg1"/>
                </a:solidFill>
              </a:ln>
            </a:rPr>
            <a:t>PHILOSOPHIE</a:t>
          </a:r>
        </a:p>
      </dsp:txBody>
      <dsp:txXfrm>
        <a:off x="2893970" y="471973"/>
        <a:ext cx="2363836" cy="1223994"/>
      </dsp:txXfrm>
    </dsp:sp>
    <dsp:sp modelId="{77A09120-02E2-344D-846A-6EBB04DECC4E}">
      <dsp:nvSpPr>
        <dsp:cNvPr id="0" name=""/>
        <dsp:cNvSpPr/>
      </dsp:nvSpPr>
      <dsp:spPr>
        <a:xfrm>
          <a:off x="5686772" y="486464"/>
          <a:ext cx="2425840" cy="1183277"/>
        </a:xfrm>
        <a:prstGeom prst="rect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ln w="12700">
                <a:solidFill>
                  <a:schemeClr val="bg1"/>
                </a:solidFill>
              </a:ln>
            </a:rPr>
            <a:t>METIERS DU LIVRE</a:t>
          </a:r>
        </a:p>
      </dsp:txBody>
      <dsp:txXfrm>
        <a:off x="5686772" y="486464"/>
        <a:ext cx="2425840" cy="1183277"/>
      </dsp:txXfrm>
    </dsp:sp>
    <dsp:sp modelId="{A8BE698F-0111-E445-A53D-E2F7CA8EEC85}">
      <dsp:nvSpPr>
        <dsp:cNvPr id="0" name=""/>
        <dsp:cNvSpPr/>
      </dsp:nvSpPr>
      <dsp:spPr>
        <a:xfrm>
          <a:off x="8654399" y="498791"/>
          <a:ext cx="2363836" cy="1181918"/>
        </a:xfrm>
        <a:prstGeom prst="rect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ln w="12700">
                <a:solidFill>
                  <a:schemeClr val="bg1"/>
                </a:solidFill>
              </a:ln>
            </a:rPr>
            <a:t>SCIENCES DU LANGAGE</a:t>
          </a:r>
        </a:p>
      </dsp:txBody>
      <dsp:txXfrm>
        <a:off x="8654399" y="498791"/>
        <a:ext cx="2363836" cy="11819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D6497-D15D-344A-9FD2-06D370098950}" type="datetimeFigureOut">
              <a:rPr lang="fr-FR" smtClean="0"/>
              <a:t>27/06/2019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25B6A-A865-6947-B7DA-E75A4908B4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3202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25B6A-A865-6947-B7DA-E75A4908B4D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6883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EFEC-9815-49D9-B78A-0035D9981A9C}" type="datetimeFigureOut">
              <a:rPr lang="fr-FR" smtClean="0"/>
              <a:t>27/06/2019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004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EFEC-9815-49D9-B78A-0035D9981A9C}" type="datetimeFigureOut">
              <a:rPr lang="fr-FR" smtClean="0"/>
              <a:t>27/06/2019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614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EFEC-9815-49D9-B78A-0035D9981A9C}" type="datetimeFigureOut">
              <a:rPr lang="fr-FR" smtClean="0"/>
              <a:t>27/06/2019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355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EFEC-9815-49D9-B78A-0035D9981A9C}" type="datetimeFigureOut">
              <a:rPr lang="fr-FR" smtClean="0"/>
              <a:t>27/06/2019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7303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EFEC-9815-49D9-B78A-0035D9981A9C}" type="datetimeFigureOut">
              <a:rPr lang="fr-FR" smtClean="0"/>
              <a:t>27/06/2019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414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EFEC-9815-49D9-B78A-0035D9981A9C}" type="datetimeFigureOut">
              <a:rPr lang="fr-FR" smtClean="0"/>
              <a:t>27/06/2019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3968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EFEC-9815-49D9-B78A-0035D9981A9C}" type="datetimeFigureOut">
              <a:rPr lang="fr-FR" smtClean="0"/>
              <a:t>27/06/2019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722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EFEC-9815-49D9-B78A-0035D9981A9C}" type="datetimeFigureOut">
              <a:rPr lang="fr-FR" smtClean="0"/>
              <a:t>27/06/2019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674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EFEC-9815-49D9-B78A-0035D9981A9C}" type="datetimeFigureOut">
              <a:rPr lang="fr-FR" smtClean="0"/>
              <a:t>27/06/2019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3049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EFEC-9815-49D9-B78A-0035D9981A9C}" type="datetimeFigureOut">
              <a:rPr lang="fr-FR" smtClean="0"/>
              <a:t>27/06/2019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3368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EFEC-9815-49D9-B78A-0035D9981A9C}" type="datetimeFigureOut">
              <a:rPr lang="fr-FR" smtClean="0"/>
              <a:t>27/06/2019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6450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8EFEC-9815-49D9-B78A-0035D9981A9C}" type="datetimeFigureOut">
              <a:rPr lang="fr-FR" smtClean="0"/>
              <a:t>27/06/2019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439EA-A7A0-4BF9-A1D5-663AC435F5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693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02539" y="1506072"/>
            <a:ext cx="69924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4000" b="1" dirty="0">
                <a:solidFill>
                  <a:srgbClr val="E36C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Journée PEPI</a:t>
            </a:r>
            <a:endParaRPr lang="fr-FR" sz="4000" b="1" dirty="0">
              <a:solidFill>
                <a:srgbClr val="31849B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4000" b="1" dirty="0">
                <a:solidFill>
                  <a:srgbClr val="31849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Jeudi 27 juin 2019</a:t>
            </a:r>
            <a:endParaRPr lang="fr-FR" sz="4000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33" y="186485"/>
            <a:ext cx="2469479" cy="1185116"/>
          </a:xfrm>
          <a:prstGeom prst="rect">
            <a:avLst/>
          </a:prstGeom>
        </p:spPr>
      </p:pic>
      <p:pic>
        <p:nvPicPr>
          <p:cNvPr id="6" name="Image 5" descr="C:\Users\annberge\Documents\Images, pictogrammes\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010" y="186485"/>
            <a:ext cx="1100072" cy="1039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845599" y="6447118"/>
            <a:ext cx="699247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solidFill>
                  <a:srgbClr val="E36C0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Amphithéâtre de l’IADT, 51 bd François Mitterrand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33253" y="3117863"/>
            <a:ext cx="10303497" cy="2939266"/>
          </a:xfrm>
          <a:prstGeom prst="rect">
            <a:avLst/>
          </a:prstGeom>
          <a:noFill/>
          <a:ln w="47625" cmpd="sng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2800" b="1" dirty="0">
                <a:solidFill>
                  <a:srgbClr val="178F96"/>
                </a:solidFill>
              </a:rPr>
              <a:t>Renouveler et améliorer l’apprentissage des langues anciennes</a:t>
            </a:r>
          </a:p>
          <a:p>
            <a:pPr algn="ctr">
              <a:spcBef>
                <a:spcPts val="600"/>
              </a:spcBef>
            </a:pPr>
            <a:r>
              <a:rPr lang="fr-FR" sz="2800" b="1" dirty="0">
                <a:solidFill>
                  <a:srgbClr val="178F96"/>
                </a:solidFill>
              </a:rPr>
              <a:t> pour des étudiants débutants par les outils numériques</a:t>
            </a:r>
          </a:p>
          <a:p>
            <a:pPr>
              <a:spcBef>
                <a:spcPts val="600"/>
              </a:spcBef>
            </a:pPr>
            <a:endParaRPr lang="fr-FR" sz="2800" b="1" dirty="0">
              <a:solidFill>
                <a:srgbClr val="178F96"/>
              </a:solidFill>
            </a:endParaRPr>
          </a:p>
          <a:p>
            <a:pPr>
              <a:spcBef>
                <a:spcPts val="600"/>
              </a:spcBef>
            </a:pPr>
            <a:endParaRPr lang="fr-FR" sz="2800" b="1" dirty="0">
              <a:solidFill>
                <a:srgbClr val="178F96"/>
              </a:solidFill>
            </a:endParaRPr>
          </a:p>
          <a:p>
            <a:pPr>
              <a:spcBef>
                <a:spcPts val="600"/>
              </a:spcBef>
            </a:pPr>
            <a:endParaRPr lang="fr-FR" sz="2800" b="1" dirty="0">
              <a:solidFill>
                <a:srgbClr val="178F96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fr-FR" sz="2000" b="1" dirty="0">
                <a:solidFill>
                  <a:schemeClr val="accent2"/>
                </a:solidFill>
              </a:rPr>
              <a:t>Anne-Marie Favreau-Linder</a:t>
            </a:r>
          </a:p>
        </p:txBody>
      </p:sp>
      <p:sp>
        <p:nvSpPr>
          <p:cNvPr id="9" name="Rectangle 8"/>
          <p:cNvSpPr/>
          <p:nvPr/>
        </p:nvSpPr>
        <p:spPr>
          <a:xfrm>
            <a:off x="10796555" y="244071"/>
            <a:ext cx="1250901" cy="9238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Logo établissement autre que UCA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466616" y="548210"/>
            <a:ext cx="329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887836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8037749-23D5-2840-A395-633A7F1F5C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1" y="182880"/>
            <a:ext cx="7035305" cy="6527409"/>
          </a:xfrm>
        </p:spPr>
      </p:pic>
    </p:spTree>
    <p:extLst>
      <p:ext uri="{BB962C8B-B14F-4D97-AF65-F5344CB8AC3E}">
        <p14:creationId xmlns:p14="http://schemas.microsoft.com/office/powerpoint/2010/main" val="1268290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64B85C0-292E-4E47-AE53-F2621D4019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75" y="196948"/>
            <a:ext cx="9377465" cy="5980015"/>
          </a:xfrm>
        </p:spPr>
      </p:pic>
    </p:spTree>
    <p:extLst>
      <p:ext uri="{BB962C8B-B14F-4D97-AF65-F5344CB8AC3E}">
        <p14:creationId xmlns:p14="http://schemas.microsoft.com/office/powerpoint/2010/main" val="3589367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F0D30C5-9E9C-064B-990C-F81EA5850C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579"/>
            <a:ext cx="4890645" cy="6895579"/>
          </a:xfr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881B2583-7D2B-9947-9EF3-D00782DFE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1086" y="288076"/>
            <a:ext cx="6691532" cy="6281848"/>
          </a:xfrm>
          <a:prstGeom prst="rect">
            <a:avLst/>
          </a:prstGeom>
          <a:solidFill>
            <a:srgbClr val="EAE5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dirty="0"/>
              <a:t>9h30    Ouverture de la journée et présentation du projet LIA</a:t>
            </a:r>
          </a:p>
          <a:p>
            <a:pPr algn="just">
              <a:lnSpc>
                <a:spcPct val="150000"/>
              </a:lnSpc>
            </a:pPr>
            <a:r>
              <a:rPr lang="fr-FR" b="1" dirty="0"/>
              <a:t>10h      Magdeleine </a:t>
            </a:r>
            <a:r>
              <a:rPr lang="fr-FR" b="1" dirty="0" err="1"/>
              <a:t>Clo</a:t>
            </a:r>
            <a:r>
              <a:rPr lang="fr-FR" b="1" dirty="0"/>
              <a:t>-Saunier </a:t>
            </a:r>
            <a:r>
              <a:rPr lang="fr-FR" dirty="0"/>
              <a:t>(Université de Grenoble)</a:t>
            </a:r>
          </a:p>
          <a:p>
            <a:pPr algn="just">
              <a:lnSpc>
                <a:spcPct val="150000"/>
              </a:lnSpc>
            </a:pPr>
            <a:r>
              <a:rPr lang="fr-FR" i="1" dirty="0"/>
              <a:t>   Le portfolio numérique d'apprentissage : élaborer les savoirs en LLCA</a:t>
            </a:r>
            <a:endParaRPr lang="fr-FR" dirty="0"/>
          </a:p>
          <a:p>
            <a:pPr algn="just">
              <a:lnSpc>
                <a:spcPct val="150000"/>
              </a:lnSpc>
            </a:pPr>
            <a:r>
              <a:rPr lang="fr-FR" b="1" dirty="0"/>
              <a:t>11 h       Bruno Bureau et Aliénor </a:t>
            </a:r>
            <a:r>
              <a:rPr lang="fr-FR" b="1" dirty="0" err="1"/>
              <a:t>Cartoux</a:t>
            </a:r>
            <a:r>
              <a:rPr lang="fr-FR" b="1" dirty="0"/>
              <a:t> </a:t>
            </a:r>
            <a:r>
              <a:rPr lang="fr-FR" dirty="0"/>
              <a:t>(Université Lyon 3)</a:t>
            </a:r>
          </a:p>
          <a:p>
            <a:pPr algn="just">
              <a:lnSpc>
                <a:spcPct val="150000"/>
              </a:lnSpc>
            </a:pPr>
            <a:r>
              <a:rPr lang="fr-FR" i="1" dirty="0"/>
              <a:t>Une approche nouvelle du latin pour débutants ou le renouvellement de méthodes anciennes par les TICE? Un exemple d'utilisation de Moodle en cours de langue latine</a:t>
            </a:r>
            <a:r>
              <a:rPr lang="fr-FR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fr-FR" dirty="0"/>
              <a:t>12 Pause déjeuner</a:t>
            </a:r>
          </a:p>
          <a:p>
            <a:pPr algn="just">
              <a:lnSpc>
                <a:spcPct val="150000"/>
              </a:lnSpc>
            </a:pPr>
            <a:r>
              <a:rPr lang="fr-FR" b="1" dirty="0"/>
              <a:t>14h       Laure Échalier </a:t>
            </a:r>
            <a:r>
              <a:rPr lang="fr-FR" dirty="0"/>
              <a:t>(Université de Montpellier) </a:t>
            </a:r>
          </a:p>
          <a:p>
            <a:pPr algn="just">
              <a:lnSpc>
                <a:spcPct val="150000"/>
              </a:lnSpc>
            </a:pPr>
            <a:r>
              <a:rPr lang="fr-FR" i="1" dirty="0"/>
              <a:t>La création d'une méthode de langue latine interactive pour étudiants à distance : retour d'expérience</a:t>
            </a:r>
            <a:endParaRPr lang="fr-FR" dirty="0"/>
          </a:p>
          <a:p>
            <a:pPr algn="just">
              <a:lnSpc>
                <a:spcPct val="150000"/>
              </a:lnSpc>
            </a:pPr>
            <a:r>
              <a:rPr lang="fr-FR" b="1" dirty="0"/>
              <a:t>15h     Marie-Laure </a:t>
            </a:r>
            <a:r>
              <a:rPr lang="fr-FR" b="1" dirty="0" err="1"/>
              <a:t>Tres</a:t>
            </a:r>
            <a:r>
              <a:rPr lang="fr-FR" b="1" dirty="0"/>
              <a:t>-Guillaume </a:t>
            </a:r>
            <a:r>
              <a:rPr lang="fr-FR" dirty="0"/>
              <a:t>(ESPE et Collège de </a:t>
            </a:r>
            <a:r>
              <a:rPr lang="fr-FR" dirty="0" err="1"/>
              <a:t>Cournon</a:t>
            </a:r>
            <a:r>
              <a:rPr lang="fr-FR" dirty="0"/>
              <a:t>) </a:t>
            </a:r>
          </a:p>
          <a:p>
            <a:pPr algn="just">
              <a:lnSpc>
                <a:spcPct val="150000"/>
              </a:lnSpc>
            </a:pPr>
            <a:r>
              <a:rPr lang="fr-FR" i="1" dirty="0"/>
              <a:t>Usages numériques pour la dynamique de cours</a:t>
            </a:r>
            <a:endParaRPr lang="fr-FR" dirty="0"/>
          </a:p>
          <a:p>
            <a:pPr algn="just">
              <a:lnSpc>
                <a:spcPct val="150000"/>
              </a:lnSpc>
            </a:pPr>
            <a:r>
              <a:rPr lang="fr-FR" dirty="0"/>
              <a:t>16h  Prospectives et clôture de la journée</a:t>
            </a:r>
          </a:p>
          <a:p>
            <a:pPr algn="just">
              <a:lnSpc>
                <a:spcPct val="150000"/>
              </a:lnSpc>
            </a:pPr>
            <a:r>
              <a:rPr lang="fr-F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12633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5536D6-E57E-584A-8927-397D0B54C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18255"/>
            <a:ext cx="10515600" cy="1325563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rgbClr val="0070C0"/>
                </a:solidFill>
                <a:latin typeface="+mn-lt"/>
              </a:rPr>
              <a:t>Quelques principes pour renouveler l’approche pédagogique de l’enseignement d’une langue ancienne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2E99DA-4F1C-0E47-B6F6-EF3E8436B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312" y="1253331"/>
            <a:ext cx="10515600" cy="1325563"/>
          </a:xfrm>
        </p:spPr>
        <p:txBody>
          <a:bodyPr>
            <a:normAutofit lnSpcReduction="10000"/>
          </a:bodyPr>
          <a:lstStyle/>
          <a:p>
            <a:r>
              <a:rPr lang="fr-FR" dirty="0">
                <a:solidFill>
                  <a:srgbClr val="178F96"/>
                </a:solidFill>
              </a:rPr>
              <a:t>Une approche moins ouvertement grammaticale et donc moins théorique de l’enseignement </a:t>
            </a:r>
          </a:p>
          <a:p>
            <a:pPr marL="0" indent="0">
              <a:buNone/>
            </a:pPr>
            <a:r>
              <a:rPr lang="fr-FR" dirty="0"/>
              <a:t>Relier le sens à la reconnaissance d’une forme grammaticale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7D96E75-1E9E-304B-B60F-9502991F8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676" y="2578894"/>
            <a:ext cx="8652012" cy="490962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8AC826C-3FC6-E347-BED3-1163BCA5A881}"/>
              </a:ext>
            </a:extLst>
          </p:cNvPr>
          <p:cNvSpPr txBox="1"/>
          <p:nvPr/>
        </p:nvSpPr>
        <p:spPr>
          <a:xfrm>
            <a:off x="0" y="3429000"/>
            <a:ext cx="2149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Passer d’une consigne comme…</a:t>
            </a:r>
          </a:p>
        </p:txBody>
      </p:sp>
    </p:spTree>
    <p:extLst>
      <p:ext uri="{BB962C8B-B14F-4D97-AF65-F5344CB8AC3E}">
        <p14:creationId xmlns:p14="http://schemas.microsoft.com/office/powerpoint/2010/main" val="2285344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B6D36FEA-34B6-0542-A84D-416239414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74"/>
            <a:ext cx="12192000" cy="384047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EE125F9-C61F-7542-A5FF-386B5FAA9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6559"/>
            <a:ext cx="12192000" cy="574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77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0B5974-4B07-294F-AC20-25B8A8D7D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70" y="1045029"/>
            <a:ext cx="10515600" cy="5131934"/>
          </a:xfrm>
        </p:spPr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178F96"/>
                </a:solidFill>
              </a:rPr>
              <a:t>S’inspirer des méthodes d’apprentissage de langue vivante</a:t>
            </a:r>
          </a:p>
          <a:p>
            <a:pPr marL="0" indent="0">
              <a:buNone/>
            </a:pPr>
            <a:endParaRPr lang="fr-FR" b="1" dirty="0">
              <a:solidFill>
                <a:srgbClr val="178F96"/>
              </a:solidFill>
            </a:endParaRPr>
          </a:p>
          <a:p>
            <a:pPr lvl="1"/>
            <a:r>
              <a:rPr lang="fr-FR" sz="2800" dirty="0"/>
              <a:t>Imprégnation</a:t>
            </a:r>
          </a:p>
          <a:p>
            <a:pPr lvl="1"/>
            <a:r>
              <a:rPr lang="fr-FR" sz="2800" dirty="0"/>
              <a:t>Parler le latin et le grec?</a:t>
            </a:r>
          </a:p>
          <a:p>
            <a:pPr lvl="1"/>
            <a:r>
              <a:rPr lang="fr-FR" sz="2800" dirty="0"/>
              <a:t>Compréhension générale et non traduction exacte</a:t>
            </a:r>
          </a:p>
          <a:p>
            <a:pPr lvl="1"/>
            <a:endParaRPr lang="fr-FR" sz="2800" dirty="0"/>
          </a:p>
          <a:p>
            <a:pPr marL="0" indent="0">
              <a:buNone/>
            </a:pPr>
            <a:r>
              <a:rPr lang="fr-FR" b="1" dirty="0">
                <a:solidFill>
                  <a:srgbClr val="178F96"/>
                </a:solidFill>
              </a:rPr>
              <a:t>Mettre l’étudiant en situation de classe inversée:</a:t>
            </a:r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r>
              <a:rPr lang="fr-FR" sz="2800" dirty="0"/>
              <a:t>Fabrication d’exercices en ligne par l’étudiant</a:t>
            </a:r>
          </a:p>
        </p:txBody>
      </p:sp>
    </p:spTree>
    <p:extLst>
      <p:ext uri="{BB962C8B-B14F-4D97-AF65-F5344CB8AC3E}">
        <p14:creationId xmlns:p14="http://schemas.microsoft.com/office/powerpoint/2010/main" val="296039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1C63D4-17AF-3643-907F-06D299AA0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b="1" dirty="0">
                <a:solidFill>
                  <a:srgbClr val="178F96"/>
                </a:solidFill>
                <a:latin typeface="+mn-lt"/>
              </a:rPr>
              <a:t>Satisfaire l’appétit de chaque étudiant</a:t>
            </a:r>
            <a:r>
              <a:rPr lang="fr-FR" b="1" dirty="0">
                <a:solidFill>
                  <a:srgbClr val="178F96"/>
                </a:solidFill>
              </a:rPr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9BEFCA-65AD-B745-A09E-AB58B8110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Prévoir un niveau de base à valider par quelques exercices</a:t>
            </a:r>
          </a:p>
          <a:p>
            <a:r>
              <a:rPr lang="fr-FR" dirty="0"/>
              <a:t>Donner la possibilité d’aller plus loin ou non dans des domaines variés 	</a:t>
            </a:r>
          </a:p>
          <a:p>
            <a:pPr marL="914400" lvl="2" indent="0">
              <a:buNone/>
            </a:pPr>
            <a:r>
              <a:rPr lang="fr-FR" sz="2800" dirty="0"/>
              <a:t>Elargir son vocabulaire </a:t>
            </a:r>
          </a:p>
          <a:p>
            <a:pPr marL="1828800" lvl="4" indent="0">
              <a:buNone/>
            </a:pPr>
            <a:r>
              <a:rPr lang="fr-FR" sz="2800" dirty="0"/>
              <a:t>OU</a:t>
            </a:r>
          </a:p>
          <a:p>
            <a:pPr marL="914400" lvl="2" indent="0">
              <a:buNone/>
            </a:pPr>
            <a:r>
              <a:rPr lang="fr-FR" sz="2800" dirty="0"/>
              <a:t>Lire et traduire davantage </a:t>
            </a:r>
          </a:p>
          <a:p>
            <a:pPr marL="1828800" lvl="4" indent="0">
              <a:buNone/>
            </a:pPr>
            <a:r>
              <a:rPr lang="fr-FR" sz="2800" dirty="0"/>
              <a:t>OU</a:t>
            </a:r>
          </a:p>
          <a:p>
            <a:pPr marL="914400" lvl="2" indent="0">
              <a:buNone/>
            </a:pPr>
            <a:r>
              <a:rPr lang="fr-FR" sz="2800" dirty="0"/>
              <a:t>Approfondir des connaissances grammaticales 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413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2F02F5-450A-704A-BC67-D0E167E7D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907"/>
            <a:ext cx="10515600" cy="1325563"/>
          </a:xfrm>
        </p:spPr>
        <p:txBody>
          <a:bodyPr/>
          <a:lstStyle/>
          <a:p>
            <a:r>
              <a:rPr lang="fr-FR" b="1" dirty="0">
                <a:solidFill>
                  <a:srgbClr val="0070C0"/>
                </a:solidFill>
              </a:rPr>
              <a:t>Suite du projet et essaimages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ED4E2B-0294-9344-9B14-C16366939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1515"/>
            <a:ext cx="10515600" cy="5296486"/>
          </a:xfrm>
        </p:spPr>
        <p:txBody>
          <a:bodyPr>
            <a:normAutofit lnSpcReduction="10000"/>
          </a:bodyPr>
          <a:lstStyle/>
          <a:p>
            <a:r>
              <a:rPr lang="fr-FR" dirty="0"/>
              <a:t>Adaptation et utilisation de cet outil pour la mineure de renforcement</a:t>
            </a:r>
          </a:p>
          <a:p>
            <a:r>
              <a:rPr lang="fr-FR" dirty="0" err="1"/>
              <a:t>Adapation</a:t>
            </a:r>
            <a:r>
              <a:rPr lang="fr-FR" dirty="0"/>
              <a:t> possible pour un DU si extension à la L2 </a:t>
            </a:r>
          </a:p>
          <a:p>
            <a:endParaRPr lang="fr-FR" dirty="0"/>
          </a:p>
          <a:p>
            <a:r>
              <a:rPr lang="fr-FR" dirty="0"/>
              <a:t>Collaboration plus large sur la constitution d’une base de données d’exercices en ligne et son utilisation sur les ENT propres à d’autres établissements (supérieur ou secondaire)</a:t>
            </a:r>
          </a:p>
          <a:p>
            <a:endParaRPr lang="fr-FR" dirty="0"/>
          </a:p>
          <a:p>
            <a:r>
              <a:rPr lang="fr-FR" dirty="0"/>
              <a:t>Organisation d’une journée d’ateliers de formation à la construction de ces exercices numériques pour les enseignants du secondaire</a:t>
            </a:r>
          </a:p>
          <a:p>
            <a:endParaRPr lang="fr-FR" dirty="0"/>
          </a:p>
          <a:p>
            <a:r>
              <a:rPr lang="fr-FR" dirty="0"/>
              <a:t>Poursuite de la réflexion sur renouvellement des approches pédagogiques en lien avec les langues vivantes</a:t>
            </a:r>
          </a:p>
        </p:txBody>
      </p:sp>
    </p:spTree>
    <p:extLst>
      <p:ext uri="{BB962C8B-B14F-4D97-AF65-F5344CB8AC3E}">
        <p14:creationId xmlns:p14="http://schemas.microsoft.com/office/powerpoint/2010/main" val="1272416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ce réservé du contenu 1">
            <a:extLst>
              <a:ext uri="{FF2B5EF4-FFF2-40B4-BE49-F238E27FC236}">
                <a16:creationId xmlns:a16="http://schemas.microsoft.com/office/drawing/2014/main" id="{16F59B40-2EDE-3247-923A-9181B3D029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8433860"/>
              </p:ext>
            </p:extLst>
          </p:nvPr>
        </p:nvGraphicFramePr>
        <p:xfrm>
          <a:off x="838200" y="1193181"/>
          <a:ext cx="11018236" cy="5006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 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0" y="195449"/>
            <a:ext cx="1237987" cy="770964"/>
          </a:xfrm>
          <a:prstGeom prst="rect">
            <a:avLst/>
          </a:prstGeom>
        </p:spPr>
      </p:pic>
      <p:pic>
        <p:nvPicPr>
          <p:cNvPr id="5" name="Image 4" descr="C:\Users\annberge\Documents\Images, pictogrammes\logo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946" y="123731"/>
            <a:ext cx="902490" cy="8426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CA1F503-8719-064C-AE8A-F52E07DB0DE7}"/>
              </a:ext>
            </a:extLst>
          </p:cNvPr>
          <p:cNvSpPr txBox="1"/>
          <p:nvPr/>
        </p:nvSpPr>
        <p:spPr>
          <a:xfrm>
            <a:off x="2165397" y="5609062"/>
            <a:ext cx="7424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Hétérogénéité des étudiants qui débutent une langue ancienne en L1</a:t>
            </a:r>
          </a:p>
          <a:p>
            <a:pPr algn="ctr"/>
            <a:r>
              <a:rPr lang="fr-FR" dirty="0"/>
              <a:t>120 étudiants, issus de 4 licences différentes, </a:t>
            </a:r>
          </a:p>
          <a:p>
            <a:pPr algn="ctr"/>
            <a:r>
              <a:rPr lang="fr-FR" dirty="0"/>
              <a:t>sans aucune notion de langue ou de culture antiques</a:t>
            </a:r>
          </a:p>
        </p:txBody>
      </p:sp>
    </p:spTree>
    <p:extLst>
      <p:ext uri="{BB962C8B-B14F-4D97-AF65-F5344CB8AC3E}">
        <p14:creationId xmlns:p14="http://schemas.microsoft.com/office/powerpoint/2010/main" val="3277794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BE7242-8DC6-AD45-BE0F-D1D235028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44" y="736271"/>
            <a:ext cx="10653156" cy="2565070"/>
          </a:xfrm>
        </p:spPr>
        <p:txBody>
          <a:bodyPr/>
          <a:lstStyle/>
          <a:p>
            <a:r>
              <a:rPr lang="fr-FR" dirty="0"/>
              <a:t>Nombre d’étudiants</a:t>
            </a:r>
          </a:p>
          <a:p>
            <a:r>
              <a:rPr lang="fr-FR" dirty="0"/>
              <a:t>Manque de temps</a:t>
            </a:r>
          </a:p>
          <a:p>
            <a:r>
              <a:rPr lang="fr-FR" dirty="0"/>
              <a:t>Diversité des motivations et des parcours de licence</a:t>
            </a:r>
          </a:p>
          <a:p>
            <a:pPr lvl="2"/>
            <a:r>
              <a:rPr lang="fr-FR" dirty="0"/>
              <a:t>Un L1 Lettres classiques potentiellement va passer à l’issue du Master le concours  de l’agrégation</a:t>
            </a:r>
          </a:p>
          <a:p>
            <a:pPr lvl="2"/>
            <a:r>
              <a:rPr lang="fr-FR" dirty="0"/>
              <a:t>Un L1 Métiers du livre se destine plutôt à l’économie du livre (librairie, édition, </a:t>
            </a:r>
            <a:r>
              <a:rPr lang="fr-FR" dirty="0" err="1"/>
              <a:t>etc</a:t>
            </a:r>
            <a:r>
              <a:rPr lang="fr-FR" dirty="0"/>
              <a:t>)</a:t>
            </a:r>
          </a:p>
          <a:p>
            <a:pPr marL="914400" lvl="2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9170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B8F3F3-6E76-C044-A3D6-DFB6D675E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7743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fr-FR" sz="2800" b="1" dirty="0">
                <a:solidFill>
                  <a:srgbClr val="0070C0"/>
                </a:solidFill>
              </a:rPr>
            </a:br>
            <a:br>
              <a:rPr lang="fr-FR" sz="2800" b="1" dirty="0">
                <a:solidFill>
                  <a:srgbClr val="0070C0"/>
                </a:solidFill>
              </a:rPr>
            </a:br>
            <a:r>
              <a:rPr lang="fr-FR" sz="2800" b="1" dirty="0">
                <a:solidFill>
                  <a:srgbClr val="0070C0"/>
                </a:solidFill>
              </a:rPr>
              <a:t>Objectifs formation L1 langue ancienne (compétences) : </a:t>
            </a:r>
            <a:br>
              <a:rPr lang="fr-FR" sz="2800" dirty="0"/>
            </a:br>
            <a:r>
              <a:rPr lang="fr-FR" sz="2800" dirty="0"/>
              <a:t>	- en fin de S1 : pouvoir comprendre et traduire des phrases simples</a:t>
            </a:r>
            <a:br>
              <a:rPr lang="fr-FR" sz="2800" dirty="0"/>
            </a:br>
            <a:r>
              <a:rPr lang="fr-FR" sz="2800" dirty="0"/>
              <a:t>	- en fin de S2 : pouvoir comprendre et traduire un texte court, soit authentique soit aménagé</a:t>
            </a:r>
            <a:br>
              <a:rPr lang="fr-FR" sz="2800" dirty="0"/>
            </a:br>
            <a:br>
              <a:rPr lang="fr-FR" sz="2800" dirty="0"/>
            </a:br>
            <a:endParaRPr lang="fr-FR" sz="28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6DB937-6BBF-0943-9235-43FDF7508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328" y="3170711"/>
            <a:ext cx="10515600" cy="2648197"/>
          </a:xfrm>
        </p:spPr>
        <p:txBody>
          <a:bodyPr>
            <a:normAutofit fontScale="25000" lnSpcReduction="20000"/>
          </a:bodyPr>
          <a:lstStyle/>
          <a:p>
            <a:endParaRPr lang="fr-FR" dirty="0"/>
          </a:p>
          <a:p>
            <a:pPr marL="0" indent="0">
              <a:lnSpc>
                <a:spcPct val="160000"/>
              </a:lnSpc>
              <a:buNone/>
            </a:pPr>
            <a:r>
              <a:rPr lang="fr-FR" sz="9600" b="1" dirty="0">
                <a:solidFill>
                  <a:srgbClr val="0070C0"/>
                </a:solidFill>
                <a:latin typeface="+mj-lt"/>
              </a:rPr>
              <a:t>Connaissances</a:t>
            </a:r>
            <a:r>
              <a:rPr lang="fr-FR" sz="9600" b="1" dirty="0">
                <a:solidFill>
                  <a:srgbClr val="0070C0"/>
                </a:solidFill>
              </a:rPr>
              <a:t> </a:t>
            </a:r>
            <a:r>
              <a:rPr lang="fr-FR" sz="9600" b="1" dirty="0">
                <a:solidFill>
                  <a:srgbClr val="0070C0"/>
                </a:solidFill>
                <a:latin typeface="+mj-lt"/>
              </a:rPr>
              <a:t>à acquérir </a:t>
            </a:r>
            <a:r>
              <a:rPr lang="fr-FR" sz="9600" b="1" dirty="0">
                <a:solidFill>
                  <a:srgbClr val="0070C0"/>
                </a:solidFill>
              </a:rPr>
              <a:t>:</a:t>
            </a:r>
          </a:p>
          <a:p>
            <a:pPr marL="742950" lvl="1" indent="-285750">
              <a:lnSpc>
                <a:spcPct val="160000"/>
              </a:lnSpc>
              <a:buFontTx/>
              <a:buChar char="-"/>
            </a:pPr>
            <a:r>
              <a:rPr lang="fr-FR" sz="9600" dirty="0">
                <a:latin typeface="+mj-lt"/>
              </a:rPr>
              <a:t>Morphologie : déclinaisons, conjugaisons</a:t>
            </a:r>
          </a:p>
          <a:p>
            <a:pPr marL="742950" lvl="1" indent="-285750">
              <a:lnSpc>
                <a:spcPct val="160000"/>
              </a:lnSpc>
              <a:buFontTx/>
              <a:buChar char="-"/>
            </a:pPr>
            <a:r>
              <a:rPr lang="fr-FR" sz="9600" dirty="0">
                <a:latin typeface="+mj-lt"/>
              </a:rPr>
              <a:t>Syntaxe: structure de phrases</a:t>
            </a:r>
          </a:p>
          <a:p>
            <a:pPr marL="742950" lvl="1" indent="-285750">
              <a:lnSpc>
                <a:spcPct val="160000"/>
              </a:lnSpc>
              <a:buFontTx/>
              <a:buChar char="-"/>
            </a:pPr>
            <a:r>
              <a:rPr lang="fr-FR" sz="9600" dirty="0">
                <a:latin typeface="+mj-lt"/>
              </a:rPr>
              <a:t>Vocabulaire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7332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B49F02-45D8-C64F-B848-37004C751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1" y="843147"/>
            <a:ext cx="10515600" cy="106879"/>
          </a:xfrm>
        </p:spPr>
        <p:txBody>
          <a:bodyPr>
            <a:normAutofit fontScale="90000"/>
          </a:bodyPr>
          <a:lstStyle/>
          <a:p>
            <a:r>
              <a:rPr lang="fr-FR" sz="2700" b="1" dirty="0">
                <a:solidFill>
                  <a:srgbClr val="0070C0"/>
                </a:solidFill>
              </a:rPr>
              <a:t>Deux échelles pour cet apprentissage linguistique</a:t>
            </a:r>
            <a:br>
              <a:rPr lang="fr-FR" sz="2700" dirty="0"/>
            </a:br>
            <a:r>
              <a:rPr lang="fr-FR" sz="2700" dirty="0"/>
              <a:t>	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4F934F-6FC8-0C4F-BAD5-AF1C26146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71" y="1089355"/>
            <a:ext cx="10515600" cy="1261959"/>
          </a:xfrm>
        </p:spPr>
        <p:txBody>
          <a:bodyPr>
            <a:normAutofit/>
          </a:bodyPr>
          <a:lstStyle/>
          <a:p>
            <a:pPr lvl="2"/>
            <a:r>
              <a:rPr lang="fr-FR" sz="2400" b="1" dirty="0">
                <a:solidFill>
                  <a:srgbClr val="00B050"/>
                </a:solidFill>
              </a:rPr>
              <a:t>Le mot</a:t>
            </a:r>
          </a:p>
          <a:p>
            <a:pPr lvl="2"/>
            <a:r>
              <a:rPr lang="fr-FR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La phrase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16AD92-6D66-1943-99E9-DB673FF6316B}"/>
              </a:ext>
            </a:extLst>
          </p:cNvPr>
          <p:cNvSpPr txBox="1"/>
          <p:nvPr/>
        </p:nvSpPr>
        <p:spPr>
          <a:xfrm>
            <a:off x="1187531" y="2243777"/>
            <a:ext cx="10515599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>
                <a:solidFill>
                  <a:srgbClr val="00B050"/>
                </a:solidFill>
              </a:rPr>
              <a:t>Des exercices portant sur:</a:t>
            </a:r>
          </a:p>
          <a:p>
            <a:pPr>
              <a:lnSpc>
                <a:spcPct val="150000"/>
              </a:lnSpc>
            </a:pPr>
            <a:r>
              <a:rPr lang="fr-FR" sz="2000" dirty="0"/>
              <a:t>	- l’identification d’un  mot sorti de son contexte, manipulation des variantes grammaticales 	du mot (temps, personnes pour un verbe)</a:t>
            </a:r>
          </a:p>
          <a:p>
            <a:pPr>
              <a:lnSpc>
                <a:spcPct val="150000"/>
              </a:lnSpc>
            </a:pPr>
            <a:r>
              <a:rPr lang="fr-FR" sz="2000" dirty="0"/>
              <a:t>	- le </a:t>
            </a:r>
            <a:r>
              <a:rPr lang="fr-FR" sz="2000" dirty="0" err="1"/>
              <a:t>répérage</a:t>
            </a:r>
            <a:r>
              <a:rPr lang="fr-FR" sz="2000" dirty="0"/>
              <a:t> de mots d’une catégorie au sein d’une phrase ou d’un texte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1B1BCD7-AF14-B947-B5C9-B38F7008F517}"/>
              </a:ext>
            </a:extLst>
          </p:cNvPr>
          <p:cNvSpPr txBox="1"/>
          <p:nvPr/>
        </p:nvSpPr>
        <p:spPr>
          <a:xfrm>
            <a:off x="1187532" y="4500748"/>
            <a:ext cx="10379034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Des exercices permettant : </a:t>
            </a:r>
          </a:p>
          <a:p>
            <a:pPr>
              <a:lnSpc>
                <a:spcPct val="150000"/>
              </a:lnSpc>
            </a:pPr>
            <a:r>
              <a:rPr lang="fr-FR" sz="2000" dirty="0"/>
              <a:t>	- le repérage de la structure d’une phrase (relation des mots entre eux, articulations, 	propositions)</a:t>
            </a:r>
          </a:p>
          <a:p>
            <a:pPr>
              <a:lnSpc>
                <a:spcPct val="150000"/>
              </a:lnSpc>
            </a:pPr>
            <a:r>
              <a:rPr lang="fr-FR" sz="2000" dirty="0"/>
              <a:t>	- la traduction</a:t>
            </a:r>
          </a:p>
        </p:txBody>
      </p:sp>
    </p:spTree>
    <p:extLst>
      <p:ext uri="{BB962C8B-B14F-4D97-AF65-F5344CB8AC3E}">
        <p14:creationId xmlns:p14="http://schemas.microsoft.com/office/powerpoint/2010/main" val="31094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956F544-F552-B14D-BC61-8C159B1068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95" y="418855"/>
            <a:ext cx="11211490" cy="5461439"/>
          </a:xfrm>
        </p:spPr>
      </p:pic>
    </p:spTree>
    <p:extLst>
      <p:ext uri="{BB962C8B-B14F-4D97-AF65-F5344CB8AC3E}">
        <p14:creationId xmlns:p14="http://schemas.microsoft.com/office/powerpoint/2010/main" val="4110369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A2EEA78-C594-1048-BBC2-C44B3312AA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45" y="165637"/>
            <a:ext cx="11558035" cy="5630251"/>
          </a:xfrm>
        </p:spPr>
      </p:pic>
    </p:spTree>
    <p:extLst>
      <p:ext uri="{BB962C8B-B14F-4D97-AF65-F5344CB8AC3E}">
        <p14:creationId xmlns:p14="http://schemas.microsoft.com/office/powerpoint/2010/main" val="4018923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1DA7C3-5D99-0646-A88A-F9E4E94DE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84D95C9-071E-CB4A-8E3F-FA81AE6A98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688" y="1825625"/>
            <a:ext cx="8932624" cy="4351338"/>
          </a:xfrm>
        </p:spPr>
      </p:pic>
    </p:spTree>
    <p:extLst>
      <p:ext uri="{BB962C8B-B14F-4D97-AF65-F5344CB8AC3E}">
        <p14:creationId xmlns:p14="http://schemas.microsoft.com/office/powerpoint/2010/main" val="2966540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7041E07-7334-3948-A13E-D47BA53A24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810" y="41802"/>
            <a:ext cx="7385538" cy="6852358"/>
          </a:xfrm>
        </p:spPr>
      </p:pic>
    </p:spTree>
    <p:extLst>
      <p:ext uri="{BB962C8B-B14F-4D97-AF65-F5344CB8AC3E}">
        <p14:creationId xmlns:p14="http://schemas.microsoft.com/office/powerpoint/2010/main" val="355266754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471</Words>
  <Application>Microsoft Macintosh PowerPoint</Application>
  <PresentationFormat>Grand écran</PresentationFormat>
  <Paragraphs>85</Paragraphs>
  <Slides>17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  Objectifs formation L1 langue ancienne (compétences) :   - en fin de S1 : pouvoir comprendre et traduire des phrases simples  - en fin de S2 : pouvoir comprendre et traduire un texte court, soit authentique soit aménagé  </vt:lpstr>
      <vt:lpstr>Deux échelles pour cet apprentissage linguistique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Quelques principes pour renouveler l’approche pédagogique de l’enseignement d’une langue ancienne</vt:lpstr>
      <vt:lpstr>Présentation PowerPoint</vt:lpstr>
      <vt:lpstr>Présentation PowerPoint</vt:lpstr>
      <vt:lpstr>Satisfaire l’appétit de chaque étudiant </vt:lpstr>
      <vt:lpstr>Suite du projet et essaimages</vt:lpstr>
    </vt:vector>
  </TitlesOfParts>
  <Company>UCA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 BERGEAL</dc:creator>
  <cp:lastModifiedBy>Favreau-Linder Anne-Marie</cp:lastModifiedBy>
  <cp:revision>36</cp:revision>
  <dcterms:created xsi:type="dcterms:W3CDTF">2019-05-14T06:52:55Z</dcterms:created>
  <dcterms:modified xsi:type="dcterms:W3CDTF">2019-06-27T10:40:09Z</dcterms:modified>
</cp:coreProperties>
</file>