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3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style3.xml" ContentType="application/vnd.ms-office.chartstyle+xml"/>
  <Override PartName="/ppt/charts/chart6.xml" ContentType="application/vnd.openxmlformats-officedocument.drawingml.chart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72" r:id="rId2"/>
  </p:sldMasterIdLst>
  <p:notesMasterIdLst>
    <p:notesMasterId r:id="rId19"/>
  </p:notesMasterIdLst>
  <p:sldIdLst>
    <p:sldId id="316" r:id="rId3"/>
    <p:sldId id="344" r:id="rId4"/>
    <p:sldId id="322" r:id="rId5"/>
    <p:sldId id="317" r:id="rId6"/>
    <p:sldId id="345" r:id="rId7"/>
    <p:sldId id="346" r:id="rId8"/>
    <p:sldId id="347" r:id="rId9"/>
    <p:sldId id="348" r:id="rId10"/>
    <p:sldId id="374" r:id="rId11"/>
    <p:sldId id="368" r:id="rId12"/>
    <p:sldId id="349" r:id="rId13"/>
    <p:sldId id="370" r:id="rId14"/>
    <p:sldId id="375" r:id="rId15"/>
    <p:sldId id="371" r:id="rId16"/>
    <p:sldId id="376" r:id="rId17"/>
    <p:sldId id="373" r:id="rId18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Hormiere" initials="PH" lastIdx="1" clrIdx="0">
    <p:extLst>
      <p:ext uri="{19B8F6BF-5375-455C-9EA6-DF929625EA0E}">
        <p15:presenceInfo xmlns:p15="http://schemas.microsoft.com/office/powerpoint/2012/main" userId="Pierre Hormiere" providerId="None"/>
      </p:ext>
    </p:extLst>
  </p:cmAuthor>
  <p:cmAuthor id="2" name="carine" initials="c" lastIdx="17" clrIdx="2">
    <p:extLst>
      <p:ext uri="{19B8F6BF-5375-455C-9EA6-DF929625EA0E}">
        <p15:presenceInfo xmlns:p15="http://schemas.microsoft.com/office/powerpoint/2012/main" userId="car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008000"/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73072" autoAdjust="0"/>
  </p:normalViewPr>
  <p:slideViewPr>
    <p:cSldViewPr>
      <p:cViewPr varScale="1">
        <p:scale>
          <a:sx n="77" d="100"/>
          <a:sy n="77" d="100"/>
        </p:scale>
        <p:origin x="1782" y="8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J:\Ann&#233;e%202018-2019\41%20-%20Therm%20BEPCB\Projet%20LIA\02_Projet%20LIA_PontThermique_Annex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nn&#233;e%202018-2019\41%20-%20Therm%20BEPCB\Projet%20LIA\02_Projet%20LIA_PontThermique_Annex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nn&#233;e%202018-2019\41%20-%20Therm%20BEPCB\Projet%20LIA\02_Projet%20LIA_PontThermique_Annex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nn&#233;e%202018-2019\41%20-%20Therm%20BEPCB\Section%204\Evaluations%20enseignements%20PH.xlsm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J:\Ann&#233;e%202018-2019\41%20-%20Therm%20BEPCB\Section%204\Evaluations%20enseignements%20PH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J:\Ann&#233;e%202018-2019\41%20-%20Therm%20BEPCB\Projet%20LIA\02_Projet%20LIA_PontThermique_Annex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b="0" i="0" baseline="0" dirty="0">
                <a:effectLst/>
              </a:rPr>
              <a:t>ψ</a:t>
            </a:r>
            <a:r>
              <a:rPr lang="fr-FR" sz="1200" b="0" i="0" baseline="0" dirty="0">
                <a:effectLst/>
              </a:rPr>
              <a:t> [W/(</a:t>
            </a:r>
            <a:r>
              <a:rPr lang="fr-FR" sz="1200" b="0" i="0" baseline="0" dirty="0" err="1">
                <a:effectLst/>
              </a:rPr>
              <a:t>m.K</a:t>
            </a:r>
            <a:r>
              <a:rPr lang="fr-FR" sz="1200" b="0" i="0" baseline="0" dirty="0">
                <a:effectLst/>
              </a:rPr>
              <a:t>)]</a:t>
            </a:r>
            <a:endParaRPr lang="fr-FR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B0-4F62-8F5A-D90C9E7320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Illustration!$B$5:$B$6</c:f>
              <c:strCache>
                <c:ptCount val="2"/>
                <c:pt idx="0">
                  <c:v>Modélisation</c:v>
                </c:pt>
                <c:pt idx="1">
                  <c:v>Selon Th-U 5</c:v>
                </c:pt>
              </c:strCache>
            </c:strRef>
          </c:cat>
          <c:val>
            <c:numRef>
              <c:f>Illustration!$C$5:$C$6</c:f>
              <c:numCache>
                <c:formatCode>General</c:formatCode>
                <c:ptCount val="2"/>
                <c:pt idx="0">
                  <c:v>8.3000000000000004E-2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B0-4F62-8F5A-D90C9E7320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"/>
        <c:axId val="325805000"/>
        <c:axId val="325806640"/>
      </c:barChart>
      <c:catAx>
        <c:axId val="32580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5806640"/>
        <c:crosses val="autoZero"/>
        <c:auto val="1"/>
        <c:lblAlgn val="ctr"/>
        <c:lblOffset val="100"/>
        <c:noMultiLvlLbl val="0"/>
      </c:catAx>
      <c:valAx>
        <c:axId val="325806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80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55064660912292"/>
          <c:y val="0.10055663117134558"/>
          <c:w val="0.71549624720045824"/>
          <c:h val="0.81702113390639031"/>
        </c:manualLayout>
      </c:layout>
      <c:barChart>
        <c:barDir val="bar"/>
        <c:grouping val="stacked"/>
        <c:varyColors val="0"/>
        <c:ser>
          <c:idx val="0"/>
          <c:order val="0"/>
          <c:tx>
            <c:v>Debut</c:v>
          </c:tx>
          <c:spPr>
            <a:noFill/>
          </c:spPr>
          <c:invertIfNegative val="0"/>
          <c:cat>
            <c:strRef>
              <c:f>('Calendrier exécuté'!$A$59,'Calendrier exécuté'!$A$97,'Calendrier exécuté'!$A$106,'Calendrier exécuté'!$A$139,'Calendrier exécuté'!$A$146,'Calendrier exécuté'!$A$154)</c:f>
              <c:strCache>
                <c:ptCount val="6"/>
                <c:pt idx="0">
                  <c:v>Section 2 : Comprendre</c:v>
                </c:pt>
                <c:pt idx="1">
                  <c:v>Evaluation intermédiaire</c:v>
                </c:pt>
                <c:pt idx="2">
                  <c:v>Section 3 : Réaliser</c:v>
                </c:pt>
                <c:pt idx="3">
                  <c:v>Dépôt d'un détail</c:v>
                </c:pt>
                <c:pt idx="4">
                  <c:v>Section 4 : Partager</c:v>
                </c:pt>
                <c:pt idx="5">
                  <c:v>Section 5 : Aller plus loin</c:v>
                </c:pt>
              </c:strCache>
            </c:strRef>
          </c:cat>
          <c:val>
            <c:numRef>
              <c:f>('Calendrier exécuté'!$C$95,'Calendrier exécuté'!$C$104,'Calendrier exécuté'!$C$137,'Calendrier exécuté'!$C$144,'Calendrier exécuté'!$C$152,'Calendrier exécuté'!$C$161)</c:f>
              <c:numCache>
                <c:formatCode>m/d/yyyy</c:formatCode>
                <c:ptCount val="6"/>
                <c:pt idx="0">
                  <c:v>43444</c:v>
                </c:pt>
                <c:pt idx="1">
                  <c:v>43448</c:v>
                </c:pt>
                <c:pt idx="2">
                  <c:v>43458</c:v>
                </c:pt>
                <c:pt idx="3">
                  <c:v>43458</c:v>
                </c:pt>
                <c:pt idx="4">
                  <c:v>43481</c:v>
                </c:pt>
                <c:pt idx="5">
                  <c:v>43481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C-4D91-9436-17F9309CFEF5}"/>
            </c:ext>
          </c:extLst>
        </c:ser>
        <c:ser>
          <c:idx val="1"/>
          <c:order val="1"/>
          <c:tx>
            <c:v>Durée</c:v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EBC-4D91-9436-17F9309CFE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C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4-1EBC-4D91-9436-17F9309CFE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1EBC-4D91-9436-17F9309CFEF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ysClr val="windowText" lastClr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8-1EBC-4D91-9436-17F9309CFEF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28575">
                <a:solidFill>
                  <a:srgbClr val="C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A-1EBC-4D91-9436-17F9309CFEF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1EBC-4D91-9436-17F9309CFEF5}"/>
              </c:ext>
            </c:extLst>
          </c:dPt>
          <c:cat>
            <c:strRef>
              <c:f>('Calendrier exécuté'!$A$59,'Calendrier exécuté'!$A$97,'Calendrier exécuté'!$A$106,'Calendrier exécuté'!$A$139,'Calendrier exécuté'!$A$146,'Calendrier exécuté'!$A$154)</c:f>
              <c:strCache>
                <c:ptCount val="6"/>
                <c:pt idx="0">
                  <c:v>Section 2 : Comprendre</c:v>
                </c:pt>
                <c:pt idx="1">
                  <c:v>Evaluation intermédiaire</c:v>
                </c:pt>
                <c:pt idx="2">
                  <c:v>Section 3 : Réaliser</c:v>
                </c:pt>
                <c:pt idx="3">
                  <c:v>Dépôt d'un détail</c:v>
                </c:pt>
                <c:pt idx="4">
                  <c:v>Section 4 : Partager</c:v>
                </c:pt>
                <c:pt idx="5">
                  <c:v>Section 5 : Aller plus loin</c:v>
                </c:pt>
              </c:strCache>
            </c:strRef>
          </c:cat>
          <c:val>
            <c:numRef>
              <c:f>('Calendrier exécuté'!$E$95,'Calendrier exécuté'!$E$104,'Calendrier exécuté'!$E$137,'Calendrier exécuté'!$E$144,'Calendrier exécuté'!$E$152,'Calendrier exécuté'!$E$161)</c:f>
              <c:numCache>
                <c:formatCode>General</c:formatCode>
                <c:ptCount val="6"/>
                <c:pt idx="0">
                  <c:v>81</c:v>
                </c:pt>
                <c:pt idx="1">
                  <c:v>33</c:v>
                </c:pt>
                <c:pt idx="2">
                  <c:v>67</c:v>
                </c:pt>
                <c:pt idx="3">
                  <c:v>29</c:v>
                </c:pt>
                <c:pt idx="4">
                  <c:v>29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EBC-4D91-9436-17F9309CF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213888"/>
        <c:axId val="206215424"/>
      </c:barChart>
      <c:catAx>
        <c:axId val="206213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06215424"/>
        <c:crosses val="autoZero"/>
        <c:auto val="1"/>
        <c:lblAlgn val="ctr"/>
        <c:lblOffset val="100"/>
        <c:noMultiLvlLbl val="0"/>
      </c:catAx>
      <c:valAx>
        <c:axId val="206215424"/>
        <c:scaling>
          <c:orientation val="minMax"/>
          <c:max val="43526"/>
          <c:min val="43437"/>
        </c:scaling>
        <c:delete val="0"/>
        <c:axPos val="t"/>
        <c:majorGridlines/>
        <c:minorGridlines>
          <c:spPr>
            <a:ln>
              <a:prstDash val="dash"/>
            </a:ln>
          </c:spPr>
        </c:minorGridlines>
        <c:numFmt formatCode="[$-40C]d\-mmm;@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206213888"/>
        <c:crosses val="autoZero"/>
        <c:crossBetween val="between"/>
        <c:majorUnit val="28"/>
        <c:minorUnit val="7"/>
      </c:valAx>
      <c:spPr>
        <a:noFill/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6881787713403"/>
          <c:y val="8.9193068299991698E-2"/>
          <c:w val="0.69974285194024433"/>
          <c:h val="0.4898270512772766"/>
        </c:manualLayout>
      </c:layout>
      <c:barChart>
        <c:barDir val="bar"/>
        <c:grouping val="stacked"/>
        <c:varyColors val="0"/>
        <c:ser>
          <c:idx val="6"/>
          <c:order val="0"/>
          <c:tx>
            <c:strRef>
              <c:f>'Calendrier exécuté'!$E$164</c:f>
              <c:strCache>
                <c:ptCount val="1"/>
                <c:pt idx="0">
                  <c:v>Debut</c:v>
                </c:pt>
              </c:strCache>
            </c:strRef>
          </c:tx>
          <c:spPr>
            <a:noFill/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exécuté'!$D$165</c:f>
              <c:numCache>
                <c:formatCode>m/d/yyyy</c:formatCode>
                <c:ptCount val="1"/>
                <c:pt idx="0">
                  <c:v>43444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F-45C5-BDAC-55A7EB57CB7C}"/>
            </c:ext>
          </c:extLst>
        </c:ser>
        <c:ser>
          <c:idx val="1"/>
          <c:order val="1"/>
          <c:tx>
            <c:v>Présentiel</c:v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exécuté'!$E$165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F-45C5-BDAC-55A7EB57CB7C}"/>
            </c:ext>
          </c:extLst>
        </c:ser>
        <c:ser>
          <c:idx val="0"/>
          <c:order val="2"/>
          <c:tx>
            <c:v>Distanciel</c:v>
          </c:tx>
          <c:spPr>
            <a:solidFill>
              <a:srgbClr val="FFC000"/>
            </a:solidFill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exécuté'!$F$168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FF-45C5-BDAC-55A7EB57CB7C}"/>
            </c:ext>
          </c:extLst>
        </c:ser>
        <c:ser>
          <c:idx val="2"/>
          <c:order val="3"/>
          <c:tx>
            <c:strRef>
              <c:f>'Calendrier exécuté'!$A$168</c:f>
              <c:strCache>
                <c:ptCount val="1"/>
                <c:pt idx="0">
                  <c:v>Présentiel 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exécuté'!$E$168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FF-45C5-BDAC-55A7EB57CB7C}"/>
            </c:ext>
          </c:extLst>
        </c:ser>
        <c:ser>
          <c:idx val="3"/>
          <c:order val="4"/>
          <c:tx>
            <c:strRef>
              <c:f>'Calendrier exécuté'!$B$176</c:f>
              <c:strCache>
                <c:ptCount val="1"/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exécuté'!$F$171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FF-45C5-BDAC-55A7EB57CB7C}"/>
            </c:ext>
          </c:extLst>
        </c:ser>
        <c:ser>
          <c:idx val="4"/>
          <c:order val="5"/>
          <c:tx>
            <c:strRef>
              <c:f>'Calendrier exécuté'!$A$171</c:f>
              <c:strCache>
                <c:ptCount val="1"/>
                <c:pt idx="0">
                  <c:v>Présentiel 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exécuté'!$E$171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FF-45C5-BDAC-55A7EB57CB7C}"/>
            </c:ext>
          </c:extLst>
        </c:ser>
        <c:ser>
          <c:idx val="5"/>
          <c:order val="6"/>
          <c:tx>
            <c:strRef>
              <c:f>'Calendrier exécuté'!$B$177</c:f>
              <c:strCache>
                <c:ptCount val="1"/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exécuté'!$F$172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FF-45C5-BDAC-55A7EB57C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181888"/>
        <c:axId val="206183424"/>
      </c:barChart>
      <c:catAx>
        <c:axId val="206181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183424"/>
        <c:crosses val="autoZero"/>
        <c:auto val="1"/>
        <c:lblAlgn val="ctr"/>
        <c:lblOffset val="100"/>
        <c:noMultiLvlLbl val="0"/>
      </c:catAx>
      <c:valAx>
        <c:axId val="206183424"/>
        <c:scaling>
          <c:orientation val="minMax"/>
          <c:max val="43526"/>
          <c:min val="43437"/>
        </c:scaling>
        <c:delete val="1"/>
        <c:axPos val="b"/>
        <c:majorGridlines/>
        <c:minorGridlines>
          <c:spPr>
            <a:ln>
              <a:prstDash val="dash"/>
            </a:ln>
          </c:spPr>
        </c:minorGridlines>
        <c:numFmt formatCode="[$-40C]d\-mmm;@" sourceLinked="0"/>
        <c:majorTickMark val="out"/>
        <c:minorTickMark val="none"/>
        <c:tickLblPos val="nextTo"/>
        <c:crossAx val="206181888"/>
        <c:crosses val="autoZero"/>
        <c:crossBetween val="between"/>
        <c:majorUnit val="28"/>
        <c:minorUnit val="7"/>
      </c:val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t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1736709599082192"/>
          <c:y val="1.2514932834474007E-2"/>
          <c:w val="0.13334795564441629"/>
          <c:h val="0.7213339712315541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0084317032040471"/>
          <c:y val="4.4510450248125479E-2"/>
          <c:w val="0.44688026981450252"/>
          <c:h val="0.759645017568008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'Synthèse_2018-2019'!$D$6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'Synthèse_2018-2019'!$D$7:$D$11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2-40F1-AE6C-E8564041AE1F}"/>
            </c:ext>
          </c:extLst>
        </c:ser>
        <c:ser>
          <c:idx val="1"/>
          <c:order val="1"/>
          <c:tx>
            <c:strRef>
              <c:f>'Synthèse_2018-2019'!$E$6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0E-4A73-9C48-10B7793CADC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0E-4A73-9C48-10B7793CADC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0E-4A73-9C48-10B7793CADC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'Synthèse_2018-2019'!$E$7:$E$11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2-40F1-AE6C-E8564041AE1F}"/>
            </c:ext>
          </c:extLst>
        </c:ser>
        <c:ser>
          <c:idx val="2"/>
          <c:order val="2"/>
          <c:tx>
            <c:strRef>
              <c:f>'Synthèse_2018-2019'!$F$6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'Synthèse_2018-2019'!$F$7:$F$11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2-40F1-AE6C-E8564041AE1F}"/>
            </c:ext>
          </c:extLst>
        </c:ser>
        <c:ser>
          <c:idx val="3"/>
          <c:order val="3"/>
          <c:tx>
            <c:strRef>
              <c:f>'Synthèse_2018-2019'!$G$6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FF33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'Synthèse_2018-2019'!$G$7:$G$11</c:f>
              <c:numCache>
                <c:formatCode>General</c:formatCode>
                <c:ptCount val="5"/>
                <c:pt idx="0">
                  <c:v>5</c:v>
                </c:pt>
                <c:pt idx="1">
                  <c:v>12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2-40F1-AE6C-E8564041AE1F}"/>
            </c:ext>
          </c:extLst>
        </c:ser>
        <c:ser>
          <c:idx val="4"/>
          <c:order val="4"/>
          <c:tx>
            <c:strRef>
              <c:f>'Synthèse_2018-2019'!$H$6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0E-4A73-9C48-10B7793CADC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'Synthèse_2018-2019'!$H$7:$H$11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9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2-40F1-AE6C-E8564041AE1F}"/>
            </c:ext>
          </c:extLst>
        </c:ser>
        <c:ser>
          <c:idx val="5"/>
          <c:order val="5"/>
          <c:tx>
            <c:strRef>
              <c:f>'Synthèse_2018-2019'!$I$6</c:f>
              <c:strCache>
                <c:ptCount val="1"/>
                <c:pt idx="0">
                  <c:v>s.r.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'Synthèse_2018-2019'!$I$7:$I$11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D2-40F1-AE6C-E8564041AE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2875520"/>
        <c:axId val="362881408"/>
      </c:barChart>
      <c:catAx>
        <c:axId val="362875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t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62881408"/>
        <c:crosses val="autoZero"/>
        <c:auto val="1"/>
        <c:lblAlgn val="r"/>
        <c:lblOffset val="100"/>
        <c:tickLblSkip val="1"/>
        <c:tickMarkSkip val="1"/>
        <c:noMultiLvlLbl val="0"/>
      </c:catAx>
      <c:valAx>
        <c:axId val="36288140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62875520"/>
        <c:crosses val="autoZero"/>
        <c:crossBetween val="between"/>
        <c:majorUnit val="0.2"/>
      </c:valAx>
      <c:spPr>
        <a:solidFill>
          <a:srgbClr val="FAF8F5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3730825708576001"/>
          <c:y val="0.94065422403267518"/>
          <c:w val="0.62129279591385644"/>
          <c:h val="5.044510385756673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AF8F5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442972406227E-2"/>
          <c:y val="5.0424020169608071E-2"/>
          <c:w val="0.90790526184226972"/>
          <c:h val="0.54019917975109333"/>
        </c:manualLayout>
      </c:layout>
      <c:lineChart>
        <c:grouping val="standard"/>
        <c:varyColors val="0"/>
        <c:ser>
          <c:idx val="0"/>
          <c:order val="0"/>
          <c:tx>
            <c:strRef>
              <c:f>Evolution!$B$56</c:f>
              <c:strCache>
                <c:ptCount val="1"/>
                <c:pt idx="0">
                  <c:v>Cette matière vous parait-elle intéressante par rapport à la licence ?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Evolution!$C$55:$G$55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Evolution!$C$56:$G$56</c:f>
              <c:numCache>
                <c:formatCode>0.00</c:formatCode>
                <c:ptCount val="5"/>
                <c:pt idx="0">
                  <c:v>4.5789473684210522</c:v>
                </c:pt>
                <c:pt idx="1">
                  <c:v>4.6428571428571432</c:v>
                </c:pt>
                <c:pt idx="2">
                  <c:v>3.8571428571428572</c:v>
                </c:pt>
                <c:pt idx="3">
                  <c:v>4.7</c:v>
                </c:pt>
                <c:pt idx="4">
                  <c:v>4.4444444444444446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53-43FB-9899-B653819A2393}"/>
            </c:ext>
          </c:extLst>
        </c:ser>
        <c:ser>
          <c:idx val="1"/>
          <c:order val="1"/>
          <c:tx>
            <c:strRef>
              <c:f>Evolution!$B$57</c:f>
              <c:strCache>
                <c:ptCount val="1"/>
                <c:pt idx="0">
                  <c:v>Etes-vous satisfaits des méthodes et des supports utilisés ?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Evolution!$C$55:$G$55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Evolution!$C$57:$G$57</c:f>
              <c:numCache>
                <c:formatCode>0.00</c:formatCode>
                <c:ptCount val="5"/>
                <c:pt idx="0">
                  <c:v>4.4210526315789478</c:v>
                </c:pt>
                <c:pt idx="1">
                  <c:v>4.4285714285714288</c:v>
                </c:pt>
                <c:pt idx="2">
                  <c:v>3.4285714285714284</c:v>
                </c:pt>
                <c:pt idx="3">
                  <c:v>4.4000000000000004</c:v>
                </c:pt>
                <c:pt idx="4">
                  <c:v>3.7058823529411766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53-43FB-9899-B653819A2393}"/>
            </c:ext>
          </c:extLst>
        </c:ser>
        <c:ser>
          <c:idx val="2"/>
          <c:order val="2"/>
          <c:tx>
            <c:strRef>
              <c:f>Evolution!$B$58</c:f>
              <c:strCache>
                <c:ptCount val="1"/>
                <c:pt idx="0">
                  <c:v>Etes-vous satisfaits de la relation et des échanges avec l’intervenant ?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Evolution!$C$55:$G$55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Evolution!$C$58:$G$58</c:f>
              <c:numCache>
                <c:formatCode>0.00</c:formatCode>
                <c:ptCount val="5"/>
                <c:pt idx="0">
                  <c:v>4.4210526315789478</c:v>
                </c:pt>
                <c:pt idx="1">
                  <c:v>4.4285714285714288</c:v>
                </c:pt>
                <c:pt idx="2">
                  <c:v>2.6666666666666665</c:v>
                </c:pt>
                <c:pt idx="3">
                  <c:v>3.5</c:v>
                </c:pt>
                <c:pt idx="4">
                  <c:v>4.3529411764705879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53-43FB-9899-B653819A2393}"/>
            </c:ext>
          </c:extLst>
        </c:ser>
        <c:ser>
          <c:idx val="3"/>
          <c:order val="3"/>
          <c:tx>
            <c:strRef>
              <c:f>Evolution!$B$59</c:f>
              <c:strCache>
                <c:ptCount val="1"/>
                <c:pt idx="0">
                  <c:v>Pensez-vous avoir acquis des compétences nouvelles ?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Evolution!$C$55:$G$55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Evolution!$C$59:$G$59</c:f>
              <c:numCache>
                <c:formatCode>0.00</c:formatCode>
                <c:ptCount val="5"/>
                <c:pt idx="0">
                  <c:v>4.2631578947368425</c:v>
                </c:pt>
                <c:pt idx="1">
                  <c:v>4.5714285714285712</c:v>
                </c:pt>
                <c:pt idx="2">
                  <c:v>3.5238095238095237</c:v>
                </c:pt>
                <c:pt idx="3">
                  <c:v>4.3</c:v>
                </c:pt>
                <c:pt idx="4">
                  <c:v>4.2941176470588234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53-43FB-9899-B653819A2393}"/>
            </c:ext>
          </c:extLst>
        </c:ser>
        <c:ser>
          <c:idx val="4"/>
          <c:order val="4"/>
          <c:tx>
            <c:strRef>
              <c:f>Evolution!$B$60</c:f>
              <c:strCache>
                <c:ptCount val="1"/>
                <c:pt idx="0">
                  <c:v>Que pensez vous du volume horaire ?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Evolution!$C$55:$G$55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Evolution!$C$60:$G$60</c:f>
              <c:numCache>
                <c:formatCode>0.00</c:formatCode>
                <c:ptCount val="5"/>
                <c:pt idx="0">
                  <c:v>2.263157894736842</c:v>
                </c:pt>
                <c:pt idx="1">
                  <c:v>2.7142857142857144</c:v>
                </c:pt>
                <c:pt idx="2">
                  <c:v>2.6842105263157894</c:v>
                </c:pt>
                <c:pt idx="3">
                  <c:v>2.6</c:v>
                </c:pt>
                <c:pt idx="4">
                  <c:v>3.3888888888888888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53-43FB-9899-B653819A2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126928"/>
        <c:axId val="450126600"/>
      </c:lineChart>
      <c:catAx>
        <c:axId val="45012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0126600"/>
        <c:crosses val="autoZero"/>
        <c:auto val="1"/>
        <c:lblAlgn val="ctr"/>
        <c:lblOffset val="100"/>
        <c:noMultiLvlLbl val="0"/>
      </c:catAx>
      <c:valAx>
        <c:axId val="45012660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01269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678152854655541E-2"/>
          <c:y val="0.67500443773514274"/>
          <c:w val="0.97229372937293745"/>
          <c:h val="0.30480806350462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Consommation de chauffage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158092738407699"/>
          <c:y val="0.14106431195476651"/>
          <c:w val="0.82786351706036743"/>
          <c:h val="0.67411220416207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Illustration!$D$49</c:f>
              <c:strCache>
                <c:ptCount val="1"/>
                <c:pt idx="0">
                  <c:v>Consommation de chauffage
kWhep/m².an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1E-4008-BB81-8E96A5B85B7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1E-4008-BB81-8E96A5B85B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Illustration!$B$50:$B$52</c:f>
              <c:strCache>
                <c:ptCount val="3"/>
                <c:pt idx="0">
                  <c:v>Sans pont thermique</c:v>
                </c:pt>
                <c:pt idx="1">
                  <c:v>Avec ponts thermiques de référence</c:v>
                </c:pt>
                <c:pt idx="2">
                  <c:v>Avec ponts thermiques calculés</c:v>
                </c:pt>
              </c:strCache>
            </c:strRef>
          </c:cat>
          <c:val>
            <c:numRef>
              <c:f>Illustration!$D$50:$D$52</c:f>
              <c:numCache>
                <c:formatCode>General</c:formatCode>
                <c:ptCount val="3"/>
                <c:pt idx="0">
                  <c:v>12.57</c:v>
                </c:pt>
                <c:pt idx="1">
                  <c:v>22.23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1E-4008-BB81-8E96A5B85B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01679056"/>
        <c:axId val="327468296"/>
      </c:barChart>
      <c:catAx>
        <c:axId val="4016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7468296"/>
        <c:crosses val="autoZero"/>
        <c:auto val="1"/>
        <c:lblAlgn val="ctr"/>
        <c:lblOffset val="100"/>
        <c:noMultiLvlLbl val="0"/>
      </c:catAx>
      <c:valAx>
        <c:axId val="32746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0" i="0" u="none" strike="noStrike" baseline="0" dirty="0">
                    <a:effectLst/>
                  </a:rPr>
                  <a:t>kWhep/m².an</a:t>
                </a:r>
                <a:endParaRPr lang="fr-FR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6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47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7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47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F85CD56F-B082-428C-8A83-1E9C5103B7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8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https://passivehouse-database.org/index.php?lang=en#d_5519</a:t>
            </a:r>
          </a:p>
          <a:p>
            <a:endParaRPr lang="fr-FR" dirty="0"/>
          </a:p>
          <a:p>
            <a:pPr lvl="1"/>
            <a:r>
              <a:rPr lang="fr-FR" dirty="0"/>
              <a:t>Chargé de mission « Projet immobilier et </a:t>
            </a:r>
            <a:r>
              <a:rPr lang="fr-FR" dirty="0" err="1"/>
              <a:t>Eco-construction</a:t>
            </a:r>
            <a:r>
              <a:rPr lang="fr-FR" dirty="0"/>
              <a:t> »</a:t>
            </a:r>
          </a:p>
          <a:p>
            <a:pPr lvl="1"/>
            <a:r>
              <a:rPr lang="fr-FR" dirty="0"/>
              <a:t>Diplômé 2013 « </a:t>
            </a:r>
            <a:r>
              <a:rPr lang="fr-FR" dirty="0" err="1"/>
              <a:t>Certified</a:t>
            </a:r>
            <a:r>
              <a:rPr lang="fr-FR" dirty="0"/>
              <a:t> Passive House Designer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1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0229-F535-47CE-830B-56869243905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75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PIERRE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Développer la pratique </a:t>
            </a:r>
            <a:r>
              <a:rPr lang="fr-FR" dirty="0" err="1"/>
              <a:t>reflexive</a:t>
            </a:r>
            <a:r>
              <a:rPr lang="fr-FR" dirty="0"/>
              <a:t> p.173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12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I-site :</a:t>
            </a:r>
          </a:p>
          <a:p>
            <a:r>
              <a:rPr lang="fr-FR" dirty="0"/>
              <a:t>https://www.uca.fr/universite/grands-projets/projet-i-site-cap-20-25/projet-i-site-clermont-cap-2025-820.kjsp</a:t>
            </a:r>
          </a:p>
          <a:p>
            <a:r>
              <a:rPr lang="fr-FR" dirty="0"/>
              <a:t>https://www.lamontagne.fr/clermont-ferrand/education/2017/03/15/une-enveloppe-de-330-millions-d-euros-d-i-site-confirmee-pour-l-universite-clermont-auvergne_12323000.html</a:t>
            </a:r>
          </a:p>
          <a:p>
            <a:endParaRPr lang="fr-FR" dirty="0" smtClean="0"/>
          </a:p>
          <a:p>
            <a:r>
              <a:rPr lang="fr-FR" dirty="0" smtClean="0"/>
              <a:t>AAP mars 2018 :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AAP septembre 2018 :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AAP janvier 2018 : 14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54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La formation est très professionnelle, elle est destinée à être mise en œuvre lors du projet tutoré, lors des 14 semaines en entreprise et ultérieurement</a:t>
            </a:r>
          </a:p>
          <a:p>
            <a:r>
              <a:rPr lang="fr-FR" dirty="0"/>
              <a:t>La formation s’inscrit dans le contexte de la réduction de consommation d’énergie et du Grenelle de l’environnement</a:t>
            </a:r>
          </a:p>
          <a:p>
            <a:r>
              <a:rPr lang="fr-FR" dirty="0"/>
              <a:t>Profil des étudiants : BTS ou DUT, parfois en alternance</a:t>
            </a:r>
          </a:p>
          <a:p>
            <a:endParaRPr lang="fr-FR" dirty="0"/>
          </a:p>
          <a:p>
            <a:r>
              <a:rPr lang="fr-FR" dirty="0"/>
              <a:t>But de l’hybridation :</a:t>
            </a:r>
          </a:p>
          <a:p>
            <a:pPr marL="171450" indent="-171450">
              <a:buFontTx/>
              <a:buChar char="-"/>
            </a:pPr>
            <a:r>
              <a:rPr lang="fr-FR" dirty="0"/>
              <a:t>Augmenter l’autonomie des étudiants</a:t>
            </a:r>
          </a:p>
          <a:p>
            <a:pPr marL="171450" indent="-171450">
              <a:buFontTx/>
              <a:buChar char="-"/>
            </a:pPr>
            <a:r>
              <a:rPr lang="fr-FR" dirty="0"/>
              <a:t>En particulier lors de leur période en entreprise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Compétences transversales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Apprendre à apprendre</a:t>
            </a:r>
          </a:p>
          <a:p>
            <a:pPr marL="171450" indent="-171450">
              <a:buFontTx/>
              <a:buChar char="-"/>
            </a:pPr>
            <a:r>
              <a:rPr lang="fr-FR" dirty="0"/>
              <a:t>Capacité à tester, à évaluer</a:t>
            </a:r>
          </a:p>
          <a:p>
            <a:pPr marL="0" indent="0">
              <a:buFontTx/>
              <a:buNone/>
            </a:pPr>
            <a:endParaRPr lang="fr-FR" dirty="0"/>
          </a:p>
          <a:p>
            <a:pPr lvl="0"/>
            <a:r>
              <a:rPr lang="fr-FR" dirty="0"/>
              <a:t>Mise à disposition </a:t>
            </a:r>
          </a:p>
          <a:p>
            <a:pPr lvl="1"/>
            <a:r>
              <a:rPr lang="fr-FR" dirty="0"/>
              <a:t>du cours (capsules vidéo, supports, </a:t>
            </a:r>
            <a:r>
              <a:rPr lang="fr-FR" dirty="0" err="1"/>
              <a:t>etc</a:t>
            </a:r>
            <a:r>
              <a:rPr lang="fr-FR" dirty="0"/>
              <a:t>).</a:t>
            </a:r>
          </a:p>
          <a:p>
            <a:pPr lvl="1"/>
            <a:r>
              <a:rPr lang="fr-FR" dirty="0"/>
              <a:t>des moyens (créneaux réservés dans EDT, salles informatiques)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48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Du point de vue de l’étudiant l’espace de cours sur Moodle est organisé de la manière suivante, </a:t>
            </a:r>
          </a:p>
          <a:p>
            <a:r>
              <a:rPr lang="fr-FR" dirty="0"/>
              <a:t>en 6 sections, sous forme de verbe d’action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Un espace d’accueil présentant les objectifs du module, l’organisation de l’espace de cours, un espace d’annonce, un forum</a:t>
            </a:r>
          </a:p>
          <a:p>
            <a:pPr marL="171450" indent="-171450">
              <a:buFontTx/>
              <a:buChar char="-"/>
            </a:pPr>
            <a:r>
              <a:rPr lang="fr-FR" dirty="0"/>
              <a:t>Partie « Comprendre » pour les notions théoriques, techniques et réglementaires</a:t>
            </a:r>
          </a:p>
          <a:p>
            <a:pPr marL="171450" indent="-171450">
              <a:buFontTx/>
              <a:buChar char="-"/>
            </a:pPr>
            <a:r>
              <a:rPr lang="fr-FR" dirty="0"/>
              <a:t>Partie « Réaliser », composée de tutoriels vidéos sur un logiciel, gratuit mais en anglais</a:t>
            </a:r>
          </a:p>
          <a:p>
            <a:pPr marL="171450" indent="-171450">
              <a:buFontTx/>
              <a:buChar char="-"/>
            </a:pPr>
            <a:r>
              <a:rPr lang="fr-FR" dirty="0"/>
              <a:t>Un espace de dépôt, évaluation par les pairs, complété d’une évaluation par l’enseignant</a:t>
            </a:r>
          </a:p>
          <a:p>
            <a:pPr marL="171450" indent="-171450">
              <a:buFontTx/>
              <a:buChar char="-"/>
            </a:pPr>
            <a:r>
              <a:rPr lang="fr-FR" dirty="0"/>
              <a:t>Des ressources complémentaires</a:t>
            </a:r>
          </a:p>
          <a:p>
            <a:pPr marL="171450" indent="-171450">
              <a:buFontTx/>
              <a:buChar char="-"/>
            </a:pPr>
            <a:r>
              <a:rPr lang="fr-FR" dirty="0"/>
              <a:t>Enfin un espace d’évaluation par les étudiants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L’évaluation par les étudiants participe des outils de réflexion sur du module dont nous discuterons par la suite.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53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Toujours du point de vue de l’étudiant, voici comment l’espace de cours a été déployé :</a:t>
            </a:r>
          </a:p>
          <a:p>
            <a:pPr marL="171450" indent="-171450">
              <a:buFontTx/>
              <a:buChar char="-"/>
            </a:pPr>
            <a:r>
              <a:rPr lang="fr-FR" dirty="0"/>
              <a:t>D’abord la partie « Comprendre »</a:t>
            </a:r>
          </a:p>
          <a:p>
            <a:pPr marL="171450" indent="-171450">
              <a:buFontTx/>
              <a:buChar char="-"/>
            </a:pPr>
            <a:r>
              <a:rPr lang="fr-FR" dirty="0"/>
              <a:t>Puis la partie réaliser, avec la possibilité de déposer un détail ne comptant pas pour l’évaluation formative</a:t>
            </a:r>
          </a:p>
          <a:p>
            <a:pPr marL="171450" indent="-171450">
              <a:buFontTx/>
              <a:buChar char="-"/>
            </a:pPr>
            <a:r>
              <a:rPr lang="fr-FR" dirty="0"/>
              <a:t>Enfin la partie « Partager » avec l’évaluation par les pairs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Des séances en présentiel d’une heure ont ponctué le déploiement du dispositif :</a:t>
            </a:r>
          </a:p>
          <a:p>
            <a:pPr marL="171450" indent="-171450">
              <a:buFontTx/>
              <a:buChar char="-"/>
            </a:pPr>
            <a:r>
              <a:rPr lang="fr-FR" dirty="0"/>
              <a:t>A l’ouverture de l’espace de cours</a:t>
            </a:r>
          </a:p>
          <a:p>
            <a:pPr marL="171450" indent="-171450">
              <a:buFontTx/>
              <a:buChar char="-"/>
            </a:pPr>
            <a:r>
              <a:rPr lang="fr-FR" dirty="0"/>
              <a:t>A l’issue de l’évaluation intermédiaire pour rappeler les échéances, répondre aux interrogations</a:t>
            </a:r>
          </a:p>
          <a:p>
            <a:pPr marL="171450" indent="-171450">
              <a:buFontTx/>
              <a:buChar char="-"/>
            </a:pPr>
            <a:r>
              <a:rPr lang="fr-FR" dirty="0"/>
              <a:t>A moment du dépôt du travail comptant pour l’évaluation, moment d’échange et d’évaluation du module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Les étudiants pouvaient suivre le module depuis chez eux ou bien à l’IUT où des moyens (salles informatiques) étaient mis à disposition et identifiés dans l’emploi du temps</a:t>
            </a:r>
          </a:p>
          <a:p>
            <a:pPr marL="0" indent="0">
              <a:buFontTx/>
              <a:buNone/>
            </a:pPr>
            <a:r>
              <a:rPr lang="fr-FR" dirty="0"/>
              <a:t>Ils pouvaient bien sûr travailler seul ou en groupe,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Les difficultés rencontrées dans le déploiement :</a:t>
            </a:r>
          </a:p>
          <a:p>
            <a:pPr marL="171450" indent="-171450">
              <a:buFontTx/>
              <a:buChar char="-"/>
            </a:pPr>
            <a:r>
              <a:rPr lang="fr-FR" dirty="0"/>
              <a:t>Un déploiement tardif, en raison du temps nécessaire à l’élaboration du scénario pédagogique et des éléments didactiques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fractionnement de la période scolaire en raison des périodes en entreprise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72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CARINE</a:t>
            </a:r>
          </a:p>
          <a:p>
            <a:endParaRPr lang="fr-FR" dirty="0"/>
          </a:p>
          <a:p>
            <a:r>
              <a:rPr lang="fr-FR" dirty="0"/>
              <a:t>Le déploiement de l’espace de cours a permis d’utiliser les nombreux outils mis à disposition :</a:t>
            </a:r>
          </a:p>
          <a:p>
            <a:pPr marL="171450" indent="-171450">
              <a:buFontTx/>
              <a:buChar char="-"/>
            </a:pPr>
            <a:r>
              <a:rPr lang="fr-FR" dirty="0"/>
              <a:t>Les outils Moodle bien sûr, pour mettre à disposition, structurer, illustrer l’information </a:t>
            </a:r>
          </a:p>
          <a:p>
            <a:pPr marL="171450" indent="-171450">
              <a:buFontTx/>
              <a:buChar char="-"/>
            </a:pPr>
            <a:r>
              <a:rPr lang="fr-FR" dirty="0"/>
              <a:t>Également les outils d’évaluation formative et sommative (QCM, dépôt de documents, évaluation par les pairs)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Ainsi que les outils de création de capsule vidéo, 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studio d’enregistrement dont dispose l’IUT,</a:t>
            </a:r>
          </a:p>
          <a:p>
            <a:pPr marL="171450" indent="-171450">
              <a:buFontTx/>
              <a:buChar char="-"/>
            </a:pPr>
            <a:r>
              <a:rPr lang="fr-FR" dirty="0"/>
              <a:t>Un outil de vote interactif sur smartphone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Il faut souligner que l’enseignant ne maîtrisait pas ces outils, dont la prise en main est très chronophage.</a:t>
            </a:r>
          </a:p>
          <a:p>
            <a:pPr marL="0" indent="0">
              <a:buFontTx/>
              <a:buNone/>
            </a:pPr>
            <a:r>
              <a:rPr lang="fr-FR" dirty="0"/>
              <a:t>L’accompagnement de Carine était indispensable pour la prise en main de ces outils, et bien entendu pour la préparation du scénario pédagogique</a:t>
            </a:r>
          </a:p>
          <a:p>
            <a:pPr marL="0" indent="0">
              <a:buFontTx/>
              <a:buNone/>
            </a:pPr>
            <a:r>
              <a:rPr lang="fr-FR" dirty="0"/>
              <a:t>(cet aspect sera développé dans les diapositives suivantes, ainsi qu’une réflexion sur les outils)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46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L’évaluation des enseignements par les étudiants en généralisée en licence professionnelle depuis plusieurs années, depuis 2015 pour la formation concernée</a:t>
            </a:r>
          </a:p>
          <a:p>
            <a:r>
              <a:rPr lang="fr-FR" dirty="0"/>
              <a:t>Pour qu’elle soit réussie quelques conditions sont nécessaires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Un contexte favorable :</a:t>
            </a:r>
          </a:p>
          <a:p>
            <a:pPr marL="0" indent="0">
              <a:buFontTx/>
              <a:buNone/>
            </a:pPr>
            <a:r>
              <a:rPr lang="fr-FR" dirty="0"/>
              <a:t>dans la relation avec l’équipe pédagogique, le moment et les conditions matérielles de l’évaluation, la durée et la fréquence, anonymat, </a:t>
            </a:r>
          </a:p>
          <a:p>
            <a:pPr marL="171450" indent="-171450">
              <a:buFontTx/>
              <a:buChar char="-"/>
            </a:pPr>
            <a:r>
              <a:rPr lang="fr-FR" dirty="0"/>
              <a:t>Explicitation des objectifs :</a:t>
            </a:r>
          </a:p>
          <a:p>
            <a:pPr marL="0" indent="0">
              <a:buFontTx/>
              <a:buNone/>
            </a:pPr>
            <a:r>
              <a:rPr lang="fr-FR" dirty="0"/>
              <a:t>Perspectives d’amélioration continue, objectiver la perception, Présenter les résultats pour prise de conscience des différence de points de vue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Déroulement</a:t>
            </a:r>
          </a:p>
          <a:p>
            <a:pPr marL="0" indent="0">
              <a:buFontTx/>
              <a:buNone/>
            </a:pPr>
            <a:r>
              <a:rPr lang="fr-FR" dirty="0"/>
              <a:t>-&gt; En présentiel, 2 x par semestre, questionnaire standard avec 5 questions + commentaires libres</a:t>
            </a:r>
          </a:p>
          <a:p>
            <a:pPr marL="0" indent="0">
              <a:buFontTx/>
              <a:buNone/>
            </a:pPr>
            <a:r>
              <a:rPr lang="fr-FR" dirty="0"/>
              <a:t>-&gt; Permet des comparaison </a:t>
            </a:r>
            <a:r>
              <a:rPr lang="fr-FR" dirty="0" err="1"/>
              <a:t>pluri-annuelle</a:t>
            </a: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Analyse :</a:t>
            </a:r>
          </a:p>
          <a:p>
            <a:pPr marL="171450" indent="-171450">
              <a:buFontTx/>
              <a:buChar char="-"/>
            </a:pPr>
            <a:r>
              <a:rPr lang="fr-FR" dirty="0"/>
              <a:t>Points positifs : Intérêt de la matière, acquisition des compétences, relation avec l’intervenant (alors que moins de présentiel !)</a:t>
            </a:r>
          </a:p>
          <a:p>
            <a:pPr marL="171450" indent="-171450">
              <a:buFontTx/>
              <a:buChar char="-"/>
            </a:pPr>
            <a:r>
              <a:rPr lang="fr-FR" dirty="0"/>
              <a:t>Points négatifs : méthode et outil, durée en augmentation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2017 : organisation défaillante de la formation, pb de communication -&gt; impact sur tous les enseignements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10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Enfin le projet d’hybridation comprend également un déploiement en formation continue,</a:t>
            </a:r>
          </a:p>
          <a:p>
            <a:pPr marL="171450" indent="-171450">
              <a:buFontTx/>
              <a:buChar char="-"/>
            </a:pPr>
            <a:r>
              <a:rPr lang="fr-FR" dirty="0"/>
              <a:t>A destination de professionnels dans le secteur du bâtiment,</a:t>
            </a:r>
          </a:p>
          <a:p>
            <a:pPr marL="171450" indent="-171450">
              <a:buFontTx/>
              <a:buChar char="-"/>
            </a:pPr>
            <a:r>
              <a:rPr lang="fr-FR" dirty="0"/>
              <a:t>Sous forme de SPOC ou au format hybride avec un complément en présentiel</a:t>
            </a:r>
          </a:p>
          <a:p>
            <a:pPr marL="171450" indent="-171450">
              <a:buFontTx/>
              <a:buChar char="-"/>
            </a:pPr>
            <a:r>
              <a:rPr lang="fr-FR" dirty="0"/>
              <a:t>A l’image de dispositifs déjà existants, MOOC bâtiment durable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Une rencontre avec une association professionnelle est prévue le 28 juin ; la présentation aux professionnels</a:t>
            </a:r>
          </a:p>
          <a:p>
            <a:pPr marL="171450" indent="-171450">
              <a:buFontTx/>
              <a:buChar char="-"/>
            </a:pPr>
            <a:r>
              <a:rPr lang="fr-FR" dirty="0"/>
              <a:t>A nécessité de préparer un argumentaire professionnel, technique et commercial (en relation avec le pôle formation continue)</a:t>
            </a:r>
          </a:p>
          <a:p>
            <a:pPr marL="171450" indent="-171450">
              <a:buFontTx/>
              <a:buChar char="-"/>
            </a:pPr>
            <a:r>
              <a:rPr lang="fr-FR" dirty="0"/>
              <a:t>A permis d’envisager une orientation socio-professionnelle dès la conception du module</a:t>
            </a:r>
          </a:p>
          <a:p>
            <a:endParaRPr lang="fr-FR" dirty="0"/>
          </a:p>
          <a:p>
            <a:r>
              <a:rPr lang="fr-FR" dirty="0"/>
              <a:t>La perspective d’un déploiement en formation continue a été un atout lors de l’appel à projet, avec la possibilité de ressources propres pour l’Université</a:t>
            </a:r>
          </a:p>
          <a:p>
            <a:r>
              <a:rPr lang="fr-FR" dirty="0"/>
              <a:t>(-&gt; lien avec « pragmatique du changement »)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****</a:t>
            </a:r>
          </a:p>
          <a:p>
            <a:r>
              <a:rPr lang="fr-FR" dirty="0"/>
              <a:t>http://www.planbatimentdurable.fr/mooc-batiment-durable-r246.html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SPOC rénovation performante :</a:t>
            </a:r>
          </a:p>
          <a:p>
            <a:r>
              <a:rPr lang="fr-FR" dirty="0"/>
              <a:t>https://www.mooc-batiment-durable.fr/courses/course-v1:ASDER-ARCANNE+2018SPOCBAT01+SESSION02/about</a:t>
            </a:r>
          </a:p>
          <a:p>
            <a:endParaRPr lang="fr-FR" dirty="0"/>
          </a:p>
          <a:p>
            <a:r>
              <a:rPr lang="fr-FR" dirty="0"/>
              <a:t>Effort estimé :</a:t>
            </a:r>
          </a:p>
          <a:p>
            <a:r>
              <a:rPr lang="pt-BR" dirty="0"/>
              <a:t>de 3h à 4h par semaine x 6 semaines : 18h</a:t>
            </a:r>
            <a:endParaRPr lang="fr-FR" dirty="0"/>
          </a:p>
          <a:p>
            <a:endParaRPr lang="fr-FR" dirty="0"/>
          </a:p>
          <a:p>
            <a:r>
              <a:rPr lang="fr-FR" dirty="0"/>
              <a:t>Quel est le tarif de la formation?</a:t>
            </a:r>
          </a:p>
          <a:p>
            <a:pPr marL="171450" indent="-171450">
              <a:buFontTx/>
              <a:buChar char="-"/>
            </a:pPr>
            <a:r>
              <a:rPr lang="fr-FR" dirty="0"/>
              <a:t>SPOC seul: 300€ net de taxes</a:t>
            </a:r>
          </a:p>
          <a:p>
            <a:pPr marL="171450" indent="-171450">
              <a:buFontTx/>
              <a:buChar char="-"/>
            </a:pPr>
            <a:r>
              <a:rPr lang="fr-FR" dirty="0"/>
              <a:t>SPOC + Cours présentiel "Réhabilitation énergétique des bâtiments" : 750€ net de taxes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Ratio horaire :</a:t>
            </a:r>
          </a:p>
          <a:p>
            <a:pPr marL="0" indent="0">
              <a:buFontTx/>
              <a:buNone/>
            </a:pPr>
            <a:r>
              <a:rPr lang="fr-FR" dirty="0"/>
              <a:t>17 €/h x 6 &gt; 100 €</a:t>
            </a:r>
          </a:p>
          <a:p>
            <a:pPr marL="0" indent="0">
              <a:buFontTx/>
              <a:buNone/>
            </a:pPr>
            <a:r>
              <a:rPr lang="fr-FR" dirty="0"/>
              <a:t>+ 2j présentiel &gt; 450 €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01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Expérimentations pédagogiques pour soutenir l’attention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sur la base de l’intuition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Mais insuffisamment objectivé et analysé</a:t>
            </a:r>
          </a:p>
          <a:p>
            <a:pPr marL="171450" indent="-171450">
              <a:buFontTx/>
              <a:buChar char="-"/>
            </a:pPr>
            <a:r>
              <a:rPr lang="fr-FR" dirty="0"/>
              <a:t>Contexte favorable (groupe TD, 24 étudiants)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6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655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fr-FR" smtClean="0"/>
            </a:lvl1pPr>
          </a:lstStyle>
          <a:p>
            <a:pPr algn="ctr"/>
            <a:r>
              <a:rPr lang="fr-FR"/>
              <a:t>12/03/2017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fr-FR" smtClean="0"/>
            </a:lvl1pPr>
          </a:lstStyle>
          <a:p>
            <a:r>
              <a:rPr lang="fr-FR"/>
              <a:t>P. Hormière - C. Roblès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67" y="267494"/>
            <a:ext cx="1569871" cy="1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324319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83501" y="4611341"/>
            <a:ext cx="9742785" cy="148195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12/03/2017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11A6-9B0D-40BA-B0BB-3447603E80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89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40" y="274642"/>
            <a:ext cx="11713301" cy="63408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349" y="1196755"/>
            <a:ext cx="11617291" cy="5098971"/>
          </a:xfrm>
          <a:solidFill>
            <a:srgbClr val="F8F8F8">
              <a:alpha val="20000"/>
            </a:srgbClr>
          </a:solidFill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 marL="719138" indent="-261938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>
              <a:defRPr sz="1600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5015904" y="980728"/>
            <a:ext cx="2160192" cy="108000"/>
            <a:chOff x="3275880" y="1083841"/>
            <a:chExt cx="1620144" cy="108000"/>
          </a:xfrm>
        </p:grpSpPr>
        <p:sp>
          <p:nvSpPr>
            <p:cNvPr id="13" name="Ellipse 12"/>
            <p:cNvSpPr/>
            <p:nvPr userDrawn="1"/>
          </p:nvSpPr>
          <p:spPr>
            <a:xfrm>
              <a:off x="3275880" y="1083841"/>
              <a:ext cx="108000" cy="108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3653916" y="1083841"/>
              <a:ext cx="108000" cy="108000"/>
            </a:xfrm>
            <a:prstGeom prst="ellipse">
              <a:avLst/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4031952" y="1083841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4409988" y="108384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4788024" y="1083841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D285F607-9251-4A80-B802-B34A4FD33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6160" y="6487651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12/03/2017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141B89C-A464-4214-8EBD-B36A8BF05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360" y="6487651"/>
            <a:ext cx="647941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P. Hormière - C. Roblès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19DE8B34-924F-49B5-9AE1-71B733C25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085" y="6487651"/>
            <a:ext cx="62276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47D278E-FE3C-441A-B8AC-F11B67E31E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97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3340" y="274642"/>
            <a:ext cx="11713301" cy="63408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5015904" y="980728"/>
            <a:ext cx="2160192" cy="108000"/>
            <a:chOff x="3275880" y="1083841"/>
            <a:chExt cx="1620144" cy="108000"/>
          </a:xfrm>
        </p:grpSpPr>
        <p:sp>
          <p:nvSpPr>
            <p:cNvPr id="13" name="Ellipse 12"/>
            <p:cNvSpPr/>
            <p:nvPr userDrawn="1"/>
          </p:nvSpPr>
          <p:spPr>
            <a:xfrm>
              <a:off x="3275880" y="1083841"/>
              <a:ext cx="108000" cy="108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3653916" y="1083841"/>
              <a:ext cx="108000" cy="108000"/>
            </a:xfrm>
            <a:prstGeom prst="ellipse">
              <a:avLst/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4031952" y="1083841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4409988" y="108384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9" name="Ellipse 18"/>
            <p:cNvSpPr/>
            <p:nvPr userDrawn="1"/>
          </p:nvSpPr>
          <p:spPr>
            <a:xfrm>
              <a:off x="4788024" y="1083841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623CE0EC-9269-4106-8B40-D727BD505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6160" y="6487651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12/03/2017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96BECD6F-FDFA-48C7-953F-90D8E1BD8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360" y="6487651"/>
            <a:ext cx="647941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P. Hormière - C. Roblès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A2FE54DC-7965-4E86-B372-285894A75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085" y="6487651"/>
            <a:ext cx="62276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47D278E-FE3C-441A-B8AC-F11B67E31E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71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12/03/2017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7A7E-F7BD-49DC-A958-7903E8F833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0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708923"/>
            <a:ext cx="10363200" cy="1362075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4365104"/>
            <a:ext cx="10363200" cy="148195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12/03/2017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11A6-9B0D-40BA-B0BB-3447603E80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80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655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12/03/2017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30" y="356659"/>
            <a:ext cx="1218345" cy="16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5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39" y="274642"/>
            <a:ext cx="11713301" cy="63408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349" y="1196754"/>
            <a:ext cx="11617291" cy="5098971"/>
          </a:xfrm>
          <a:solidFill>
            <a:srgbClr val="F8F8F8">
              <a:alpha val="20000"/>
            </a:srgbClr>
          </a:solidFill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 marL="719138" indent="-261938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>
              <a:defRPr sz="1600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328" y="6487651"/>
            <a:ext cx="1152128" cy="288000"/>
          </a:xfrm>
        </p:spPr>
        <p:txBody>
          <a:bodyPr/>
          <a:lstStyle/>
          <a:p>
            <a:r>
              <a:rPr lang="fr-FR"/>
              <a:t>12/03/2017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95467" y="6487651"/>
            <a:ext cx="6720747" cy="2880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12224" y="6487651"/>
            <a:ext cx="622763" cy="288000"/>
          </a:xfrm>
        </p:spPr>
        <p:txBody>
          <a:bodyPr/>
          <a:lstStyle/>
          <a:p>
            <a:fld id="{F70D6424-F07F-4B81-80D9-703F6C97E2C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5015904" y="980744"/>
            <a:ext cx="2160192" cy="144000"/>
            <a:chOff x="3275880" y="1083841"/>
            <a:chExt cx="1620144" cy="108000"/>
          </a:xfrm>
        </p:grpSpPr>
        <p:sp>
          <p:nvSpPr>
            <p:cNvPr id="20" name="Ellipse 19"/>
            <p:cNvSpPr/>
            <p:nvPr userDrawn="1"/>
          </p:nvSpPr>
          <p:spPr>
            <a:xfrm>
              <a:off x="3275880" y="1083841"/>
              <a:ext cx="108000" cy="108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1" name="Ellipse 20"/>
            <p:cNvSpPr/>
            <p:nvPr userDrawn="1"/>
          </p:nvSpPr>
          <p:spPr>
            <a:xfrm>
              <a:off x="3653916" y="1083841"/>
              <a:ext cx="108000" cy="108000"/>
            </a:xfrm>
            <a:prstGeom prst="ellipse">
              <a:avLst/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2" name="Ellipse 21"/>
            <p:cNvSpPr/>
            <p:nvPr userDrawn="1"/>
          </p:nvSpPr>
          <p:spPr>
            <a:xfrm>
              <a:off x="4031952" y="1083841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4409988" y="108384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4788024" y="1083841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B0C03345-9E2E-44CB-AF2C-742D6249D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35737"/>
            <a:ext cx="1601962" cy="7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3339" y="274642"/>
            <a:ext cx="11713301" cy="63408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5015904" y="980744"/>
            <a:ext cx="2160192" cy="144000"/>
            <a:chOff x="3275880" y="1083841"/>
            <a:chExt cx="1620144" cy="108000"/>
          </a:xfrm>
        </p:grpSpPr>
        <p:sp>
          <p:nvSpPr>
            <p:cNvPr id="15" name="Ellipse 14"/>
            <p:cNvSpPr/>
            <p:nvPr userDrawn="1"/>
          </p:nvSpPr>
          <p:spPr>
            <a:xfrm>
              <a:off x="3275880" y="1083841"/>
              <a:ext cx="108000" cy="108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0" name="Ellipse 19"/>
            <p:cNvSpPr/>
            <p:nvPr userDrawn="1"/>
          </p:nvSpPr>
          <p:spPr>
            <a:xfrm>
              <a:off x="3653916" y="1083841"/>
              <a:ext cx="108000" cy="108000"/>
            </a:xfrm>
            <a:prstGeom prst="ellipse">
              <a:avLst/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1" name="Ellipse 20"/>
            <p:cNvSpPr/>
            <p:nvPr userDrawn="1"/>
          </p:nvSpPr>
          <p:spPr>
            <a:xfrm>
              <a:off x="4031952" y="1083841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2" name="Ellipse 21"/>
            <p:cNvSpPr/>
            <p:nvPr userDrawn="1"/>
          </p:nvSpPr>
          <p:spPr>
            <a:xfrm>
              <a:off x="4409988" y="108384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4788024" y="1083841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2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328" y="6487651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12/03/2017</a:t>
            </a:r>
          </a:p>
        </p:txBody>
      </p:sp>
      <p:sp>
        <p:nvSpPr>
          <p:cNvPr id="2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95467" y="6487651"/>
            <a:ext cx="672074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12224" y="6487651"/>
            <a:ext cx="62276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47D278E-FE3C-441A-B8AC-F11B67E31E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74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12/03/2017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7A7E-F7BD-49DC-A958-7903E8F833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06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3340" y="274642"/>
            <a:ext cx="11713301" cy="63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36160" y="6487651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12/03/2017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360" y="6487651"/>
            <a:ext cx="647941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P. Hormière - C. Roblès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64085" y="6487651"/>
            <a:ext cx="62276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47D278E-FE3C-441A-B8AC-F11B67E31E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6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0" r:id="rId3"/>
    <p:sldLayoutId id="2147483771" r:id="rId4"/>
    <p:sldLayoutId id="214748376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fr-FR" sz="2800" b="1" i="1" kern="1200" dirty="0">
          <a:solidFill>
            <a:schemeClr val="accent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3339" y="274642"/>
            <a:ext cx="11713301" cy="63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328" y="6487651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12/03/2017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95467" y="6487651"/>
            <a:ext cx="672074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12224" y="6487651"/>
            <a:ext cx="62276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47D278E-FE3C-441A-B8AC-F11B67E31E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42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2800" b="1" i="1" kern="1200" dirty="0">
          <a:solidFill>
            <a:schemeClr val="accent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ts-thermiques.be/fr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524000" y="2274449"/>
            <a:ext cx="9144000" cy="1514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Retour d’expérience d’un projet d’hybridation</a:t>
            </a:r>
            <a:r>
              <a:rPr lang="fr-FR" dirty="0"/>
              <a:t/>
            </a:r>
            <a:br>
              <a:rPr lang="fr-FR" dirty="0"/>
            </a:br>
            <a:r>
              <a:rPr lang="fr-FR" sz="24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énergétique des bâtiments</a:t>
            </a:r>
            <a:br>
              <a:rPr lang="fr-FR" sz="24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4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Qualification de ponts thermiques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895600" y="4221091"/>
            <a:ext cx="6400800" cy="934955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Journée PEPI - 27 juin 2019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AD6505-F949-47CD-9817-F9BBD1EFEE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941168"/>
            <a:ext cx="2843808" cy="11470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D2D33A-9313-45FE-A5A6-406DD1EFB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26" y="4927563"/>
            <a:ext cx="2394050" cy="11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77C0C-E27D-4CCA-A5D1-EB175DDE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Évaluation des enseignements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D64206-2FB0-4900-84A0-E7728E7D5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 et résultats</a:t>
            </a:r>
          </a:p>
          <a:p>
            <a:pPr lvl="1"/>
            <a:r>
              <a:rPr lang="fr-FR" dirty="0"/>
              <a:t>Mise en place d’un contexte favorable</a:t>
            </a:r>
          </a:p>
          <a:p>
            <a:pPr lvl="1"/>
            <a:r>
              <a:rPr lang="fr-FR" dirty="0"/>
              <a:t>Explicitation des objectifs et du devenir des résultats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5B778-BEB2-449C-BD01-9E8580AE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5ABDF1-19EA-4CF7-8857-2B502F3C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78E-FE3C-441A-B8AC-F11B67E31EEB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D73B0-FAC5-45D7-B4F0-917434B058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9" y="2441152"/>
            <a:ext cx="5205979" cy="1785544"/>
          </a:xfrm>
          <a:prstGeom prst="rect">
            <a:avLst/>
          </a:prstGeo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56B0F83-294A-4B93-B234-908F9228F8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434411"/>
              </p:ext>
            </p:extLst>
          </p:nvPr>
        </p:nvGraphicFramePr>
        <p:xfrm>
          <a:off x="1795808" y="2333728"/>
          <a:ext cx="8600383" cy="294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A0140ADC-23A5-47F2-9C09-B1638FDDA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549261"/>
              </p:ext>
            </p:extLst>
          </p:nvPr>
        </p:nvGraphicFramePr>
        <p:xfrm>
          <a:off x="-7324284" y="2333728"/>
          <a:ext cx="7128792" cy="412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45F5977-45C6-48B0-A16D-40AE2F330EDD}"/>
              </a:ext>
            </a:extLst>
          </p:cNvPr>
          <p:cNvSpPr/>
          <p:nvPr/>
        </p:nvSpPr>
        <p:spPr>
          <a:xfrm>
            <a:off x="5591944" y="5585385"/>
            <a:ext cx="5112568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763963" algn="l"/>
              </a:tabLst>
            </a:pP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 satisfait / </a:t>
            </a: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5 : </a:t>
            </a: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très </a:t>
            </a: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satisfait</a:t>
            </a:r>
          </a:p>
          <a:p>
            <a:pPr algn="just">
              <a:spcAft>
                <a:spcPts val="0"/>
              </a:spcAft>
              <a:tabLst>
                <a:tab pos="3763963" algn="l"/>
              </a:tabLst>
            </a:pP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pas intéressant    	    très </a:t>
            </a: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intéressant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F5977-45C6-48B0-A16D-40AE2F330EDD}"/>
              </a:ext>
            </a:extLst>
          </p:cNvPr>
          <p:cNvSpPr/>
          <p:nvPr/>
        </p:nvSpPr>
        <p:spPr>
          <a:xfrm>
            <a:off x="5591944" y="5301208"/>
            <a:ext cx="5112568" cy="3139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tabLst>
                <a:tab pos="3763963" algn="l"/>
                <a:tab pos="4752975" algn="r"/>
              </a:tabLst>
            </a:pP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Trop court 	5 </a:t>
            </a: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Trop </a:t>
            </a: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80833 -2.22222E-6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  <p:bldGraphic spid="6" grpId="0">
        <p:bldAsOne/>
      </p:bldGraphic>
      <p:bldP spid="9" grpId="0" animBg="1"/>
      <p:bldP spid="9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Déploiement en formation continue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Développement de ressources propres pour la composante</a:t>
            </a:r>
            <a:endParaRPr lang="fr-FR" dirty="0"/>
          </a:p>
          <a:p>
            <a:pPr lvl="1"/>
            <a:r>
              <a:rPr lang="fr-FR" dirty="0" smtClean="0"/>
              <a:t>En adéquation avec l’organisation des formations par bloc de compétences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Public </a:t>
            </a:r>
            <a:r>
              <a:rPr lang="fr-FR" dirty="0"/>
              <a:t>visé</a:t>
            </a:r>
          </a:p>
          <a:p>
            <a:pPr lvl="1"/>
            <a:r>
              <a:rPr lang="fr-FR" dirty="0"/>
              <a:t>Bureau d’études thermiques, architectes</a:t>
            </a:r>
          </a:p>
          <a:p>
            <a:pPr lvl="1"/>
            <a:endParaRPr lang="fr-FR" dirty="0"/>
          </a:p>
          <a:p>
            <a:r>
              <a:rPr lang="fr-FR" dirty="0"/>
              <a:t>Deux formats possibles</a:t>
            </a:r>
          </a:p>
          <a:p>
            <a:pPr lvl="1"/>
            <a:r>
              <a:rPr lang="fr-FR" dirty="0"/>
              <a:t>« SPOC » - Small </a:t>
            </a:r>
            <a:r>
              <a:rPr lang="fr-FR" dirty="0" err="1"/>
              <a:t>Private</a:t>
            </a:r>
            <a:r>
              <a:rPr lang="fr-FR" dirty="0"/>
              <a:t> Online Course : formation uniquement à distance</a:t>
            </a:r>
          </a:p>
          <a:p>
            <a:pPr lvl="1"/>
            <a:r>
              <a:rPr lang="fr-FR" dirty="0"/>
              <a:t>Formation hybride : ½ journée de présentiel en complément</a:t>
            </a:r>
          </a:p>
          <a:p>
            <a:pPr lvl="1"/>
            <a:endParaRPr lang="fr-FR" dirty="0"/>
          </a:p>
          <a:p>
            <a:r>
              <a:rPr lang="fr-FR" dirty="0"/>
              <a:t>Dispositif envisagé</a:t>
            </a:r>
          </a:p>
          <a:p>
            <a:pPr lvl="1"/>
            <a:r>
              <a:rPr lang="fr-FR" dirty="0"/>
              <a:t>Groupe restreint (8-12) personnes, </a:t>
            </a:r>
          </a:p>
          <a:p>
            <a:pPr lvl="1"/>
            <a:r>
              <a:rPr lang="fr-FR" dirty="0"/>
              <a:t>Effort estimé : 2 h x 3 semaines,</a:t>
            </a:r>
          </a:p>
          <a:p>
            <a:pPr lvl="1"/>
            <a:r>
              <a:rPr lang="fr-FR" dirty="0"/>
              <a:t>Suivi pédagogique individualisé (mail, forum, webconférence)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9BD938-5718-4371-B176-B2E07E2A1A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4" y="2259942"/>
            <a:ext cx="2353796" cy="1898097"/>
          </a:xfrm>
          <a:prstGeom prst="rect">
            <a:avLst/>
          </a:prstGeom>
        </p:spPr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C923B9B-35CA-4B35-A4C5-76EE2EC9E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354936"/>
              </p:ext>
            </p:extLst>
          </p:nvPr>
        </p:nvGraphicFramePr>
        <p:xfrm>
          <a:off x="7418784" y="4249449"/>
          <a:ext cx="4464496" cy="208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787BB6DF-86E3-410F-B014-B6600BC02B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997" y="119675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43A9C-E96F-4480-A319-D6B040F8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Prendre conscience de sa vision de l’enseignement</a:t>
            </a:r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7CF5460-1BFD-4B04-A810-D2C806104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prédispositions aux changement de posture</a:t>
            </a:r>
          </a:p>
          <a:p>
            <a:pPr lvl="1"/>
            <a:r>
              <a:rPr lang="fr-FR" dirty="0" smtClean="0"/>
              <a:t>Participation aux ateliers et conférence du pôle IPPA</a:t>
            </a:r>
          </a:p>
          <a:p>
            <a:pPr lvl="1"/>
            <a:r>
              <a:rPr lang="fr-FR" dirty="0" smtClean="0"/>
              <a:t>Participation à des </a:t>
            </a:r>
            <a:r>
              <a:rPr lang="fr-FR" dirty="0" err="1" smtClean="0"/>
              <a:t>MOOCs</a:t>
            </a:r>
            <a:endParaRPr lang="fr-FR" dirty="0" smtClean="0"/>
          </a:p>
          <a:p>
            <a:pPr lvl="1"/>
            <a:r>
              <a:rPr lang="fr-FR" dirty="0" smtClean="0"/>
              <a:t>Expérimentations pédagogiques</a:t>
            </a:r>
          </a:p>
          <a:p>
            <a:pPr lvl="1"/>
            <a:r>
              <a:rPr lang="fr-FR" dirty="0" smtClean="0"/>
              <a:t>Formation professionnelle pour adulte (architectes…)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L’indispensable accompagnement pédagogique</a:t>
            </a:r>
          </a:p>
          <a:p>
            <a:pPr lvl="1"/>
            <a:r>
              <a:rPr lang="fr-FR" dirty="0" smtClean="0"/>
              <a:t>Un miroir tendu sur les pratiques, l’appui de la bibliographie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03952E-DB24-45AC-ABF1-A7715894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Hormière - C. Roblès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BC89F-AE1D-49B7-BBC9-BFEAE7F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78E-FE3C-441A-B8AC-F11B67E31EEB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18B344-A8EF-4A29-BB2C-6A538194A4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616" y="2946464"/>
            <a:ext cx="4058197" cy="2282736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1D4790FA-668A-4AFF-A22B-0A3CDD5CE923}"/>
              </a:ext>
            </a:extLst>
          </p:cNvPr>
          <p:cNvGrpSpPr/>
          <p:nvPr/>
        </p:nvGrpSpPr>
        <p:grpSpPr>
          <a:xfrm>
            <a:off x="1774682" y="3349065"/>
            <a:ext cx="2016838" cy="1537835"/>
            <a:chOff x="250682" y="3709102"/>
            <a:chExt cx="2016838" cy="1537835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1CAFA8DA-C69B-4A46-B25F-B06A0C06A740}"/>
                </a:ext>
              </a:extLst>
            </p:cNvPr>
            <p:cNvSpPr/>
            <p:nvPr/>
          </p:nvSpPr>
          <p:spPr>
            <a:xfrm>
              <a:off x="250682" y="3709102"/>
              <a:ext cx="2016000" cy="360000"/>
            </a:xfrm>
            <a:prstGeom prst="roundRect">
              <a:avLst>
                <a:gd name="adj" fmla="val 22262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Renverser les tables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B71E6528-765D-4244-8E27-F4323B311377}"/>
                </a:ext>
              </a:extLst>
            </p:cNvPr>
            <p:cNvSpPr/>
            <p:nvPr/>
          </p:nvSpPr>
          <p:spPr>
            <a:xfrm>
              <a:off x="251520" y="4886937"/>
              <a:ext cx="2016000" cy="360000"/>
            </a:xfrm>
            <a:prstGeom prst="roundRect">
              <a:avLst>
                <a:gd name="adj" fmla="val 22262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Renverser l’enseignant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30128BE6-14CE-4AA8-B73C-ED62F52B244A}"/>
                </a:ext>
              </a:extLst>
            </p:cNvPr>
            <p:cNvSpPr/>
            <p:nvPr/>
          </p:nvSpPr>
          <p:spPr>
            <a:xfrm>
              <a:off x="250682" y="4298020"/>
              <a:ext cx="2016000" cy="360000"/>
            </a:xfrm>
            <a:prstGeom prst="roundRect">
              <a:avLst>
                <a:gd name="adj" fmla="val 22262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Renverser les étudiants</a:t>
              </a:r>
            </a:p>
          </p:txBody>
        </p:sp>
      </p:grp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48BFDB1-7FB4-43C2-8956-37BEF203E1D0}"/>
              </a:ext>
            </a:extLst>
          </p:cNvPr>
          <p:cNvSpPr/>
          <p:nvPr/>
        </p:nvSpPr>
        <p:spPr>
          <a:xfrm>
            <a:off x="12804576" y="4149081"/>
            <a:ext cx="2491463" cy="352425"/>
          </a:xfrm>
          <a:prstGeom prst="roundRect">
            <a:avLst>
              <a:gd name="adj" fmla="val 22262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renverser l’utilisation des outils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A936146-EAB8-43A4-AA7B-95AD0BCC329A}"/>
              </a:ext>
            </a:extLst>
          </p:cNvPr>
          <p:cNvGrpSpPr/>
          <p:nvPr/>
        </p:nvGrpSpPr>
        <p:grpSpPr>
          <a:xfrm>
            <a:off x="8328248" y="3328155"/>
            <a:ext cx="2052000" cy="1490634"/>
            <a:chOff x="6804248" y="3688195"/>
            <a:chExt cx="2052000" cy="149063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710C50BD-8DF8-4143-9D65-35D0F87F9E20}"/>
                </a:ext>
              </a:extLst>
            </p:cNvPr>
            <p:cNvSpPr/>
            <p:nvPr/>
          </p:nvSpPr>
          <p:spPr>
            <a:xfrm>
              <a:off x="6804248" y="4390159"/>
              <a:ext cx="2052000" cy="788670"/>
            </a:xfrm>
            <a:prstGeom prst="roundRect">
              <a:avLst>
                <a:gd name="adj" fmla="val 12301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fr-FR" sz="1400" dirty="0">
                  <a:solidFill>
                    <a:schemeClr val="tx1"/>
                  </a:solidFill>
                </a:rPr>
                <a:t>Enseigner à des adultes,</a:t>
              </a:r>
              <a:br>
                <a:rPr lang="fr-FR" sz="1400" dirty="0">
                  <a:solidFill>
                    <a:schemeClr val="tx1"/>
                  </a:solidFill>
                </a:rPr>
              </a:br>
              <a:r>
                <a:rPr lang="fr-FR" sz="1400" dirty="0">
                  <a:solidFill>
                    <a:schemeClr val="tx1"/>
                  </a:solidFill>
                </a:rPr>
                <a:t>à des professionnels en devenir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1B095BF3-4E51-4BDD-84C9-00A81B780D57}"/>
                </a:ext>
              </a:extLst>
            </p:cNvPr>
            <p:cNvSpPr/>
            <p:nvPr/>
          </p:nvSpPr>
          <p:spPr>
            <a:xfrm>
              <a:off x="6828924" y="3688195"/>
              <a:ext cx="2016000" cy="352425"/>
            </a:xfrm>
            <a:prstGeom prst="roundRect">
              <a:avLst>
                <a:gd name="adj" fmla="val 22262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Redevenir  étudiant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1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05222-C704-457B-B5B7-1CD408BD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L’appui de la littérature</a:t>
            </a:r>
            <a:endParaRPr lang="fr-FR" dirty="0"/>
          </a:p>
        </p:txBody>
      </p:sp>
      <p:sp>
        <p:nvSpPr>
          <p:cNvPr id="4" name="AutoShape 2" descr="data:image/jpeg;base64,/9j/4AAQSkZJRgABAQAAAQABAAD/2wCEAAkGBxIQEhUSEhIVFRUXGBgYFRYXFRgYFRUYGBgWGBgWGh4YHSgiGBolGxUXITEhJSkrLi4uGB8zODMtNygtLisBCgoKDg0OGxAQGy0lICUtKy0vLS0tLS0tLy0tLS0tLS0tLS0tLS0vLS0tLS0tLS0tLS0tLS0tLS0tLS0tLS0tLf/AABEIAQ8AugMBEQACEQEDEQH/xAAbAAACAwEBAQAAAAAAAAAAAAAAAQIEBQMGB//EAEsQAAIBAwIDBQMHCAYHCQAAAAECAwAEERIhBRMxBiJBUWEycZEHFCNCUoGhFVNicoKSsdEWM0NUY8E2c3SissLwJCUmNDVERYPS/8QAGwEAAgMBAQEAAAAAAAAAAAAAAAECAwQFBgf/xAA5EQACAQIDBAgGAQMEAwEAAAAAAQIDEQQSIQUTMVEUMjNBUmFxsSJygZGh0RUGQsEWI+HwJVPxQ//aAAwDAQACEQMRAD8A+j18yr16u9l8T4s60IRyrQKr39XxP7ksi5Bmjf1vE/uGSPIM0b6r4n9wyR5DzRvqvif3DJHkGaN9V8T+4ZI8gzRvqvif3DJHkLNG+q+J/cMi5Bn/AK2o31XxP7hkjyDNG+q+J/cMkeQ6W/reJ/cMkeRxuruOLHMdEz01MAT7getXU1ip6wcmRyxIW1/DKxSOWNmHVQylh6464qU6eLhG8r25g8i4liqN/V8T+5LLHkGf+tqN/W8T+4ZI8h5o31XxP7hkjyDNG+q+J/cMkeQZo31XxP7hkjyDNG+q+J/cMkeQZo31XxP7hkjyFRv6vif3DJHkFG/q+J/cMi5BRv6vif3DJHkGK9VhasnRhfwr2MM4rMwrylftperN0Oqjhd3SRKGc6VLBc+AJBOSfAYU71KhQnWbUNXYJzUSseN22AecuCuobNuurRkDGThtiOo8auWz670ykN9HmF5xeOMMe9IETmSGMBgi74JORudJwBk7VKns+pN62WtkmJ1UTbi8A/tASQCoAbLA7DAx5gj08cUls6u3Zx+oOrEjBxmByqiQa204TcsC41Bds74BzjYY3qMsBXjq46DVWLJDikYyTqVA+gSMO4z5KlVPowIyQBmhbPqtq1rvW3IW9XeV4u0EJO5KjqWbTpAwTnIbfYHpV0tl1clxb6JdtL+KU4jcMQobYH2Wzg7jzB+BrJWwtSlrJWXAnCalwLFUaFhSuZXeTkxnThdcjjGVUkhVXO2pirbnoF9RW+jCEKe+mrvuRF8LlWaZLXWY4wSozI7Mc77hWYhmdyN8DbBGSMitNKM8QlnlZPgkRaJXAEoQ3MKFGKhJFLBkZ9kzkK8ZJIAZT1IziprNDMqM9Vxi+8qk78Tvw6RwzwyNraMKyv4yRvqClx9sFGUkbHY7ZwMmLhCUY16el+K5PyJU5NPKy9WA0dxzSdCSA6kr7W429/lViozaukQzoPnCYzrXH6wpbmfhYZ0SEgOwI+I9f5H4Gk6U+X4DMjm13GF1GRdPTOoYzvt+B+FTWGq30QOaQzcJt3136d4b7Z2+7eluKjbWVhniNp0BwXXO/Vh4Zz/A/CjcVPCw3kRiVScagT5AjPj/I/Ck6VWKu0GdE6r4Eh163C9hD5V7GCfWYq8vX7aXqzbDgivc2UcpHMQNjOASdPeGDlc4OxO5Bxk4qVHFVKK+B2FOEZcTgnBbcEMIhkKFByxOkbgbnf39au/ksR4iO6idJeFwtjMY2XRgFlBX7LBThx+tmoxxtVX1DdRIx8IgV+YIlD/a3/njxpvH13HLm0DdREnBrdekQHeVsAtjUnsMRnBI2+AoltCu1ZvyDdRCbg8DklowctrxqbTr+0F1YBOTnA38c0Qx9eOiY91ER4Nb9OSuCMEb4wRpxjPl/GpdPxHMW6hyO1pYRxEmNSpIAPeY5CjC+0TuB49aqrYqpVVpslGnGPAsms6TloiZkxX8K3LDmxkyKuO8DhkyCh8tipH7XlXUlhassNH4Xp7CcXbgc+MyJCkwkOFk7yt5OFVdJA3x3V36d4g1bgo1Kri4LWOjQWlLgcLCaKVvmsJI0vzZQwZThXDiKNW3xqCKT0AB6k1pxVKdG9eotWml9dNTPJXeUucNfm3FzMN0Gi3Q+DGIu0pHoHk0+9DWDGR3WHp0nxfxP68Ap/FNyNWuYaSjPweByS0eSSSe825PU9a008VVVop6FbguJk6oDozaShj0BLAKDpySc/ZI2PgMV0bVb9dFOh0t2tPaSCQEKz5KsNsYIOW8Q3T76hJV/Gh6EEktkQFLaXDMS2A2VKhVJJznSVkI9cHbcVNRr5u0Qnl5HA/MSpxaSkOBtpYFtsADvZUDGNv8AMZmlib6zQvh5HW9ezUaGtmfBYYAY6AzDUQc7Z16tI6ilGGI1aqITynawFpzl0W7rJ1DFGATK53OcAkfxqmtHEbtuU01yJxy34G/XHXA0jr12F7CHyr2MM+sxV5ev20vVmyHVQs1XYmOgAoAKQgosMKACmIDQguZ3Hv6savY1DmAnSCuGIVj4KXCA+G+Dsa37O7T2CL1dvoeetLco5EoVIFHfkY9yTDxsuB0bI1AKucZ07ePoq1VSp/C25ewqkpOStc6z8mSM291GygAsjJu6JI5Mduy4LCXSQBGAchR5VQqVanLfUXx0fcvNkYzcdUXIbOR9ZhRoDJtJdSKizldhpijUd07dWxvvgms1XFUotb2Wa2qiuF/NlLg3wNu2t44I1jQBI0GFGeg8yT1JO5J6k1xK9adeq5viy6EcqsTeVVGWZR72Az8ajGjVbtlZJytxJmq7ajQ80XFZBqPnRdhZBmi74jsgzTTaFZAGPnSux5ULNO7HZCFRBkq9bhewh8q9jBPrMVeXr9tL1Zsh1UI1BFg6QgoEFABSAq3F8EcJodmIJAVeoGM7kgeI8fGtVHCupDNcO4gbmY+zBg/pyKP+DVU9xSjrKX4C5XuhM0kSuQqMWB5TsG2QsDkgbDGMfpVfQ3MKU3HVrmRTON+y2skTapn1610mQsGOAADqOlRk9TjfA6nFacMp4mnKyStbUi5GfcAGRjHJGgLavo7d5JV7qrpyowh7u+DnPjWqnJwgrq79Ui9L4eH5LXC7i0hk0AMJMEmSZdHtdcF8aWb03PjWfFwxVWnddXkiuUXxLtjxGSTmSFByVXusMFnIJyQAxKjSAe8ATqrLiMDCmowT+Jsg73I3PEEmtyVWQrKjhSEJyCNn2zhDkbnpnfFFPBVKVbVrQcX8Wpj3FiW16ooljcKkZWJS0ivESWBxkOrYPh0OAa69KpHRRbvrcdfLZJfU3eFcR5iKZXjWQ76QwBwemxOfv8cZ2ziuLjcI1UbpJtEYy7jS01zmmtHoTUkKkMKACmAUDI0DGKGJkq9Zhewh8q9jBPrMVeXr9rL1Zsh1UKoFg6QgoEFABSWugmzHnljnnMasGKxSBtiVB1x7ZGxO24B2rr0oSoUVKS0uOzy3fApxvdRGOHESySOCWijJXR3tR3OARgEk9Q2BvWrJha0HWd7JcPMrqNKXwcC9eXgEkTgcxREzEoVAOsoqsNTAAdfHxrJQw6dOUHpd9/kTXDU83b2kks5FxMEVznIBPM1OmlMAjRjlg5BI2rvurCjRUaEbvv8A2Ku4tfCbFnDcuihZGWMglMEDCliQCfaJ0kY9BXLrVsNCo861Ck4KFytY3BJETchZY3LOkznXMzAqSW06cEMMY1dFFaKsLLeRvZq2nBIc0uKLl4lxFmWG2gibBDkyjkkYJUkYTJBxv5E1RQjTqPd1JN9/DUok7GVa3krKY1EJSJZJWuIg+jLBubCBgLkljjBxsD1GK21aVKD3km7uys/wyum5SqI7XvCltoSzTZJj0KhAJ7+ADvv3fayPs1XRxUq9bKoaJ8TTXi6snZHMNNIJZXWKLdVKzorKVXuq2X3J0gFgD199aJxpQajG79OZQlbQhb3caAnkzFR1nsxKkYI6jlkkZG3TI91Qq4aT4uN+UhX0LdhxxXOmO/AbO0d5CFY/o610/hmstfAqOs6f1i/8CU+TNUcY5RC3cfIJ2WQNrt3PhiTA0E+Tge81zp7OU9aEr+T4lka1usatcyUXF2fEvTvwCkrEkRoQxihiZKvWYXsIfKvYwT6zFXl6/ay9WbIdVCqBYOkIKBBiizfAGzD4jfCQMSxW3Q6GZPbuJOnKjxuFzsSNyRgYwTXaw2FyW0vN/gml9/YqWMkk0ickJCiowITSdCFlwNwRrOPL41qxEYUKb315N+4pJKN5ak5mlR5YMM8kwCpMXAKxlWxkBRjGmQ4HiarjknTjVTso8V5ismlJdxOCGO3lZHjOhlCxglpWkKsx6b4J6gdNj0xSqSniKSlTet9WRk7o629k08kjSORpOkRgLqRSO4MglcAk+G5G5OKlVxPRoRjGN/Mg0rWLsMbWsBALTFAxUYCnTnKp7lHj5CubOccXiFpluFOFtDz8c9u/MlleJkDq6mMrg8zSXyD3ncacFTnK6cAGu5NVacVTp6d32FKbTsaPEeDxKzNpRFEMmlpSTDHISApAY6VIGemOtYMPi6koa6tSXDvRGybKnDZ47ZJmXVMskmou2I4AoUIo1yYDZVQTgNuTW3F0qmMnCT+Gyt5hBZDNv7znuZQozhVLRhlU4zpUvIDzOv1Y/vrZhsPHDwySdyWeTVjmLB5nGpi7EjOC3ic4LsS+MeoHpVs8XTpq0bIW7bR6js0FVJBGhRea2lTse6FU5A9k6lJPvrz21XKU4ybvpxCmi1xxh83mLANiN9mAIzpIHX1xWPA1KjxEUpPjzCoko3seMtLieOQQ2oQqco1s+poZApKsSXJ5Wy6iyjT3gMEkV66VCjOGepo+a4oyuEoJPn3GzY3Qt0MsIf5srFbi2beWyce0U8TGMglNxpIZdtq5GJoRrS3VTtLXjLxLz8xxk1qj0wIOCCCDggjcEHcEeYrzsoOMrPibou+oqiiYxQxMlXrML2EPlXsYJ9Ziry9ftperNkOqhGoIsHSEFAijxudo4HKnDHCKfJnIQH7i2a14KGasr8FqOCvIy+KWAMtvbqMRrG+MeBBRSf1tLN+8a6OGr/BUrPjcsg9JSfEv21iiTgxaBhCJQDlyMgpkeGCScnzPnWariZ1aL3qfHQplJ21LEXD0D83vM/2mYkgb7DfAG5rNLFVJQydwX0sYvFtbzOOYEdV1Q9dekqwOjfAbOrOckhfAV2cFkjQjlV78RwyplCzOBsmyqTJysySOF72HlGlFZWywcsWHTG5ztnCDdvtfu+hGpG8rmxbcVWSEo+ZXZSGWEaiqkbcxhhI30kZyQM1y54Gca2enolzC9jJS/VCWWTLBQO4EnkVUzgBsLDEQWOcajvXTdKU0k199CGTVy5nN2d3yFVSuC0sjCaRAcbhpBy4ieg0r1qyMKVJWvryQ0rnYcCklbmEFyc4eR9ZAzjIydhjJ2xVFTaVOj8PBguR1l4Q5uGj5gcCNH5OoxGTUzhirLvtpGx86jDaCdDPazbtfiQeg5rmeIE2ySKUdYmS4kRow76Qqo2S5OHU5zjB9MU4UaVXWs796svci2+4o8It3aQuVkaONni5kRxOxXuhjuGIzk+Oc7ircXUpRhlTV3wvwN9aEI01FcTUubhWQxtesikjULmEI2AwOAxCYJxjJzXPpRdOe8VJNrwswyg7WuVZOzUxXMUkc+c99iMAamYKAAQRvn1JY+WNq2pBu1WDVidGMIRabuy7wG1eCcKwAZ4maRQcqAjhYm9MhnXHkqjotZNoYiNWgp0+56GanGSm0y32bkXRLAgwtvNJEo8AmdSAeihtI/VrDtSm1KFV/3K5bh5cVyNU1y0awFDEyVeswvYQ+Vexgn1mKvL1+2l6s2Q6qEagiwdIQUCMftIruscUfttIGHui+l+4Eqq5/Srp7OtHNOXC1vuWU2k23yLDkXEaSxEBlOpM7YYZV438vFT5bHwqvsKrpy6r/AO3KvIyrnhi3EuuOVoZ9QMiNswG2fZ3cd0YIJG3hvXSoYncQyTjmh3NaineUUuRUuL26ZmCMRIPZyWYK4PQRw5yjZ+tnAHXPTXTw+GUFdaMVSGnwlu/4qpLDkpqIUMHHNfu50/RoSq7k41uvWqKODdPXNouBKNN8SnHbSuixhCUXurzDrUAYG0ceI/EbsWrQ6tKMrt6ktE7liw4dHcFkeVnMWAyEdxSS47qjCAZUjIHVaoxeLnh7NR63eLgdIkIu0TCxxnUulxlpdO4O6gKCAMaSenrsp1VUwrle8vLuJO2TzJ8anDSi0QaiU1CNdI3AbSHJyD7GQDpHmckAwwVKUKPSKmltLsrjUipakJLxi0EMWLcI0asoGGyQe5yjjMY2GoHHezggZDjhoqM6s1nzJ2FJKKLTwxzXkivDrUxoA+zLG0bOcAjdHPMx1B7vSsyc6GDTi7O/DmQdmV24CkjNJDdEsModZEwjbSFOCCGSQKANWc4FWralSnFRq0+PetAVr3XcB4l8wOiWFAGCkGGTbA7oYrLpCZx01EnHjUngenxzwk9OYnVk+sbFlxCO4yq6sgDUjxspwc4OGGGXY7jIrlYjCV8M9fwTU4yMniMdksmlIBJcfm7fKyA+BdkIWNfVyPv6V0MM8XlvVlljzl/goqOEnZcTok7wFtQWa+lwTGhOiNRkRqxPsQICcsQCx1EDJxUpwjWt/bRj3vi//pFNx4atnXg1uIZ5486iI4GZuhdjzdTkeZIJqjaFR1sPCp3Xa+hKirTaZsGuSbEIUmDJV6zC9hD5V7GCfWYq8vX7aXqzZDqoRqCLB0hBSYmZ0R13Uh8Io1QfrSHW34KnxrfV/wBvCxS/u1G9IK3eSuLR0YywY1HeSNtkl9QfqSfpdD0I8Q6daE47ut9HyI6cGc1u4Jzy5U0yfm5VAb9k9GHqpNSdCvR+Kk7x8gs/ocuL8Hd1VYmWONQQYRqjV/Ilk3GOmCCN+lW4THQp33ybfPl9CUJJdxV5LRKQto8beDR6Jo133YAYOcZxleuNq1KpGtNXqJx5cBNt9404mrwGO4leBzqBfQyNpydJyUCaiuM42znFV1cM4195RSkvUUE1x1KkMphVorZ7aRHGA0UoRojgjVpYsckld8kDBON637qGIlGVVNNdzWjITlJao2Yi3KhjkiecMq8xm0ZXJA76ljllzvjPsk5JrmVKT3k5weXktdf/AKRTdrgvCI4WEkTiIgtqDd5HDkF9RYhs7DHewCBtUY4ytVpunVg2mKUdbmXatbRtMbq4t3Zyu4kU5xncKN0bPiPAgeGTtrzrypwhh4tW5k27vTgV+bDG2uymYthwB83klGZMEnWqguQdwHLDJ8KvjnqRy4mK9br2Kpq/A78LgmtxMLeCZ2kYMsk4jjC+YID7rksQAo9qqsbOhXlHezSS7lrchTg43sRh4FeGR5PoIyxLGRmaSQZB2OlVVkGfYOVx8av/AJDCqChFSfohuEu8ksECsUa4knY4zb2gKRg7nGmI9wfrOB51U61aavGCgucuJHKkX7exmK6EVLKH7EWlrhvewGiLxzjWf0hWOpiqEPik3Ul56R+xNU5S4aGhYWMcC6Il0g7scks5+07HJdvUk1y6+Kq1pZpv6dxdCnGPAzYroC+nVVLsYoM6SNKKDLlmJ2HXGOp8q6cqGbAwbdtWUKT3rsbZri6LRGtCFA2Sr1mF7CHyr2ME+sxV5ev20vVmyHVQjUEWDpCAChK7IszOz/ejaXIJkkkfI8tWlf8AdUVu2g/ijTXciyro7cjTrn2uQaOdxbpIumRFdfJgCPxq6nWnT6rsLVFL8llP6meWP9HIkj/dkyQPcRWvpylpVgn58Ab8g0Xg+vbv70kQn4MwFJ9Clq1JfkLIkt1dD2rdG/1cw/g6rU93h31ajQmuRWuHD/1nD3b3i3b+L1bTi11a/uFit8yt/Dhjj3JCP4SVdvKv/vQako7BM5Xhae92h/m1QdXxV/siLuW1NyP6u1tkHrKf4JH/AJ1W5UH16smFjqfnrfXtk/Ylf/nWq3PBrhmf1CzIGxnb2ryQeYiiiTP3urn8aSxeGj1aX3bE4NkfyBATmQSTH/GlkkX9xm0D92nLada1oJR9ECpmlFGqDSqhV8FUBQPuFYZ1ZT6zuWKKRKoDChK7sBn21vmTnIV0OuSQWBfI7pK9MjJOfXoCc10ata1DczWpS4XldF81zu8vQChgyVeswvYQ+Vexgn1mKvL1+2l6s2Q6qEagiwdIRS43OY7eZlOCEbSfEEjAPxNa8FTz1oxHTjmmkUeD3cCNyYWBjJOkdDG4HejKnBXOCwyOoYeVbsdh6s4uclaS9gqKbd5cTbripEEFMYUgCmAZoAKQBQAUwCgAoAKACgAoAKACkDOcMIQYXYZJxnIGdzjyHpVk6rqNNgkTqBIBQxMlXrML2EPlXsYJ9Ziry9ftperNkOqhGoIsHSEZnH4+ZGsGSOc4QkdQoy7H4LXR2bJU6jqvhFE6Usks/IzIIVYWdvpAkiOqXbvJyvawf03I38QTW+pUlGNSq38LWn1BzfxS5/5PStXBtdpFJlRm4my5f5vF9VdKmUgfXctkJn7ONvE+A6NsPTtCKzy/BZ8MdLXZV/KC5xHdzSt5LCJk8s9yMD8fCtKw7a/3KcUvW3uwlF96sDcVcHDXcUZ/xrSWP8WkAqPQ6b1VNv0kmVNpF1I7twCt1b6T9ZLctn3EzEVRJ4Wk/ipyvyv/AMEdWJ4JoQZOfJPjd43SMBlHtaNCgq4G4ySDjHjkEKtCu8mRRvwa/wAkXmjqaasCAVIKkAqR0IO4Irm1IOEnGXFdxcndXQ6QwoAKACgAoAjLIqKWYgKoySTgADxNTp05VJKMe8XoY03Gn2YCKCNvZkuX0GT1SMb6fViPdXXjs6ml8d2+Uf2QlKxdtr1tQSZUBfeJ42LRSgDJAJAKuBk6TnI3BO4GWthI5c9JvTimrNf8EY1ddS9XOVy9EaaGMUMTJV6zC9hD5V7GCfWYq8vX7aXqzZDqoRqCLBikIoXRHPjJOFSORyfAZ0rk/cWrdQjLcSUeMnYdnlfmznwZTJquWGDLjQD1WFf6sehOSx/WqWMlkiqEX1ePqEtPh5GnXP8AUijP4zbiQLrBaINmVB9YY2LAe0oO5H8q24KeVyUes1oShLLe3ElZyoJHAI7+loyMaWjCgYTG2AdWw8/Wp4mFWdOLd9OJDWx04rKoiZH72tSix/WkJGAqj3+Ph18KrwkKqmpRvFLiQm1YqXlkYV58Q0yIMyhRhJ1A76sOhbAJVuoIAzgkVso13Xm6M1dS4O2qKppRtK5qRuDhlOQQCD4EHcfga5M4unP0L080TlZWqwxpGudKDC56geA9w6D0AqyvWdao5y7whHKrHaqSQUAFABQAUAZfaKPMWrrpZdMZ9h5GIWPX4lVY5x449K6WzJ2qNcyUOJY4fwxIiWOXlb25X3dvT9FfJRgVXicbUqSyx0S7ipq6uYSyEQBgukyX45EfQqomCnSPAFUkkPoxrr5c1Rq+ih8T87GR6LXmeqavMrkbYkKaJjFDEyVeswvYQ+Vexgn1mKvL1+2l6s2Q6qEagiwYpMTPO36m4u3t/qGOMzHw5QLNoz+m2AfQGu5h8tDCKq+s+HqWpZaan330PRVxJPM22UoKQBTTtqBnXXBIZN9JUk5OglQT9or7JPqRmtlHaNamrcV5gpNHGHgIQkrcTKTsSoiDEeWoR6sffV72o3pkRFq5M9nrZt5EeY/4sskg/dZtP4VX/KV/7LL0SK5Uk+IDjcC3S2ABEvK5igKBGEGQAD4dOmKjLBVZUHim9L/UaqRUshqgZ2rCtWWt21MTgHai2vnmjgLFoTh9S4B3YZXzGVP4V0MXs2thYRqVLWZTCtGbsjarnlwUAFABQBU4nZLOgVyQoYO2DjUE3xkHIGcHbyrXg6zpVLxV29AUnF6HHs8T82jLHqpYEnohJK5J8lI+FSx6z4lwj/1ikzhwhTcP89fOCGW1Q/UiOxlPm8mM58FwPOtWLqKhT6NT4/3P/H0KFTzO7NiuRe5pI0IYxQxMlXrML2EPlXsYJ9Ziry9ftperNkOqhVWTE7hQSxwACSfIDcmpU4uc1FcSLvexncBjLK07ghpzrwfqoNol9MKAcebGtuOnqqMeESyo7PLyNOuffUg2FSyyaukK4UrpjCh6jClYQUwPB3P+kcf+x/5vXpIP/wAO/mMi7c9jxi++b288/wCbid/vVSQPjiuJgae9xEYeaLqsrRZ8o+TOE2d7bqxOLyzLjP2tTMB8Iz+9Xr9sWr4WbX9kjHh/hmvM+xV4c6IUAFABQBmcbuGI+bxrqkmRwN8KijAZ2PkNQ2G5roYGku2m9Ikor+58EQ43GVthCp9sxQZ6d1yFY+nd1VZg5KeJlVfddlctdTWCgbAYAwAPIDYD8K5tSbnNzfeNcAqJIjQhjFDEyVeswvYQ+Vexgn1mKvL1+2l6s2Q6qCoEzL4z9KyWw/tO/L6QoRqH7Rwv3nyrfhEqcZV33aL1JQ0vN+n1NSue23qyCClYDG49ZRCOWfB5gAKNqJKtkadOThd8dK6eBr1JTVLuJRbbS7jZrn1OuyCCojCgApAeEuf9I4/9j/zevSxX/h36mP8A/cufKzeGLhsiDZpnjiHmctqYfBDWb+n6WbF5n3K5LEy+Gx43i015bT8LlubRbdLd0t1ZZA+tTpVgcHu90MfvNegpxoVadaFOeZyTfozO3KLi2fYjXhGmnY6QqACgAoApzTKLiNNGWMch1/ZUFMj7yR8K0xg3h5SvpdaDs7XOXaEf9ndx1j0yj3xsG/gCPvq3Z8rVlHmrEJGkTWOccsmhrgKokhUIYChiZKvWYXsIfKvYwT6zFXl6/ay9WbIdVCqBMyuGkCe4ZyBIzqq52+iVRoC56jLOfeTXSxKlKhTjDglf6kpvRJcvya2f+s1znCXJla4DxScZLih3MnjH0skNuPFhLJ6RxHI+L6B9xro4SO6pzqy5WX1JJ2TZqk1zbkUMDNGvcJuwFaLPvQKQMCOtNqwr3PJ9oOxr3V2LuK7kt5BGIxy1GcDVnfPjqrtYHayo0NxKnmV7mepRblmvYhcdjXlS3jnu5JuRPz8uuWkPdwhOdlGk/vGpR2zCDm4U8t1YW4b4s1O2HZleJW/IdzHhxIrhckEBh0yNiGNZNn42eEqOoo3TVidWKmrJmxAjaQDuQACfM46/fWGpepNyii1SstSek5x41XaTvoSuNkI8Kbi0rsFJMjSGVLy2YsskZAdQVGoEqytjION+qggjyrVQrxjFwmrpjv3FZ+GPKMXExZScmONQkZxggEnLEZG/eGauWNp0uyhrzZFq5qGsDd+PEaQUhioABQwZKvWYXsIfKvYwT6zFXl6/ay9WbIdVCqvuJkJolcYdQw8mAI/GrIzlHquwrd5XPCrc9YI/3BVixVZf3Es0uZH8kW/hEo/Vyv8AA1LpdXmGaXM621jHESUUKWxqbcs2OgJO5AyfjUKuIqVUlJ6Cd3xLNUMXA8P8q93KsNtDHI0YuLhY5GU4bTttnyyfwrv7BpQc51JK+VaGTEt6I5cH7PTcO4iy2/ONjJA2su+pRKA2B78geH1jWqpi6OKw0ZTSU1JaeRBU5Qf0OvyOSs/DgWYsebJuSSfq+dZf6giliUku4twt8o/lbuXFpHBFnmTzKoCnBIQFjj79Pxo/p+mp1pTlwiiOLeiSO3ZPjTtwQXCd6WK3lAzuS8IcKT57Kpp43Cx/lMsuq2hQlelc8dYdnp5bC34jZyTzXpl1SHmk5AZtQOT4YXOTvq8jXZqYulTxEsPWUVC2mhSoNxzR4m5xe0HE+MyWdzJIsMVuHijRygLHQWf1I1sf2fIVjpTjhMCq1OKbctX5EpJznZsy+Kw3ltwK4iuTIrR3CiEs2XMRZcbg9M6tqvpSw9baEZ0rO8dV3XCSlGnqeu7K9j4bYxXMcs5cxjIeTUnfUE7Y9dq4m0NqTqZqOVLXkX0qOW0rm7xji8dogeXO5woUZZj1/hWPAYGpjJ5IG6hRnXllgYZ7e235uX4L/wDqux/prEc0bnsmvzQx27t/zc3wX+dL/TWI8SB7KreQv6e2/wCbm+C/zpf6ar+JC/i6viQx27t/zc3wX+dP/TNfukgWyqz0ug/p3b/m5vgv86T/AKaxKXFD/iq65HpreVZFV1OVYAqfMHpXn6tOVKbhLijmu6bizrXqcL2EPlXsYJ9Ziry9ftperNkOqhGoIsFQAUAFABQAxSYmeD+Vj/47/a1/5a9HsFfDW9GYsT1ke7mU6WPhpb+BrhU4tVU/NGibWWx4b5Fz/wB3D/Wyf8tdn+o79ITXIpwvUOPa/iUK8YsEnkSOKCN5nZzhdT6go9/0a/GtWyaE1gJygruTK68lvdRfI/crpvLZGDpHcM0firRvlQR5qeWT99R2/CcXSqrjb8jw9nmTOLo3Z67BGTw26fBHjbSnp9wA+9QfFd7fg2rh9e1gvuQ1pS8ja7fdmJZ+Xe2Z03lvvGR/bIMnl+/BOM9QSPGsWycaqV8PX6ktPqTrQ/ujxMHtd2iTiPAnnC6WEkSSx/YkV1yB6EEEe/0rdgcD0TaOVcGm0RqTz0j0PZTh3EIzG896s8JiGIhEEIyo079e70rn7RxODlmjGnaV+JbShNatnL5SR9HCf8Q/8BrX/TDSqztyPQbIkt60+R5+24okMEW6SurlmjdCNAwygK2nB9rUSSeg2r2bWpoqYSpUxEuMVzI8PurUQSiYHW8gJC6h3AQV0YGNsvsceFSa5DxFHFKrHdvRLiap4xZgooKlFAAURycvB+cY1KdyRzI8+ucUrMw9FxerfF+foZhubMx4fdxEF9mTGQsm0OfZOspu22nNHDiX7rGprLz/AO3KvHJrZipt1CgawwAYAgEctjq8SNWfdQ7G7AxxMb75n0fsyMWlvn82v8K+ZbVa6XUtzPP4jWtJrmald3C9hD5V7HLn1mKvL1+2l6s2Q6qEagiwVABQA8UhBRcB0r3A8d8pvCJ7iGCS3j5r284lMYPeZR5ee4G3rXd2HiKUJzhUdlJWMmIi3Zoo8Ka6veJG9a2ltoEt2jVJD3ncqw2X9o748BW6t0fDYZUoyUm5JlUVKTu+Rmdg+I3nDrdbZ+F3DnWWL50gBiPDSemKu2lhsPip71VUtApSnFWsbFjwT5zxW9uLm31Q6Y47fmplWUAAsmf1Ov6frWXEYpYfBU6dCeut7EqdPPNuRSHZ2aHiF/FDFy7e6tSsTqCsSSmMYXI2Hf1/GtEMfSqYWlOrJOUZa/ci6bUmkjHuY7+6sIeFNYzJIrrzJ5D9GFVmOrPn3t9z02zmtMZYajXlilUVmuBG05JQsb9/Jd8P4pLdpazXVvNCqqIznS66Oo307x+XRvurHSeHxeFVNzUZJ3JTUoTehit2bu/yPdI0Lc+4uVmEK95kXUvXHjsT7sVpWOodOglLSMbXFu5bu/meu7NdoriVoreThs8ChApmdsoCq4G2nxI8/GuPj8BRipVY1U3fgXQnLg0aVvxS2vpLi2EbSCBgshdRyi/2VOdyMHw8KyvDV8FCNZSs5d3eX0q7zfC7WOv9G7P+7R/u1H+XxaV87NXTK7/vYf0cs/7tH+7Uv5bGeNj6XX8bD+jdn/do/wB2j+Wxn/sYdKr+Jh/Ryz/u0f7tH8tjPGw6ViPGwHZ2zH/to/3aUtq4xq2dieJrv+5moK5825NyZRYlXq8L2EPlXsYZ9Ziry9ftperNkOqhGoIsFQAUASpMR4ri/am+HEJLGztoJSkayZkZlYghc/WA6sK9Dhtm4V4WNetJq5ilWnmsiXC+20k1leTvAsdxaag8ZJKEr09eoIO/h1pVtkUqeJpwUrxmNV5OLfIXZvtBxS65Er2lutvJgmRJG1hD4gF+u3Qini8BgKGaKm8yCnUqSOfDO3LycVk4fJFGqB5ESQatZZASM5ONwD4U6+x4QwKxEZO9lcI1m55Qvu2c6JxJkhiY2UiKoOvDozEMWw3UDfb1pw2TQbpKTfxr8ideWtu42p+0AHDTfhR/5cShTnTrIGF88ajiudHAXx3Rr6XsWb1qnmMC+7ZXg+YRw28Dy3kPN0sXVVPUAHVsNPn411IbIwv+5KUnaDsVOtNNF6+7Q31tYXF1dW0KSxFOWiszRsrMiksQxORqPiKzQwGEq4mFKlNtO9ybqTUW2jMHbi+g+bSXdlCtvcMirJFISw1jKnBY743wfI1qlsfCzzxpTeaPFFe+mrX7zT432luvnjWPD4IpZY4xJK8rEIM4wq4I37y+Pj76zYXZdDcKtiZOzdlYlOrLNliUh8oEn5Le+EKCaKURSRsWKatSjIwc9GG3nnrV38NBY2NJyeVq6Fv5OnctdikvEcJJZW9vbyapC0UrO5dxkMdTsTk469KNpdGmrbxuSaVh0nNa20M3g/a/i14rvb2VqyJI0ZJkZTlfQv5EVOtszAULKpNptXFGpUlwPoMZyAT1xv7683NJSduBsi7odRJhQAUAMUmJkq9Zhewh8q9jBPrMVeXr9tL1Zsh1UI1BFgqACgCVIR8v4nxyKx49cTSrIy/N0XES6myRGemRt3TvXrqGFlidmQhFpa31Oe55KjZx4OvM4bxe7yuLnmOqh1ZkAyQH0k6X7/snf41biPgxWHpW6veRjrTlI1fk97VpyLS0NrdA6QnOMY5Hj3tWfZ9axbW2Y5TnWVRc7d5OjWaSjY8hxdeRfXF8P7DiSBz+g2on/hI++u1RtUwsaT/ugUt2m5eZ67gNoLifjkPUSMVH7SS4/HFcvGTdHoz5FsVdSPPrxFpOzkcAPfa4W2A/+wyAfu4rVuEtqSq92W/4IZm6VjX7cXK2fEeGPy5JFiicBI11SMBlAFHifH3Cqdnw6ThayvbM+8lUeWaZc7X8bW+4NeOsM0OkxLpnXQx+kiOoDJ23xWTA4J4XHQWZSunw9GWTqZ4PQ89e8ai4jFw3h8QZHR4Wd5tMaERpoITLZkJzsBudq6kMJLDVK1eTvdPRcSlzz5Ym92saThfEF4qqF7eVViulHtR9Arensrg+akeIrn4B08dhXhpaSTuidROnPN3D+Ua2txweV7VY1jleGQGMBUfU475x47b58qhsqWIeOy1m7xTWo6uXd/CbPY/tWly0cAtbqIiMHmSxhYzpUdDk5z4Vnx2zNzJ1c6fxcO8nCq2rWPE9gO1KWUU8bWt1Nm4dtUMetBnAwTkb7dK6+0tndJySzqNl3lVKq4XSR9dBzuK8bKOWTXI3wd1cVRJhQAUAMUmJkq9Zhewh8q9jBPrMVeXr9tL1Zsh1UI1BFgqACgB0mI8Jw8/+JLjH91X4fQ16Wo2tkwa8RgVt6zA4NgWnHwNgJJcAdOr/AMq6Fe7rYV+hXFaSPY/J/wAQh+YWkZmi18tV0cxdWcnu6c5z6VxNr4as8TOSi7czTRnDKl3nlX4d85Tj8WMtzS6+eqLVIB/ukffXZjV3Tw0nyt9zPa6kd/kWumla7kY5LNCSfcrj/Ks/9SLIqdvMnhfiUjD4dbFeKDhxHcTiElz6YEepfwA+NdOpO+D6R3uFimK/3Mvmer7XyqnGOFszBFCS5ZiAB7Y3J6VyNmxlLZ1bJxbLqrW9Vy98pN3FLwm7MciSYEQJR1bGZozg6ScVl2RRq08bDeRa48fQsrTUoaHnu2v/AKfwg+Ilt8HxH0Y6fAV08DKXScSr6WZVUXwxZ6j+kay8QuuHXKxLCsQILtjmqyoWB1HGAGPT7Nc+GAdOjDE0b5r6+WpJ1FmcZcD5yrn8gXiBi0SXgEJP2NSHbzGTn3k13nFfyFOVtXHUpV90z69wbiMMiQos8TvoTuiRWbZRnYHO2K8pisPWVeUnB2zcTZCcXCx4v5J+IQxW9wJJo4z85kOHkVTjA3wT02rrbboVqjhki2rdxVQlFXufQ1xjbodxjoc+NeYacXlfcbE7oKRIKACgBikxMlXrML2EPlXsYJ9Ziry9ftperNkOqhGoIsFQAUAOovR3I95SXhMInN0EAnK6Wk31Mu3d64+qPDwrVLGVlRVG/wAK7iCpxUsxxj7P2qiZVhAW4JM65bEhOck77dT0xU3tHENxblrFaEVSik9OJStexHD4nWSO2RXRgysC+VIOQRlquntjFyi4zloyKowWqRp2vC4YnleNArTHVKcn6RjnJOTt1PTFZ6mLrzjFSfV4FipR+5x4N2ftrPV82iEQfGoKSQSM46k9Mn41LE42tiUt672HCnGHAl+Q7YXBuhEonIw0m+ojAXHXHQAdKHjq7oKjm05CVOKeY58a7O2t6Va5hWQqMKSW2BOSO6R408LtCvh1lpyshTpRk7s423ZOyjikgS3URS6TKmWw5U5UnfIwR4VN7UxU5qo5arg/USowStYtXXAbaWOOGSIMkRBiUlu4VGFIwc7Dzqunj69OcpKWr4+Y3Ti0lyOHGuy9nelWuYFkdRgOchsdcEqRkbnr51OhtPE4eLjTlZClQhJ3Or9nrUwfNTCvI2+iGQuQcg7HOc75zUY7QxCrb1SebmPdRy5StwzshY20gmgt1jkXOlgWyMjB6kjoSPvqdTauKqxcJyuiMaMIvgVpOwPDGJJtEydzu/Xz9qrVtnGJJKQujw5HooYwqhR0AAHoBsB8K5spSlJylxZfFWRKokgoAKAGKTEyVeswvYQ+Vexgn1mKvL1+2l6s2Q6qEagiwVABQBKlpwZErPeAMyBWd1EZKqPCVioIPppYnyArRDCuUYycrZv8Fcqljnb8WgcqBKoZ11KjHD472+P2G+B8qnU2fWi+Gi7xKrFiHGbYpzOfHozp1attWNWP3d/dv0pdBxF8ri7hvYo7PexAZMi472+c+wQH6dcEgH31FYSs9MruS3kTh+V4SxRXDNiIgAjDLKQqMpJwRkirP4+qknJW4/jUi6sSbcVtwGPOjwjBWOrOGOcDbzwfgfKorBV7pKL1BVYkrjiMMaq7yoqPujFhpYYzkHpjBBz0qFPC1ZtxjHVcUSdSIn4lErujOoMaa3JYAKPH4AqT+svnVnQazgpKL1ZDexvYhacXhlAKuBqd40z9co2k4956DrUquAqQ0SvZJvyuNVYviP8AK9vhm58eEIDHVsCSQB650np5HyqDwNe9sr11Q97Ec/FIUODIhbRrChhll0lgR4bqCRnw3ohg60/7WlwuJ1YjPE4dRQyoHABZdQyucdfXvL8R50pYOuo3yuw1ViTkv4lIDSICWKgFhksCAR7wSB7yB41GOFrSu1F8xupFFg1QkTRGmSCgAoAYpMTJV6zC9hD5V7GCfWYq8vX7aXqzZDqoRqCLBUAMUCHR3iuVPmbCczLIRqVFdNIIYIWI3O6nvmtcMSlSVOUbtPQp3etynBwaPTpWRiFKZOxwYuYMHHQ/SHPuFaZbRqp/FG2nvYiqcQl4Oq/SCZoyqKmshSAgj5Rzq23GDnwPptTobSm/hcb6vgDooR7PRrq0M6ZWNQOoQJpyPAkPy01jO+mn/K1Myc1wb/6/QNwu5hBwEIgjEjaMQ6l0jvNC4ZWB+qDjBFKe1JSebLrrb6gqHmTtOCiNo21s3K0CIEAaUj5mlDj2v6w9477D1yp7Wm1pG1+IdHXMU3B20wxpIUWJJI2bSpYq6hcAEYzt18NtqVHaEYuc5R1k0xOlokc17NxAuVyASGXYF4nBRgyseo1RqdJG9TW16tkmuHHzQdHS7xtwAOVLzM+JOYw0gKzGTmd0A9zfbO+wqX8pJXSgu4W477lfhvBnzzOaAU0JblSsnLWETRlWyqhtpWXBGRjrU6+0IxtFRb017uNmKNK4j2cIYRoxW3xlssGd35Bg1Y07HBH1sbdKI7UW7zSXxfi1wdF30LE3ASWAEh5WJSV0jUjyaTrU/W7y5wfxqC2reDbj8Wn2HuPMP6PIXEjvrbLFyyAq+pxJsM4XDDY7/wAKi9qSScMtlYkqKNk1yDQtFYKENCpjCgBikxMlXrML2EPlXsYJ9Ziry9ftperNkOqhGoIsCgB0MRhXCzm6cxh+7y8M0mmDTy21Rlc7ktjvAbdc7Yrs0qmHhh457a/cxyUnJnPg1jch1M5cIpkYKZOjHk6AQHbUoIlwCx6/AxmJw+7apWzO3cOnCV9SF1w+65ncZkTmyOShUnLMhVyC65XSGUg58djkGprE4bd/FZyslr6Ecks2nAscaspZTOoVmWSPTERJpjTbvq6kjLE7hsHw6YqrC4ilThF3SaevP6EpQk2cp7S6EkYj1ctZshzJqblGRMo+pxleXrwSHPQbda0Rr4Rpyl3rXTvIZJ8EV5reeCMGR3KYiMy81i7viYSKjDJQajA2BgHSRtneVKrh6tS0bXV7emn/ACDU1xFBZ3zAMZJATbgJuMBjDp0SZYYfmktqCnw3HSnUr4OPw2XHX/gcYTZZl4ZcpzOTI4J5iprlZgEKRFPaOzaxKAeo1bnFVrGYVqOdL7ev+LBu5ocNhcAI2uUFNJQM+Cv04LI4DsHHKyO8W22603i8LeWi+3l+wySOlrZSx2piVXV1cahzd5E1gvymz9HqTYA6cb9OtZ5YijLFZ21a3LgySjLLYp2PDLpHi7zpECzaAwYqWmldhLmQatSNGMjXjB6davrYzCyhLg376LgRjGR1niunmuOSXQhmCyO/0Og26aUVPtCU51Y2338KVOeGhShnt/nj3kmp3Y1tbkFCqyhRLlYpJg2iMhAxlcPkkHWygaxvgjfZ9Iwqunbhxt7EctQjaWVzFHFGiSDCLG2ZVOllkjZpBlvYZAwAG46YGaJV8LOTlJr7eXAajILnht19FpkkHekMuH1MHMgMb951GgICNIyN/ZNKOLwvxXS8tP8AuoOMtD0jVwrrWxrjwI0EgoAYpMTJV6zC9hD5V7GCfWYq8vX7aXqzZDqoRqCJioGPNArBmhaBYCaAsFAWCgLBQACgLJhSAKAsFAaBTCwUBYKAsFABQFgoeoWCgYqACgBikxMlXrML2EPlXsYJ9ZirzFftZerNkOCFVZYKgAoAKACgAoAKAGKAHikrvgRucnuEBwXGfLOT8BVkaU3xQs6F86TxbHvBA/EU9zMM6OiMGGVII8wcj8KqalHihpphRckFMAoAKACgAoAKACgAoAYpMTJV6zC9hD5V7GCfWYq8vX7WXqzZDqoVQLBUAFABQAUAFABQAxQJla4IJbUToXGVHV2boDjqOgA8SfStNNNRVlqymT5lG44mEXu6QAJMpEULLy0MmlidgSAegx6mtkMG5u0r93H1sVudjpLeoDgygEnA1T4LHu+Crtguo38x51FYaqleKv6L/vISkrHGaTGGEqKzHCtrXvHbHULqU5HU4OoeYqUacpfC4t/QG7cC5wziKzDoUfGSh8vtL9pfWseJwsqUr8UXQqZi6azFqFQMKACgAoAKACgAoAYpMTJV6zC9hD5V7GCfWYq8vX7WXqzZDghVAsFQAUAFABQAUAFADoEcLuAthlOHXBU/VODnSw8R+IztV9CsoaS4FVSnmPP2lj3OS7aWQOhUBFIV0ZF9oAPhWyG1HO3TeuzPE2lmitNDPk7i3JwlnkOdQjdZRLnRkiQW66F0k4BEJ73UZqtY7JT4a6W4+f7DdkhwqKNgedvuCuhGGCQ3cQg6DqBbu7d5thtit46pNWcf8Et2jpb2XKQDfIOIFPtLlgxOMnSgx7Odlz54Fdau6jv9wUbGs1cw1oVIYUAFABQAUAFABQAxSYmSr1mF7CHyr2ME+sxV5eu/92XqzZDghVAsFQAUAFABQAUAFABQA6QHOaFX9odOhyQR943+6p06k4cGQcEzj8xXwx98aH+AGfvq7pHkQyeZNICvRyv6qov+RqLreQbvzJxQqu4G56kklj953x6dKhOpKWj4E1E6VAmKgAoAKACgAoAKACgBikxMlXrML2EPlXsYJ9ZizXDrbPxLqyaj3vvX7NEakUrXFVX8fivB+V+ye+hzCn/H4rwflfsN9DmFHQMV4Pyv2G+hzCjoGK8H5X7DfQ5hR0DFeD8r9hvocwo6BivB+V+w30OYUdAxXg/K/Yb6HMKOgYrwflfsN9DmFHQMV4Pyv2G+hzCj+PxXg/K/Yb6HMeaP4/E+D8r9i3sOYZo/j8V4Pyv2G9hzFR0DFeD8r9j30OYUdAxXg/K/Yb6HMKOgYrwflfsN9DmFHQMV4Pyv2G+hzCjoGK8H5X7DfQ5hR0DFeD8r9hvocwo6BivB+V+w30OYUdAxXg/K/Yb6HMKOgYrwflfsN9DmFH8fivB+V+w3sOYaq9LhqFSNGCa7ly5GGU1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91" y="2200833"/>
            <a:ext cx="2287440" cy="32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31" y="2200833"/>
            <a:ext cx="2311502" cy="32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38" y="2200833"/>
            <a:ext cx="2223764" cy="32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360" y="2200833"/>
            <a:ext cx="215567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4516340-2D4C-4295-8037-AFEA7CC8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philosophie de l’enseignement ?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A773427-9EC5-46FD-861A-D31BDC4F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Différence entre enseignant et formateur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81EB3F-BBFE-41F4-82E1-93474F29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F3FC30-E910-4D95-8505-48F81C9B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11A6-9B0D-40BA-B0BB-3447603E804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681753-F860-49C2-9336-B703BDE5437D}"/>
              </a:ext>
            </a:extLst>
          </p:cNvPr>
          <p:cNvSpPr txBox="1"/>
          <p:nvPr/>
        </p:nvSpPr>
        <p:spPr>
          <a:xfrm>
            <a:off x="1211457" y="1768518"/>
            <a:ext cx="9577064" cy="41462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Partir du programme	Partir des besoins, des pratiques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Cadre et démarche imposés	Cadre et démarche négociés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Focalisation sur les savoirs	Focalisation sur l’apprentissage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Evaluation sommative	Evaluation formative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Priorité aux connaissances	Priorité aux compétences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Groupe = obstacle	Groupe = ressource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S’adresser à un élève	S’adresser à un sujet « se formant »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Posture de savant partageant son savoir	Posture d’entraîneur</a:t>
            </a:r>
          </a:p>
        </p:txBody>
      </p:sp>
      <p:sp>
        <p:nvSpPr>
          <p:cNvPr id="10" name="Zone de texte 12">
            <a:extLst>
              <a:ext uri="{FF2B5EF4-FFF2-40B4-BE49-F238E27FC236}">
                <a16:creationId xmlns:a16="http://schemas.microsoft.com/office/drawing/2014/main" id="{235C0CA0-E319-4BF0-8767-FB5B77DFCB7F}"/>
              </a:ext>
            </a:extLst>
          </p:cNvPr>
          <p:cNvSpPr txBox="1"/>
          <p:nvPr/>
        </p:nvSpPr>
        <p:spPr>
          <a:xfrm>
            <a:off x="10941709" y="5410725"/>
            <a:ext cx="958677" cy="5040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fr-FR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Perrenoud (2001)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Forces, faiblesses et opportunités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Points faibles</a:t>
            </a:r>
          </a:p>
          <a:p>
            <a:pPr lvl="1"/>
            <a:r>
              <a:rPr lang="fr-FR" dirty="0" smtClean="0"/>
              <a:t>Conception, création, déploiement sur Moodle : technique et et chronophage</a:t>
            </a:r>
          </a:p>
          <a:p>
            <a:pPr lvl="1"/>
            <a:r>
              <a:rPr lang="fr-FR" dirty="0" smtClean="0"/>
              <a:t>Déploiement temporel un peu tardif</a:t>
            </a:r>
          </a:p>
          <a:p>
            <a:r>
              <a:rPr lang="fr-FR" dirty="0" smtClean="0"/>
              <a:t>Points forts</a:t>
            </a:r>
          </a:p>
          <a:p>
            <a:pPr lvl="1"/>
            <a:r>
              <a:rPr lang="fr-FR" dirty="0" smtClean="0"/>
              <a:t>Investissement et autonomie des étudiants</a:t>
            </a:r>
          </a:p>
          <a:p>
            <a:pPr lvl="1"/>
            <a:r>
              <a:rPr lang="fr-FR" dirty="0" smtClean="0"/>
              <a:t>Acquisition de compétences technico-pédagogiques</a:t>
            </a:r>
          </a:p>
          <a:p>
            <a:pPr lvl="1"/>
            <a:r>
              <a:rPr lang="fr-FR" dirty="0" smtClean="0"/>
              <a:t>Mise en œuvre induite : 90 % des enseignements, 100% d’une licence pro.</a:t>
            </a:r>
            <a:r>
              <a:rPr lang="fr-FR" dirty="0"/>
              <a:t>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Moodle</a:t>
            </a:r>
          </a:p>
          <a:p>
            <a:pPr lvl="1"/>
            <a:r>
              <a:rPr lang="fr-FR" dirty="0" smtClean="0"/>
              <a:t>Communication : Journées d’étude AIPU - Strasbourg, 21-22 mai 2019</a:t>
            </a:r>
            <a:endParaRPr lang="fr-FR" dirty="0"/>
          </a:p>
          <a:p>
            <a:r>
              <a:rPr lang="fr-FR" dirty="0" smtClean="0"/>
              <a:t>Opportunités</a:t>
            </a:r>
          </a:p>
          <a:p>
            <a:pPr lvl="1"/>
            <a:r>
              <a:rPr lang="fr-FR" dirty="0" smtClean="0"/>
              <a:t>Développement de la formation continue</a:t>
            </a:r>
          </a:p>
          <a:p>
            <a:pPr lvl="1"/>
            <a:r>
              <a:rPr lang="fr-FR" dirty="0"/>
              <a:t>Développement professionnel et </a:t>
            </a:r>
            <a:r>
              <a:rPr lang="fr-FR" dirty="0" smtClean="0"/>
              <a:t>pédagogique des enseignants</a:t>
            </a:r>
          </a:p>
          <a:p>
            <a:pPr lvl="1"/>
            <a:r>
              <a:rPr lang="fr-FR" dirty="0" smtClean="0"/>
              <a:t>Diffusion et essaimage – </a:t>
            </a:r>
            <a:r>
              <a:rPr lang="fr-FR" dirty="0"/>
              <a:t>donner envie aux « pragmatiques de la continuité </a:t>
            </a:r>
            <a:r>
              <a:rPr lang="fr-FR" dirty="0" smtClean="0"/>
              <a:t>»</a:t>
            </a:r>
          </a:p>
          <a:p>
            <a:pPr marL="0" lvl="1" indent="0" algn="ctr">
              <a:spcBef>
                <a:spcPts val="1200"/>
              </a:spcBef>
              <a:buNone/>
            </a:pPr>
            <a:r>
              <a:rPr lang="fr-FR" sz="2400" b="1" i="1" dirty="0" smtClean="0">
                <a:solidFill>
                  <a:srgbClr val="C00000"/>
                </a:solidFill>
              </a:rPr>
              <a:t>Accompagnement pédagogique de proximité indispensable</a:t>
            </a:r>
            <a:endParaRPr lang="fr-FR" sz="2400" b="1" i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89" y="128211"/>
            <a:ext cx="12475089" cy="664744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209800" y="3543154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Echanges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895600" y="2924944"/>
            <a:ext cx="6400800" cy="83894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Merci pour votre attention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0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C5D7C2-A277-4E8E-8B6F-AACF8DF8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FB9754-F3C5-4EB0-A1AE-60F41375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78E-FE3C-441A-B8AC-F11B67E31EEB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9BC49C-FE8E-4062-86A5-7E74B300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49"/>
            <a:ext cx="12192000" cy="668324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165C18-5E17-4202-AEF3-23D6B01AC208}"/>
              </a:ext>
            </a:extLst>
          </p:cNvPr>
          <p:cNvSpPr txBox="1"/>
          <p:nvPr/>
        </p:nvSpPr>
        <p:spPr>
          <a:xfrm>
            <a:off x="9075800" y="272126"/>
            <a:ext cx="299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tx1"/>
                </a:solidFill>
              </a:rPr>
              <a:t>Vendredi 25 janvier 2019…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DDB3EA-9957-4C2B-BDAA-D5E80D6C4D92}"/>
              </a:ext>
            </a:extLst>
          </p:cNvPr>
          <p:cNvSpPr txBox="1"/>
          <p:nvPr/>
        </p:nvSpPr>
        <p:spPr>
          <a:xfrm>
            <a:off x="7515943" y="786190"/>
            <a:ext cx="455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tx1"/>
                </a:solidFill>
              </a:rPr>
              <a:t>… la formation hybride, une bonne idée ?</a:t>
            </a:r>
          </a:p>
        </p:txBody>
      </p:sp>
    </p:spTree>
    <p:extLst>
      <p:ext uri="{BB962C8B-B14F-4D97-AF65-F5344CB8AC3E}">
        <p14:creationId xmlns:p14="http://schemas.microsoft.com/office/powerpoint/2010/main" val="39122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Carine Roblès</a:t>
            </a:r>
          </a:p>
          <a:p>
            <a:pPr lvl="1"/>
            <a:r>
              <a:rPr lang="fr-FR" dirty="0"/>
              <a:t>Ingénieure R&amp;D Institut-Mines Télécom</a:t>
            </a:r>
          </a:p>
          <a:p>
            <a:pPr lvl="1"/>
            <a:r>
              <a:rPr lang="fr-FR" dirty="0"/>
              <a:t>Expériences en E-learning</a:t>
            </a:r>
          </a:p>
          <a:p>
            <a:pPr lvl="1"/>
            <a:r>
              <a:rPr lang="fr-FR" dirty="0"/>
              <a:t>Ingénieure pédagogique UCA et délocalisée à l’IUT d’Allier</a:t>
            </a:r>
          </a:p>
          <a:p>
            <a:endParaRPr lang="fr-FR" dirty="0"/>
          </a:p>
          <a:p>
            <a:r>
              <a:rPr lang="fr-FR" dirty="0"/>
              <a:t>Pierre Hormière</a:t>
            </a:r>
          </a:p>
          <a:p>
            <a:pPr lvl="1"/>
            <a:r>
              <a:rPr lang="fr-FR" dirty="0"/>
              <a:t>PRAG Génie Civil, ingénieur thermicien</a:t>
            </a:r>
          </a:p>
          <a:p>
            <a:pPr lvl="1"/>
            <a:r>
              <a:rPr lang="fr-FR" dirty="0"/>
              <a:t>Responsable licence professionnelle « Energie et Génie climatique »</a:t>
            </a:r>
          </a:p>
          <a:p>
            <a:pPr lvl="1"/>
            <a:r>
              <a:rPr lang="fr-FR" dirty="0"/>
              <a:t>Chargé de mission «  Projet immobilier et </a:t>
            </a:r>
            <a:r>
              <a:rPr lang="fr-FR" dirty="0" err="1" smtClean="0"/>
              <a:t>Eco-construction</a:t>
            </a:r>
            <a:r>
              <a:rPr lang="fr-FR" dirty="0" smtClean="0"/>
              <a:t> »</a:t>
            </a:r>
            <a:endParaRPr lang="fr-FR" dirty="0"/>
          </a:p>
          <a:p>
            <a:pPr lvl="1"/>
            <a:r>
              <a:rPr lang="fr-FR" dirty="0" smtClean="0"/>
              <a:t>Formation </a:t>
            </a:r>
            <a:r>
              <a:rPr lang="fr-FR" dirty="0"/>
              <a:t>continue auprès d’architectes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04C3C18-F91D-4E01-8D4E-323A0F0FBF18}"/>
              </a:ext>
            </a:extLst>
          </p:cNvPr>
          <p:cNvGrpSpPr/>
          <p:nvPr/>
        </p:nvGrpSpPr>
        <p:grpSpPr>
          <a:xfrm>
            <a:off x="7718108" y="3573016"/>
            <a:ext cx="3796015" cy="1728031"/>
            <a:chOff x="4069314" y="2636912"/>
            <a:chExt cx="3796015" cy="172803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F24213E-278D-46A1-A9C4-8A7896D4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950" t="26892"/>
            <a:stretch/>
          </p:blipFill>
          <p:spPr>
            <a:xfrm>
              <a:off x="4572000" y="2636912"/>
              <a:ext cx="3293329" cy="1440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8" name="Picture 41" descr="Lo">
              <a:extLst>
                <a:ext uri="{FF2B5EF4-FFF2-40B4-BE49-F238E27FC236}">
                  <a16:creationId xmlns:a16="http://schemas.microsoft.com/office/drawing/2014/main" id="{1023CAE0-4DB9-48B9-895A-9ED1ED8B6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314" y="3431977"/>
              <a:ext cx="788232" cy="93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universitaire : </a:t>
            </a:r>
            <a:r>
              <a:rPr lang="fr-FR" dirty="0" err="1"/>
              <a:t>Learn'in</a:t>
            </a:r>
            <a:r>
              <a:rPr lang="fr-FR" dirty="0"/>
              <a:t> Auvergne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  <a:p>
            <a:pPr lvl="1"/>
            <a:r>
              <a:rPr lang="fr-FR" dirty="0"/>
              <a:t>Volet « Formation » du projet « I-Site Clermont Cap 2025 » :</a:t>
            </a:r>
            <a:br>
              <a:rPr lang="fr-FR" dirty="0"/>
            </a:br>
            <a:r>
              <a:rPr lang="fr-FR" dirty="0"/>
              <a:t>Programme d’investissement d’avenir – 330 M€</a:t>
            </a:r>
          </a:p>
          <a:p>
            <a:pPr lvl="1"/>
            <a:r>
              <a:rPr lang="fr-FR" dirty="0"/>
              <a:t>Pôle IPPA – </a:t>
            </a:r>
            <a:r>
              <a:rPr lang="fr-FR" i="1" dirty="0"/>
              <a:t>Ingénierie Pédagogique et Production Audiovisuelle </a:t>
            </a:r>
          </a:p>
          <a:p>
            <a:pPr lvl="1"/>
            <a:r>
              <a:rPr lang="fr-FR" dirty="0"/>
              <a:t>Politique institutionnelle  : </a:t>
            </a:r>
            <a:r>
              <a:rPr lang="fr-FR" dirty="0" smtClean="0"/>
              <a:t>20 </a:t>
            </a:r>
            <a:r>
              <a:rPr lang="fr-FR" dirty="0"/>
              <a:t>% d’innovation pédagogique à l’horizon 2020</a:t>
            </a:r>
          </a:p>
          <a:p>
            <a:pPr lvl="1"/>
            <a:endParaRPr lang="fr-FR" dirty="0"/>
          </a:p>
          <a:p>
            <a:r>
              <a:rPr lang="fr-FR" dirty="0"/>
              <a:t>Objectifs :</a:t>
            </a:r>
          </a:p>
          <a:p>
            <a:pPr lvl="1"/>
            <a:r>
              <a:rPr lang="fr-FR" dirty="0"/>
              <a:t>Accompagner la transformation des pratiques </a:t>
            </a:r>
            <a:r>
              <a:rPr lang="fr-FR" dirty="0" smtClean="0"/>
              <a:t>pédagogiques,</a:t>
            </a:r>
          </a:p>
          <a:p>
            <a:pPr lvl="1"/>
            <a:r>
              <a:rPr lang="fr-FR" dirty="0" smtClean="0"/>
              <a:t>Créer </a:t>
            </a:r>
            <a:r>
              <a:rPr lang="fr-FR" dirty="0"/>
              <a:t>des modules numériques et transversaux au sein de formations hybrides</a:t>
            </a:r>
          </a:p>
          <a:p>
            <a:pPr lvl="1"/>
            <a:r>
              <a:rPr lang="fr-FR" dirty="0"/>
              <a:t>Renforcer l’adaptabilité et l’autonomie des étudiants</a:t>
            </a:r>
          </a:p>
          <a:p>
            <a:pPr lvl="1"/>
            <a:r>
              <a:rPr lang="fr-FR" dirty="0" smtClean="0"/>
              <a:t>43 </a:t>
            </a:r>
            <a:r>
              <a:rPr lang="fr-FR" dirty="0"/>
              <a:t>projets </a:t>
            </a:r>
            <a:r>
              <a:rPr lang="fr-FR" dirty="0" smtClean="0"/>
              <a:t>accompagnés, 1,1 M€ engagés</a:t>
            </a:r>
          </a:p>
          <a:p>
            <a:pPr lvl="1"/>
            <a:endParaRPr lang="fr-FR" dirty="0"/>
          </a:p>
          <a:p>
            <a:r>
              <a:rPr lang="fr-FR" dirty="0" smtClean="0"/>
              <a:t>Projet lauréat – septembre 2018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11A6-9B0D-40BA-B0BB-3447603E8048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AD6505-F949-47CD-9817-F9BBD1EFE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987" y="1700808"/>
            <a:ext cx="2843808" cy="11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Intentions initiales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  <a:p>
            <a:pPr lvl="1"/>
            <a:r>
              <a:rPr lang="fr-FR" dirty="0"/>
              <a:t>Licence professionnelle « Bâtiment à Energie positive, Construction bois », </a:t>
            </a:r>
          </a:p>
          <a:p>
            <a:pPr lvl="1"/>
            <a:r>
              <a:rPr lang="fr-FR" dirty="0"/>
              <a:t>« Qualification des ponts thermiques dans le bâtiment »</a:t>
            </a:r>
          </a:p>
          <a:p>
            <a:pPr lvl="1"/>
            <a:r>
              <a:rPr lang="fr-FR" dirty="0"/>
              <a:t>Public mixte : formation initiale et par alternance, 20 étudiants</a:t>
            </a:r>
          </a:p>
          <a:p>
            <a:pPr lvl="1"/>
            <a:r>
              <a:rPr lang="fr-FR" dirty="0"/>
              <a:t>2017-2018, formation en présentiel : 10,5 </a:t>
            </a:r>
            <a:r>
              <a:rPr lang="fr-FR" dirty="0" err="1"/>
              <a:t>eq</a:t>
            </a:r>
            <a:r>
              <a:rPr lang="fr-FR" dirty="0"/>
              <a:t>. TD </a:t>
            </a:r>
            <a:endParaRPr lang="fr-FR" sz="1600" i="1" dirty="0"/>
          </a:p>
          <a:p>
            <a:pPr lvl="1"/>
            <a:r>
              <a:rPr lang="fr-FR" dirty="0"/>
              <a:t>En relation avec le projet tutoré</a:t>
            </a:r>
          </a:p>
          <a:p>
            <a:pPr lvl="1"/>
            <a:endParaRPr lang="fr-FR" dirty="0"/>
          </a:p>
          <a:p>
            <a:r>
              <a:rPr lang="fr-FR" dirty="0"/>
              <a:t>Hybridation de la formation</a:t>
            </a:r>
          </a:p>
          <a:p>
            <a:pPr lvl="1"/>
            <a:r>
              <a:rPr lang="fr-FR" dirty="0"/>
              <a:t>Mettre à disposition une </a:t>
            </a:r>
            <a:r>
              <a:rPr lang="fr-FR" dirty="0" smtClean="0"/>
              <a:t>méthode </a:t>
            </a:r>
            <a:r>
              <a:rPr lang="fr-FR" dirty="0"/>
              <a:t>et un </a:t>
            </a:r>
            <a:r>
              <a:rPr lang="fr-FR" dirty="0" smtClean="0"/>
              <a:t>outil professionnels</a:t>
            </a:r>
            <a:endParaRPr lang="fr-FR" dirty="0"/>
          </a:p>
          <a:p>
            <a:pPr lvl="1"/>
            <a:r>
              <a:rPr lang="fr-FR" dirty="0"/>
              <a:t>Augmenter l’autonomie des étudiants</a:t>
            </a:r>
          </a:p>
          <a:p>
            <a:pPr lvl="1"/>
            <a:r>
              <a:rPr lang="fr-FR" dirty="0"/>
              <a:t>Développer des compétences spécifiques et transversales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Déploiement dans l’environnement numérique de travail</a:t>
            </a:r>
          </a:p>
          <a:p>
            <a:pPr lvl="1"/>
            <a:r>
              <a:rPr lang="fr-FR" dirty="0"/>
              <a:t>3 x 1h de présentiel pour remédiation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82EC1ACD-0A3B-47B9-8C71-348DD7EF0D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8633" y="1196754"/>
            <a:ext cx="2189155" cy="28083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5F371D-E037-4708-93E6-0B674AC274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053" t="12741" r="6367"/>
          <a:stretch/>
        </p:blipFill>
        <p:spPr>
          <a:xfrm>
            <a:off x="10201358" y="4358306"/>
            <a:ext cx="1474236" cy="1258901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1DB2075-9EE3-4A9C-967B-322227CEE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764973"/>
              </p:ext>
            </p:extLst>
          </p:nvPr>
        </p:nvGraphicFramePr>
        <p:xfrm>
          <a:off x="8326242" y="4070274"/>
          <a:ext cx="2092136" cy="158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2EA4E231-07BC-46BC-BEB4-B7A99F78A1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1" t="848" r="41369" b="47856"/>
          <a:stretch/>
        </p:blipFill>
        <p:spPr>
          <a:xfrm>
            <a:off x="7262512" y="4358306"/>
            <a:ext cx="1172722" cy="11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l’espace de cours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99B40B0-4C9B-493D-BFCE-5022BCD9757A}"/>
              </a:ext>
            </a:extLst>
          </p:cNvPr>
          <p:cNvGrpSpPr/>
          <p:nvPr/>
        </p:nvGrpSpPr>
        <p:grpSpPr>
          <a:xfrm>
            <a:off x="1775520" y="1484824"/>
            <a:ext cx="8634480" cy="360000"/>
            <a:chOff x="235360" y="1705977"/>
            <a:chExt cx="8634480" cy="36000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0428E40-10C9-4D88-9985-33FA79D1780A}"/>
                </a:ext>
              </a:extLst>
            </p:cNvPr>
            <p:cNvSpPr txBox="1"/>
            <p:nvPr/>
          </p:nvSpPr>
          <p:spPr>
            <a:xfrm>
              <a:off x="1669176" y="1705977"/>
              <a:ext cx="144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Comprendre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E53FCF3-C859-4CE1-A2F7-FF78C87C5BCB}"/>
                </a:ext>
              </a:extLst>
            </p:cNvPr>
            <p:cNvSpPr txBox="1"/>
            <p:nvPr/>
          </p:nvSpPr>
          <p:spPr>
            <a:xfrm>
              <a:off x="3090292" y="1705977"/>
              <a:ext cx="1440000" cy="360000"/>
            </a:xfrm>
            <a:prstGeom prst="rect">
              <a:avLst/>
            </a:prstGeom>
            <a:solidFill>
              <a:srgbClr val="95C11F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Réaliser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3A931E1-1CD1-4555-AE7A-E1835B422956}"/>
                </a:ext>
              </a:extLst>
            </p:cNvPr>
            <p:cNvSpPr txBox="1"/>
            <p:nvPr/>
          </p:nvSpPr>
          <p:spPr>
            <a:xfrm>
              <a:off x="4536808" y="1705977"/>
              <a:ext cx="1440000" cy="36000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Partager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AE28830-C194-4437-A4B0-AA8B98D3AC9B}"/>
                </a:ext>
              </a:extLst>
            </p:cNvPr>
            <p:cNvSpPr txBox="1"/>
            <p:nvPr/>
          </p:nvSpPr>
          <p:spPr>
            <a:xfrm>
              <a:off x="5983324" y="1705977"/>
              <a:ext cx="1440000" cy="36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Aller plus loin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7A70229-378E-4EF5-AAF3-C7EFB856E677}"/>
                </a:ext>
              </a:extLst>
            </p:cNvPr>
            <p:cNvSpPr txBox="1"/>
            <p:nvPr/>
          </p:nvSpPr>
          <p:spPr>
            <a:xfrm>
              <a:off x="7429840" y="1705977"/>
              <a:ext cx="1440000" cy="360000"/>
            </a:xfrm>
            <a:prstGeom prst="rect">
              <a:avLst/>
            </a:prstGeom>
            <a:solidFill>
              <a:srgbClr val="F79646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Évaluer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8615877-2568-4D26-8F1C-5C057FDB9CE8}"/>
                </a:ext>
              </a:extLst>
            </p:cNvPr>
            <p:cNvSpPr txBox="1"/>
            <p:nvPr/>
          </p:nvSpPr>
          <p:spPr>
            <a:xfrm>
              <a:off x="235360" y="1705977"/>
              <a:ext cx="1440000" cy="36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Accueil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42EB3-2E17-4315-9D40-AD7F261284FE}"/>
              </a:ext>
            </a:extLst>
          </p:cNvPr>
          <p:cNvSpPr/>
          <p:nvPr/>
        </p:nvSpPr>
        <p:spPr>
          <a:xfrm>
            <a:off x="1775520" y="2060848"/>
            <a:ext cx="574144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Présentation du dispositif et de l’espace de cours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Annonces, forum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28D8F-B6FF-4B4C-B28E-7EC2C9EFDCCB}"/>
              </a:ext>
            </a:extLst>
          </p:cNvPr>
          <p:cNvSpPr/>
          <p:nvPr/>
        </p:nvSpPr>
        <p:spPr>
          <a:xfrm>
            <a:off x="2253214" y="2745359"/>
            <a:ext cx="5263754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5 chapitres, capsules vidéos, 53 min.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Quizz intermédiaire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tx1"/>
                </a:solidFill>
                <a:latin typeface="+mn-lt"/>
              </a:rPr>
              <a:t>QCM final :</a:t>
            </a:r>
            <a:r>
              <a:rPr lang="fr-FR" sz="1400" dirty="0">
                <a:solidFill>
                  <a:schemeClr val="tx1"/>
                </a:solidFill>
                <a:latin typeface="+mn-lt"/>
              </a:rPr>
              <a:t> 14 questions, 2 essais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C9794A-B3DC-406E-B119-E58C2B8995A7}"/>
              </a:ext>
            </a:extLst>
          </p:cNvPr>
          <p:cNvSpPr/>
          <p:nvPr/>
        </p:nvSpPr>
        <p:spPr>
          <a:xfrm>
            <a:off x="2926302" y="3645314"/>
            <a:ext cx="4590669" cy="73866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Logiciel </a:t>
            </a:r>
            <a:r>
              <a:rPr lang="fr-FR" sz="1400" dirty="0" err="1">
                <a:solidFill>
                  <a:schemeClr val="tx1"/>
                </a:solidFill>
                <a:latin typeface="+mn-lt"/>
              </a:rPr>
              <a:t>Therm</a:t>
            </a:r>
            <a:endParaRPr lang="fr-FR" sz="14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5 chapitres, capsules vidéos, 40 min.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Exemple support, résultats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851" y="3653155"/>
            <a:ext cx="1098731" cy="1387096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79BA70-E7FB-4E47-B8AF-03F10A94008D}"/>
              </a:ext>
            </a:extLst>
          </p:cNvPr>
          <p:cNvSpPr/>
          <p:nvPr/>
        </p:nvSpPr>
        <p:spPr>
          <a:xfrm>
            <a:off x="3503712" y="4545269"/>
            <a:ext cx="4013256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  <a:latin typeface="+mn-lt"/>
              </a:rPr>
              <a:t>Outil d’évaluation par les pairs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Dépôt d’un rapport sur un détail au choix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Évaluation de deux autres rapports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EC8056-6936-4354-BA8D-6BF7EEFF87E4}"/>
              </a:ext>
            </a:extLst>
          </p:cNvPr>
          <p:cNvSpPr/>
          <p:nvPr/>
        </p:nvSpPr>
        <p:spPr>
          <a:xfrm>
            <a:off x="3770140" y="5445227"/>
            <a:ext cx="374683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Syllabus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Exemples d’études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Bibliographie, webographie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Ressources complémentaires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180485-38FA-424A-A0D9-AA510FB456E9}"/>
              </a:ext>
            </a:extLst>
          </p:cNvPr>
          <p:cNvSpPr/>
          <p:nvPr/>
        </p:nvSpPr>
        <p:spPr>
          <a:xfrm>
            <a:off x="7719466" y="2745359"/>
            <a:ext cx="2697017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  <a:latin typeface="+mn-lt"/>
              </a:rPr>
              <a:t>Évaluation du module par les étudiants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5 questions similaires aux années précédentes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Commentaires libres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13 questions relatives à l’hybridation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989B974-BFA4-473D-88D9-B97590126534}"/>
              </a:ext>
            </a:extLst>
          </p:cNvPr>
          <p:cNvGrpSpPr/>
          <p:nvPr/>
        </p:nvGrpSpPr>
        <p:grpSpPr>
          <a:xfrm>
            <a:off x="2253212" y="3218774"/>
            <a:ext cx="8159076" cy="2064275"/>
            <a:chOff x="729212" y="3218771"/>
            <a:chExt cx="8159076" cy="20642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D45309-FAF7-4624-8A96-787FE0CB1523}"/>
                </a:ext>
              </a:extLst>
            </p:cNvPr>
            <p:cNvSpPr/>
            <p:nvPr/>
          </p:nvSpPr>
          <p:spPr>
            <a:xfrm>
              <a:off x="729212" y="3218771"/>
              <a:ext cx="5263753" cy="26525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A10B2672-B9D6-472F-AFF8-157E83B5D7FC}"/>
                </a:ext>
              </a:extLst>
            </p:cNvPr>
            <p:cNvGrpSpPr/>
            <p:nvPr/>
          </p:nvGrpSpPr>
          <p:grpSpPr>
            <a:xfrm>
              <a:off x="6249369" y="4975269"/>
              <a:ext cx="2638919" cy="307777"/>
              <a:chOff x="6249369" y="4975269"/>
              <a:chExt cx="2638919" cy="30777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2BAC776-7164-4B3D-A884-D0A3B73DDCE0}"/>
                  </a:ext>
                </a:extLst>
              </p:cNvPr>
              <p:cNvSpPr/>
              <p:nvPr/>
            </p:nvSpPr>
            <p:spPr>
              <a:xfrm>
                <a:off x="6249369" y="4986192"/>
                <a:ext cx="626888" cy="2859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F2407B-7E13-4EC4-86D2-5FF80E2EF5CF}"/>
                  </a:ext>
                </a:extLst>
              </p:cNvPr>
              <p:cNvSpPr/>
              <p:nvPr/>
            </p:nvSpPr>
            <p:spPr>
              <a:xfrm>
                <a:off x="6872401" y="4975269"/>
                <a:ext cx="201588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chemeClr val="tx1"/>
                    </a:solidFill>
                    <a:latin typeface="+mn-lt"/>
                  </a:rPr>
                  <a:t>Évaluation sommative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78002F-B278-4AB3-8594-F817F51F3D67}"/>
                </a:ext>
              </a:extLst>
            </p:cNvPr>
            <p:cNvSpPr/>
            <p:nvPr/>
          </p:nvSpPr>
          <p:spPr>
            <a:xfrm>
              <a:off x="1979712" y="4532908"/>
              <a:ext cx="4013253" cy="73866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090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506C8-78F1-4BEB-B2D4-A3EECB2E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Déploiement temporel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8C6DF8-51EC-4994-B6DB-5CA076C12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Année scolaire 2018 - 2019</a:t>
            </a:r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1DFCDE-518B-4F15-A29C-B93C8F27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Hormière</a:t>
            </a:r>
            <a:r>
              <a:rPr lang="fr-FR" dirty="0"/>
              <a:t> - C. Roblès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D14436-D7CD-49C9-AA64-0ED5A757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78E-FE3C-441A-B8AC-F11B67E31EEB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C7158F7-2352-420E-BB62-7656B2DC6B9C}"/>
              </a:ext>
            </a:extLst>
          </p:cNvPr>
          <p:cNvGrpSpPr/>
          <p:nvPr/>
        </p:nvGrpSpPr>
        <p:grpSpPr>
          <a:xfrm>
            <a:off x="4943871" y="1905854"/>
            <a:ext cx="4840848" cy="4513434"/>
            <a:chOff x="14027" y="0"/>
            <a:chExt cx="3628935" cy="31910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D95D7F-731B-442B-851E-F66ACBF91683}"/>
                </a:ext>
              </a:extLst>
            </p:cNvPr>
            <p:cNvSpPr/>
            <p:nvPr/>
          </p:nvSpPr>
          <p:spPr>
            <a:xfrm>
              <a:off x="14027" y="0"/>
              <a:ext cx="1349518" cy="3191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AF9CA9-2EEF-4D84-B86F-6CED19E0867F}"/>
                </a:ext>
              </a:extLst>
            </p:cNvPr>
            <p:cNvSpPr/>
            <p:nvPr/>
          </p:nvSpPr>
          <p:spPr>
            <a:xfrm>
              <a:off x="2723592" y="0"/>
              <a:ext cx="919370" cy="3191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0AC1F71-1032-4261-A45E-1DACFB8183F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388752" y="1397694"/>
          <a:ext cx="8064895" cy="387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4B10C8C-C9D6-43AA-ACC5-F8CD053741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85339" y="5154757"/>
          <a:ext cx="8243111" cy="69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F85E460-A6C6-4091-9562-0A7484A54EB9}"/>
              </a:ext>
            </a:extLst>
          </p:cNvPr>
          <p:cNvSpPr txBox="1"/>
          <p:nvPr/>
        </p:nvSpPr>
        <p:spPr>
          <a:xfrm>
            <a:off x="5375923" y="5919666"/>
            <a:ext cx="111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Alternance - entreprise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210479-D48F-4F5E-873B-1B07AF98E242}"/>
              </a:ext>
            </a:extLst>
          </p:cNvPr>
          <p:cNvSpPr txBox="1"/>
          <p:nvPr/>
        </p:nvSpPr>
        <p:spPr>
          <a:xfrm>
            <a:off x="8615694" y="5919666"/>
            <a:ext cx="111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Alternance - entreprise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992E9A-F983-4A27-879B-F377A94889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688"/>
          <a:stretch/>
        </p:blipFill>
        <p:spPr>
          <a:xfrm>
            <a:off x="2063149" y="1490307"/>
            <a:ext cx="8065707" cy="14079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77366F-3674-4B4A-BF23-885208E1F4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76" b="35966"/>
          <a:stretch/>
        </p:blipFill>
        <p:spPr>
          <a:xfrm>
            <a:off x="2063149" y="2898259"/>
            <a:ext cx="8065707" cy="10025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9041210-55A5-4ED9-8F9B-24714EEA20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18"/>
          <a:stretch/>
        </p:blipFill>
        <p:spPr>
          <a:xfrm>
            <a:off x="2062743" y="3909784"/>
            <a:ext cx="8065707" cy="13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1AD5D-C587-462B-8332-145715CB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Panorama des outils utilisés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5AA30-7BD6-4569-BCB5-2B653F8A5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5C3796-2333-4088-96FF-7C655BE5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Hormière</a:t>
            </a:r>
            <a:r>
              <a:rPr lang="fr-FR" dirty="0"/>
              <a:t> - C. Roblès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222A12-4BDD-4A70-9CD6-CD4B4E94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78E-FE3C-441A-B8AC-F11B67E31EEB}" type="slidenum">
              <a:rPr lang="fr-FR" smtClean="0"/>
              <a:pPr/>
              <a:t>8</a:t>
            </a:fld>
            <a:endParaRPr lang="fr-FR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1268FCD-880C-4793-B712-8C8C24ECE4C0}"/>
              </a:ext>
            </a:extLst>
          </p:cNvPr>
          <p:cNvGrpSpPr/>
          <p:nvPr/>
        </p:nvGrpSpPr>
        <p:grpSpPr>
          <a:xfrm>
            <a:off x="1899369" y="1183204"/>
            <a:ext cx="2955910" cy="995600"/>
            <a:chOff x="375369" y="1183204"/>
            <a:chExt cx="2955910" cy="9956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369" y="1183204"/>
              <a:ext cx="2955910" cy="72589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3D137D-BFE7-450C-81CB-179E1A601290}"/>
                </a:ext>
              </a:extLst>
            </p:cNvPr>
            <p:cNvSpPr/>
            <p:nvPr/>
          </p:nvSpPr>
          <p:spPr>
            <a:xfrm>
              <a:off x="375369" y="1871027"/>
              <a:ext cx="28471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 Plateforme d'apprentissage en ligne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F5A44BB-EDAC-46D5-A818-037E3B5DC314}"/>
              </a:ext>
            </a:extLst>
          </p:cNvPr>
          <p:cNvGrpSpPr/>
          <p:nvPr/>
        </p:nvGrpSpPr>
        <p:grpSpPr>
          <a:xfrm>
            <a:off x="1690524" y="2491121"/>
            <a:ext cx="3485287" cy="3226888"/>
            <a:chOff x="166521" y="2491121"/>
            <a:chExt cx="3485287" cy="3226888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A84FB00D-1E8C-4D94-977A-26A68C4E0708}"/>
                </a:ext>
              </a:extLst>
            </p:cNvPr>
            <p:cNvGrpSpPr/>
            <p:nvPr/>
          </p:nvGrpSpPr>
          <p:grpSpPr>
            <a:xfrm>
              <a:off x="1979712" y="2636912"/>
              <a:ext cx="1552575" cy="2997831"/>
              <a:chOff x="2227337" y="2636912"/>
              <a:chExt cx="1552575" cy="2997831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7337" y="2636912"/>
                <a:ext cx="1323975" cy="409575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7337" y="3151647"/>
                <a:ext cx="1390650" cy="361950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7337" y="3669210"/>
                <a:ext cx="1343025" cy="361950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7337" y="4186774"/>
                <a:ext cx="1552575" cy="428625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7337" y="4743068"/>
                <a:ext cx="1409700" cy="352425"/>
              </a:xfrm>
              <a:prstGeom prst="rect">
                <a:avLst/>
              </a:prstGeom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7337" y="5263268"/>
                <a:ext cx="1238250" cy="371475"/>
              </a:xfrm>
              <a:prstGeom prst="rect">
                <a:avLst/>
              </a:prstGeom>
            </p:spPr>
          </p:pic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893826A0-BFA1-4082-9D2C-2ED962B1B490}"/>
                </a:ext>
              </a:extLst>
            </p:cNvPr>
            <p:cNvGrpSpPr/>
            <p:nvPr/>
          </p:nvGrpSpPr>
          <p:grpSpPr>
            <a:xfrm>
              <a:off x="251520" y="2631241"/>
              <a:ext cx="1724025" cy="3086768"/>
              <a:chOff x="341412" y="2631241"/>
              <a:chExt cx="1724025" cy="3086768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412" y="2631241"/>
                <a:ext cx="1390650" cy="390525"/>
              </a:xfrm>
              <a:prstGeom prst="rect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412" y="3158847"/>
                <a:ext cx="1375844" cy="389219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1412" y="3675173"/>
                <a:ext cx="1375844" cy="355988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1412" y="5327484"/>
                <a:ext cx="1323975" cy="390525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1412" y="4196343"/>
                <a:ext cx="1724025" cy="400050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1412" y="4726650"/>
                <a:ext cx="1314450" cy="409575"/>
              </a:xfrm>
              <a:prstGeom prst="rect">
                <a:avLst/>
              </a:prstGeom>
            </p:spPr>
          </p:pic>
        </p:grpSp>
        <p:sp>
          <p:nvSpPr>
            <p:cNvPr id="25" name="Rectangle à coins arrondis 15">
              <a:extLst>
                <a:ext uri="{FF2B5EF4-FFF2-40B4-BE49-F238E27FC236}">
                  <a16:creationId xmlns:a16="http://schemas.microsoft.com/office/drawing/2014/main" id="{22A07125-7F62-4526-B153-1428E38C1694}"/>
                </a:ext>
              </a:extLst>
            </p:cNvPr>
            <p:cNvSpPr/>
            <p:nvPr/>
          </p:nvSpPr>
          <p:spPr>
            <a:xfrm>
              <a:off x="166521" y="2491121"/>
              <a:ext cx="3485287" cy="3226887"/>
            </a:xfrm>
            <a:prstGeom prst="roundRect">
              <a:avLst>
                <a:gd name="adj" fmla="val 7010"/>
              </a:avLst>
            </a:prstGeom>
            <a:noFill/>
            <a:ln w="38100">
              <a:solidFill>
                <a:srgbClr val="FF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1539055-1987-4D02-8037-ABA60A666BBA}"/>
              </a:ext>
            </a:extLst>
          </p:cNvPr>
          <p:cNvGrpSpPr/>
          <p:nvPr/>
        </p:nvGrpSpPr>
        <p:grpSpPr>
          <a:xfrm>
            <a:off x="5450477" y="5341619"/>
            <a:ext cx="5161860" cy="954107"/>
            <a:chOff x="3926477" y="4477520"/>
            <a:chExt cx="5161860" cy="95410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98B7C9-2C93-403E-A37F-5EECAA83A6FD}"/>
                </a:ext>
              </a:extLst>
            </p:cNvPr>
            <p:cNvSpPr/>
            <p:nvPr/>
          </p:nvSpPr>
          <p:spPr>
            <a:xfrm>
              <a:off x="5216555" y="4477520"/>
              <a:ext cx="38717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Système de vote interactif, transforme les smartphone en outil d'apprentissage</a:t>
              </a: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Affichage des résultats et de l’avancement en temps réel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6C8B4D26-4D76-46A8-91AC-6D80CCC03F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26477" y="4581128"/>
              <a:ext cx="1308619" cy="579219"/>
              <a:chOff x="5582652" y="1097279"/>
              <a:chExt cx="2810577" cy="1244014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9044FA48-FE57-47B3-926E-214DE8347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82652" y="1097279"/>
                <a:ext cx="2810577" cy="721895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FF4BCFF8-E676-4895-A6C2-9F756F878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28184" y="1725276"/>
                <a:ext cx="1674796" cy="616017"/>
              </a:xfrm>
              <a:prstGeom prst="rect">
                <a:avLst/>
              </a:prstGeom>
            </p:spPr>
          </p:pic>
        </p:grp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400B225-98D5-4AEA-B520-21A60B2ACFE3}"/>
              </a:ext>
            </a:extLst>
          </p:cNvPr>
          <p:cNvGrpSpPr/>
          <p:nvPr/>
        </p:nvGrpSpPr>
        <p:grpSpPr>
          <a:xfrm>
            <a:off x="5897679" y="1484784"/>
            <a:ext cx="4603800" cy="792008"/>
            <a:chOff x="4373679" y="2564904"/>
            <a:chExt cx="4603800" cy="79200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679" y="2636912"/>
              <a:ext cx="720000" cy="7200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B501F2-3647-43D6-BB5F-89D50EFC6924}"/>
                </a:ext>
              </a:extLst>
            </p:cNvPr>
            <p:cNvSpPr/>
            <p:nvPr/>
          </p:nvSpPr>
          <p:spPr>
            <a:xfrm>
              <a:off x="5216555" y="2564904"/>
              <a:ext cx="376092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Adobe </a:t>
              </a:r>
              <a:r>
                <a:rPr lang="fr-FR" b="1" dirty="0" err="1">
                  <a:solidFill>
                    <a:schemeClr val="tx1"/>
                  </a:solidFill>
                  <a:latin typeface="+mn-lt"/>
                </a:rPr>
                <a:t>Captivate</a:t>
              </a:r>
              <a:endParaRPr lang="fr-FR" b="1" dirty="0">
                <a:solidFill>
                  <a:schemeClr val="tx1"/>
                </a:solidFill>
                <a:latin typeface="+mn-lt"/>
              </a:endParaRP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Outil de création utilisé pour créer des contenus d'apprentissage en ligne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4C14368-61E4-4E19-8BC2-6750E5710BB0}"/>
              </a:ext>
            </a:extLst>
          </p:cNvPr>
          <p:cNvGrpSpPr/>
          <p:nvPr/>
        </p:nvGrpSpPr>
        <p:grpSpPr>
          <a:xfrm>
            <a:off x="5897679" y="2697529"/>
            <a:ext cx="4603800" cy="984885"/>
            <a:chOff x="4373679" y="3777646"/>
            <a:chExt cx="4603800" cy="9848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BA56E3B-6E3F-4E29-AE62-6A0C34C5CB07}"/>
                </a:ext>
              </a:extLst>
            </p:cNvPr>
            <p:cNvSpPr/>
            <p:nvPr/>
          </p:nvSpPr>
          <p:spPr>
            <a:xfrm>
              <a:off x="5216555" y="3777646"/>
              <a:ext cx="376092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fr-FR" b="1" dirty="0" err="1">
                  <a:solidFill>
                    <a:schemeClr val="tx1"/>
                  </a:solidFill>
                  <a:latin typeface="+mn-lt"/>
                </a:rPr>
                <a:t>Inwicast</a:t>
              </a:r>
              <a:endParaRPr lang="fr-FR" b="1" dirty="0">
                <a:solidFill>
                  <a:schemeClr val="tx1"/>
                </a:solidFill>
                <a:latin typeface="+mn-lt"/>
              </a:endParaRP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Outil d'enregistrement et de diffusion de podcasts audio et vidéo</a:t>
              </a: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Intégré à l’espace de cours. </a:t>
              </a:r>
            </a:p>
          </p:txBody>
        </p:sp>
        <p:pic>
          <p:nvPicPr>
            <p:cNvPr id="1026" name="Picture 2" descr="data:image/png;base64,iVBORw0KGgoAAAANSUhEUgAAAOEAAADhCAMAAAAJbSJIAAABAlBMVEX/uQn////+uAj+uAn+/v748+D+tgD+/fr/uwP/xD//y1z/9N7dpA/BpWz///T7twDbw47+vSP/tAD5+vz4sgDysAD/+u///fb56cL09fb536Pu9P/79un71oPy9fz77s7a3N//zF7347Djw3rm6evmsjzGuZfbs1rXzbLssiPXz8HztBO7vr7f18L603r55rnMxbPl6/rXt2/62pL8wTTqszLRrVr4y2jgumXY2NTZv4LNtoDP0M7WrVDOyLfiu2LZyKTh3dLcr0bArX/XwpTToSfn2bu5kDPy16DjpADv48zRqFDtv1a4p4bKlADuuT7Dwbbezqnuz5HLupO5sJ3BtZnrqJ3KAAAN8klEQVR4nO1dC2OayBZmAAeN3cuKDxJLNHHNw3gT05jUTdJXstm93bZ7293e/v+/cucMrwEBEQccaKmhM8KgH9+Z78yZB0qIbKq3i8u5WZoI5pILbj8nfXcI1RQFRfje2RGiSJ745ArBpDIfZSNU/Q2Oa5XYVBsq3VgOVc3sWc3ybzWrZ2pRVqr1mrP9xeHhTrm3w8PDxXxoAUYWIflnWrPFtY4Ng7ycnZfAbpYmgrnwqdvPYdxqLIY9jUUIAJv9lowlsineLiaXeFCMHMaNkaUFlMZs/qNjWVEUmb4U2Uk7CdjRQ27OfiPiTOdQdEJZSsQdCqXjDoU+wj8k4/qcQPSVxqz9owdvhns3aCJ9LnRPZTcnF57DrX4Pqp9jpb3RFEfSvRpvotVsEaGMG0PTq4fmh0/YOxjx1RIRhk4VBSGpjBc1zUXY+2eaXIFLyCFBKA9N20pVrfmpk/jVysmhpEBNpAjN86MVIlxKDmW8Y2kOwne/16vIIW40HYT/+vlZGCEnjy8CQnCKgDDkPcvu8WkimcPSe3xpPSstpdIkI/yhNClPFQGhpzTBSktkA152whUR2dMWWfETtIgsM3IUkCznOop71E8o7iE/ImCEQvbPUdzrKKHTQofCHxHiUHbvPk0Ec4lK4943mgjmhOAwg9IE0Qtvpd+tllYf4XfnLarPoXesqhzKU8y+XTmPr0jT46MuUFZhj2+Njz93JSgoVdTj11D79u6oU5flJfTCW2lahAgNHu7+xPBGNbQ0AiFCzx/uu+zBcnAYUpqgEjgJQEiHUNHe+U+6ToorzJZQMLp7orDNRYiCCG09CeYoQjpY1d47e+xgaqD2CUTIJDbhoV/OeXdGKii3vpXScbj23uXR1D5QDitdGyHZxt9u7PpYZoTBUwMI4e/g6bFbr1KrLcgh7Aa3T0dyFKbSIEzg0JFV4jqegaxWlUNEmwD3Xaa1VzIOE5XGm4e0d3s19UbHRUW4jsdf2gjGVyckspJjCpbM47tTw1Q2idrjL5+mdgugKh6ftVK7nTP+etSNKSiClW6gNE6OvA6eSGRVIYQR8x8HD19vsLRcUASEG9RDN09xP//wdUqjDuHq4UZayqoqGpzfd2RJPC3duB4yNrt3dqLLgYIiWCk3hJTIwavXU1wvBcLgqSk5pE2505OpVFfER5jJSu3/Dt5BZCU8wswckl2buke721VchJk5tE3VcY9KSRGmWf8wePgGUYeS8PlFIeTj8ZkEslsAqH17P+1I1fH4EU0Ade/V1dT9yIp4/KXc4MujM7u6XPUwLUI4/OL0BDrlSoYw/UorqJXjv193tuQd1xk/TIoPE1ergXt8eHckS6u+TZ5ammIMOIPSsJozeDiGzhxvVNhTnmLHgNNZKbNPYaVerv3wG40et8FhDMLgqVm11M/BGPKkUxcIIR9vEVDWwatfJ05kJQJC3hzazdXLtxOpLghC/hzS9Is3r2EgoKIIYaf1x6evSWQlOMJsK61JUht9bmnth9MjfSsI8/H4DF6tdqgYLQ3c4/8mhURWRXl82+2rzbmMMW7R1bntW+oefd9dco8Pu2ZfJ60aCRDSrX1w5XbKld5bwEm1UcvAko+QNuXOrsA9KiIqzbpaqvV3MF2i6iO0o8fTqy68uSWEblZZT2nCCAmW4aFuuIbhIbRPH/99kmdklX7tGs6uNKi2aBl2bw1cjSoNE3W0x+8eDdICkBVWOpbTcYeC8hg+VIDSaL1FHWPmDjMcOme2x5c3eq4cxiDkojRWvyXhwOeHEaoU41d7ilWxCDdVGvJfb9TA3hr4WA4hQdzjpOt+vXJwCE5itjCwHP78aISEx1dXOURWuXEIr919w4j4/DiECD0/u/qTjlmVg8PhRcuI/Px4hATjObjHUnBoza+x03RPjxCIH5++1BlTzRlhRo+vInPU0IHAdRHa7vHykbZxxPX4yBxeyxgGK+Qld7zs8SPKt8cQWQWHToTx+OT7acMdI1BwLSt1tvG3SUcKlduEwxiEaysN1KPhhZz4EJg0CIHHg7sbd4qVOEpDds05bYFuiNCOOs7uJhzGrDgiJC9t3jDwUsFMCCFpu44Nx6yCSgNdAbApdkJxlqPRxEqlQSppoRne+TJ7Bea1Wmn8K6IXf1xBZEXjDvt6TEL2Ekog4X663dPBS2kQMncbOo4smNFK7Vb5+PxlRwgr1ZqHLYyjC2ZHSKOOvUu6QGd7WkqrYG1fYSMkfhzC1h5/+9z1L1o8hwjV+teGe13OVupkD3676WYcs9oUIdmbfVtA80MIiYOnm06myGpjK1X7C7xUS3JAiAa3dzfYa64WxCFpoe0udCPiVO4Ibfd4P60XbKW1CyKgUadyR+g0c85/wsV5fIR6c53g8z28Eiy4ucePiDr2vnzUZakYj2/N6hJtYhfHoT2N7MtjF9eV0DVXcbi+lVq7bh/a+isss1sp3bfHzqMPOCCM1lJoYe8uZNdBrL/CchOE9P6qBz8fpY6sMnFYu9C9GLdIK/VNqH1794yYappeuWilkV3BYHKO0hADXVwbWEk6dUUuu9IwMjd4uJ9gafXnra00Wm+/gXHEwQI5dHYD4h517laqjRoSKzBeonCEsN87d9Z28lIaSxt+lrG08RN4OHGIILJ681rX+XG4e2G3sDd9ihIvhHZz9d8Tfhz+4ki0MBzS2QGza8yNQ+vgzl5AIQiHCAYnd6LGflIjXPL4z8+vwCaE4BBacP1DTAd/eHr8wfnLThSKbXA42vFnP6xCmN7jg3w96nQN5TY9vqpqu59JZCMpvD2+6rR89eSnKOTOoTlcKCn7w7O0S1H74P7G/42BghHS2Tle114usQXFSCczKz7CIpVm2NcxDl0zI8LY+FCFIfe39pB70VYaGvvhH1v4rfvnpyddqWClQSYd+1kjssnei6Has7WUSLvMi0MTpv+t9A+b10N/xHDw8HWiSxGn5oNwtgOTA1Zi4lEPPZgE429dnWnh5Mhhc0dmZ8cVgxD+2rdXUyV3K1Wb+0ZwdhwXhElW6vXqEx7fnHiTmXOwUsA3nC/NjuOCMIWV2tv43etufMGNORz2W8YamDhzaKegf4/p++KHUIXZVcRByPkgTPIWwVoCS+9+voFr8uZQs/Gtg4mTx1/yxdC/R9dP8PT4Zr8BvyK2bpuCi8cP329gcu/s5ZSjlSJz1qAt7DVZ410P2TlRzCMxN0doDg9lsWYM2bnx8YSZr50RIY2QFkbqCCl/pWF9F7KHTTZACPdsODeMrJhyUhpGcwa3d3RIIavSILRLIqRN+klyUZpA7vkfV9PsHFrza2MT1vJUGj8xPn2Joy+TPEcYFki5Y68FIMygNEzweHkUMzKUNJPdHF1LmOs6r5zm6tOgY3xsL4NJj7A3bOAsEdJWOKQ8HtxPOsxlViDUhgucLULaAodurn3268SfEZaEENafrNGDJgKHzn+0v8qZHBKHkDrAfT17hFSgx4/Kvfj7I7v4PnLtWvPCWUGbF0KuHn/JgUOfHGb6HUMeH2anwtwHJbNX34LHD8SOqtcnF82hOW/IOHr9ED8OYxBurjReNYP+KpleNogQHKAODp4jpgKVJpCjD4yuywxC8n5v5jhAwRCuZaWemqDB5Sf6REwbIawfmh3yiZC2rDTMRiSnKzlKg9TZPsyt4q4thStNINe+fbrBEuWQOsBcWNtWPXROHZzfd+saqu1TB1g5hHQ/eDjW9ltcI6Stews2R/6sUavON0ISi0PL6SIUAmEOHPZ2d3KIkAThECLA2cIwEr6NMAhRSkzh3GghG/48nEIRFuDxEdqFCCkXry6Ax1fp8hoDL99hQa10/XrYm8P6y9wipG0jRLW+VKR/KFZpwMHDLN4iMRWrNKg32gF9KVBbClQasqeP4JEC97QUVpqqHsIfrL/MPsegAITBU9dWmiZ9hlnxmAriULMKjJCK5xCpVp8+gGArHrAIDmsjh7+KIiQO0BXQsiJEYUxMDma5Gt4sO2EQcvP4SOsvFFy0Vy/M46u2A1wqKAKHHOoh7Js7StT6UoERpvcWYJ/NCwlH/v6xwAjTWinlr6+kfQLPNhBuqDQE30zHWBBt4a40KowBNoyEgiJwmF1pVDqJyTCSCgqMcKXS0C5QeMqzX1AuFcJVHMIzEtlHfMUUFBjhKg612oUSGSGVBmEShwiWsegx/qE0COM4dByg7D9/oIIcDvtuF2E5OFzT4yMLHtHmTlPevlfn6/FBQkkE6E8zLweHaRFC/dNGDdl7CLIkZVjLLRDCJaWBhyDv6PYYRBBhNZTGgghJcZ8kkniqcAjTKY3VnBvYG+MUSE24Kc3cecKXUkIOU9VD2e1C2/QJPAIhDOXckps+gUcghCFiApgqyWESwpJyWH2E352VBnIl8xZpPH4oJ5JX5+bxy8zhj3pYWS2tkJX+UJryc0gRPlVdaczT3yuuNOb5URU5lOWFpdoItebbbhU51Ec9GyGpiMfP6t7BynAotYYmchCaHz76PwRWEQ4VSX9PjNRBqFmgNQkIA7lSeAtFUj41YSmg5Mxnqv3137qUcjBCJK8em6t3Pu/2AJvkzjio/fV7ve6zUHYO691Puz36K+eSM2ammrWvH/+sxxRM3LarJtE53P1l2NPoeK7kjnuqpvXH/X+e6VXYOs9evq+Zmj0rxrVSGFkiGN/f/VT+7f797AMh0MElsROcNLNn1cq/WT1T0zxQPof2ED3SVHrQOyMil3hQiBw7t5dFyL4fmp6etK2zkq2gnBqLMLZgeL4lkxMDU3yu+gj/D+L60YNmBlBgAAAAAElFTkSuQmCC">
              <a:extLst>
                <a:ext uri="{FF2B5EF4-FFF2-40B4-BE49-F238E27FC236}">
                  <a16:creationId xmlns:a16="http://schemas.microsoft.com/office/drawing/2014/main" id="{49C3C38A-97D9-400A-977A-5C31C3E6F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679" y="393313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CFF78E3-AD72-4577-96EB-35ACA867DAB5}"/>
              </a:ext>
            </a:extLst>
          </p:cNvPr>
          <p:cNvGrpSpPr/>
          <p:nvPr/>
        </p:nvGrpSpPr>
        <p:grpSpPr>
          <a:xfrm>
            <a:off x="5529479" y="3926095"/>
            <a:ext cx="4972003" cy="1096818"/>
            <a:chOff x="4005476" y="3926095"/>
            <a:chExt cx="4972003" cy="109681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AFE19D1-E2CA-4C4F-A490-D958AE736559}"/>
                </a:ext>
              </a:extLst>
            </p:cNvPr>
            <p:cNvSpPr/>
            <p:nvPr/>
          </p:nvSpPr>
          <p:spPr>
            <a:xfrm>
              <a:off x="5216555" y="4027130"/>
              <a:ext cx="376092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Studio d’enregistrement – IUT d’Allier</a:t>
              </a: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Captation audiovisuelle</a:t>
              </a:r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6FF66B60-FE40-4E3E-805A-09D754F4A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5476" y="3926095"/>
              <a:ext cx="1142588" cy="1096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DA51F-88DE-48DD-ABAF-C68617EE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Moodle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C2E5CA-11CC-429A-8C83-9BC7CF07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4C4678-AD43-42C1-B729-CC22E4E3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1" y="1196752"/>
            <a:ext cx="5506851" cy="446449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6F3BC1-1C87-42E9-8BA9-734FA2CD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54" y="1427816"/>
            <a:ext cx="5452838" cy="400236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5C1E6C-68B1-4EB6-B064-C6531EA6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20" y="1813402"/>
            <a:ext cx="5392430" cy="450722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B84B85-0856-4215-B375-94C3BB653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571" y="2342189"/>
            <a:ext cx="5399029" cy="397843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120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 UCA-IUT_format 4-3">
  <a:themeElements>
    <a:clrScheme name="IUT-UCA">
      <a:dk1>
        <a:sysClr val="windowText" lastClr="000000"/>
      </a:dk1>
      <a:lt1>
        <a:sysClr val="window" lastClr="FFFFFF"/>
      </a:lt1>
      <a:dk2>
        <a:srgbClr val="178F96"/>
      </a:dk2>
      <a:lt2>
        <a:srgbClr val="FAF8F5"/>
      </a:lt2>
      <a:accent1>
        <a:srgbClr val="178F96"/>
      </a:accent1>
      <a:accent2>
        <a:srgbClr val="95C11F"/>
      </a:accent2>
      <a:accent3>
        <a:srgbClr val="5FC6CC"/>
      </a:accent3>
      <a:accent4>
        <a:srgbClr val="F4ECE5"/>
      </a:accent4>
      <a:accent5>
        <a:srgbClr val="5E5C5C"/>
      </a:accent5>
      <a:accent6>
        <a:srgbClr val="F79646"/>
      </a:accent6>
      <a:hlink>
        <a:srgbClr val="178F96"/>
      </a:hlink>
      <a:folHlink>
        <a:srgbClr val="95C1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 UCA-IUT_format 16-9">
  <a:themeElements>
    <a:clrScheme name="IUT-UCA">
      <a:dk1>
        <a:sysClr val="windowText" lastClr="000000"/>
      </a:dk1>
      <a:lt1>
        <a:sysClr val="window" lastClr="FFFFFF"/>
      </a:lt1>
      <a:dk2>
        <a:srgbClr val="178F96"/>
      </a:dk2>
      <a:lt2>
        <a:srgbClr val="FAF8F5"/>
      </a:lt2>
      <a:accent1>
        <a:srgbClr val="178F96"/>
      </a:accent1>
      <a:accent2>
        <a:srgbClr val="95C11F"/>
      </a:accent2>
      <a:accent3>
        <a:srgbClr val="5FC6CC"/>
      </a:accent3>
      <a:accent4>
        <a:srgbClr val="F4ECE5"/>
      </a:accent4>
      <a:accent5>
        <a:srgbClr val="5E5C5C"/>
      </a:accent5>
      <a:accent6>
        <a:srgbClr val="F79646"/>
      </a:accent6>
      <a:hlink>
        <a:srgbClr val="178F96"/>
      </a:hlink>
      <a:folHlink>
        <a:srgbClr val="95C1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IUTdAllier-16-9" id="{01F558F9-8AE9-48C7-9ABA-20656FF83FAB}" vid="{2C59580A-D862-4EE2-A82B-84F362D43727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88DBFE3BACF64887934A10BE03279E" ma:contentTypeVersion="11" ma:contentTypeDescription="Crée un document." ma:contentTypeScope="" ma:versionID="ee605b072f009c35f28446edb3ef5046">
  <xsd:schema xmlns:xsd="http://www.w3.org/2001/XMLSchema" xmlns:xs="http://www.w3.org/2001/XMLSchema" xmlns:p="http://schemas.microsoft.com/office/2006/metadata/properties" xmlns:ns2="c87c1d4c-3951-4daa-a017-ba79cbfae9dc" xmlns:ns3="260e29f2-3b6b-4c4e-a6af-eafc116e1a91" targetNamespace="http://schemas.microsoft.com/office/2006/metadata/properties" ma:root="true" ma:fieldsID="fcc291e4b0961c8b688358c2e7756376" ns2:_="" ns3:_="">
    <xsd:import namespace="c87c1d4c-3951-4daa-a017-ba79cbfae9dc"/>
    <xsd:import namespace="260e29f2-3b6b-4c4e-a6af-eafc116e1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Audiences_x0020_cibl_x00e9_e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c1d4c-3951-4daa-a017-ba79cbfae9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udiences_x0020_cibl_x00e9_es" ma:index="10" nillable="true" ma:displayName="Audiences ciblées" ma:internalName="Audiences_x0020_cibl_x00e9_es">
      <xsd:simpleType>
        <xsd:restriction base="dms:Unknown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e29f2-3b6b-4c4e-a6af-eafc116e1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s_x0020_cibl_x00e9_es xmlns="c87c1d4c-3951-4daa-a017-ba79cbfae9dc" xsi:nil="true"/>
  </documentManagement>
</p:properties>
</file>

<file path=customXml/itemProps1.xml><?xml version="1.0" encoding="utf-8"?>
<ds:datastoreItem xmlns:ds="http://schemas.openxmlformats.org/officeDocument/2006/customXml" ds:itemID="{BF25784C-999B-4241-BCB7-98F4A9B24B08}"/>
</file>

<file path=customXml/itemProps2.xml><?xml version="1.0" encoding="utf-8"?>
<ds:datastoreItem xmlns:ds="http://schemas.openxmlformats.org/officeDocument/2006/customXml" ds:itemID="{C29331C4-88FE-4182-BAAA-1E60072F2CF9}"/>
</file>

<file path=customXml/itemProps3.xml><?xml version="1.0" encoding="utf-8"?>
<ds:datastoreItem xmlns:ds="http://schemas.openxmlformats.org/officeDocument/2006/customXml" ds:itemID="{1A877D3B-BA5B-4522-90C4-2DDCA9C911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1291</Words>
  <Application>Microsoft Office PowerPoint</Application>
  <PresentationFormat>Grand écran</PresentationFormat>
  <Paragraphs>337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Theme UCA-IUT_format 4-3</vt:lpstr>
      <vt:lpstr>1_Theme UCA-IUT_format 16-9</vt:lpstr>
      <vt:lpstr>Retour d’expérience d’un projet d’hybridation Performance énergétique des bâtiments Qualification de ponts thermiques</vt:lpstr>
      <vt:lpstr>Présentation PowerPoint</vt:lpstr>
      <vt:lpstr>Equipe projet</vt:lpstr>
      <vt:lpstr>Contexte universitaire : Learn'in Auvergne</vt:lpstr>
      <vt:lpstr>Intentions initiales</vt:lpstr>
      <vt:lpstr>Organisation de l’espace de cours</vt:lpstr>
      <vt:lpstr>Déploiement temporel</vt:lpstr>
      <vt:lpstr>Panorama des outils utilisés</vt:lpstr>
      <vt:lpstr>Espace Moodle</vt:lpstr>
      <vt:lpstr>Évaluation des enseignements</vt:lpstr>
      <vt:lpstr>Déploiement en formation continue</vt:lpstr>
      <vt:lpstr>Prendre conscience de sa vision de l’enseignement</vt:lpstr>
      <vt:lpstr>L’appui de la littérature</vt:lpstr>
      <vt:lpstr>Quelle philosophie de l’enseignement ?</vt:lpstr>
      <vt:lpstr>Forces, faiblesses et opportunités</vt:lpstr>
      <vt:lpstr>Echanges</vt:lpstr>
    </vt:vector>
  </TitlesOfParts>
  <Company>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CAGC</dc:title>
  <dc:creator>PH</dc:creator>
  <cp:lastModifiedBy>Anne BERGEAL</cp:lastModifiedBy>
  <cp:revision>202</cp:revision>
  <dcterms:created xsi:type="dcterms:W3CDTF">2007-08-21T16:22:46Z</dcterms:created>
  <dcterms:modified xsi:type="dcterms:W3CDTF">2019-06-26T07:13:59Z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0x010100FB88DBFE3BACF64887934A10BE03279E</vt:lpwstr>
  </property>
</Properties>
</file>