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63" r:id="rId8"/>
    <p:sldId id="262" r:id="rId9"/>
    <p:sldId id="264" r:id="rId10"/>
    <p:sldId id="266" r:id="rId11"/>
    <p:sldId id="265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56" autoAdjust="0"/>
    <p:restoredTop sz="94660"/>
  </p:normalViewPr>
  <p:slideViewPr>
    <p:cSldViewPr snapToGrid="0">
      <p:cViewPr varScale="1">
        <p:scale>
          <a:sx n="78" d="100"/>
          <a:sy n="78" d="100"/>
        </p:scale>
        <p:origin x="86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C8080-E2EE-4B94-8771-057B9A0A2B06}" type="datetimeFigureOut">
              <a:rPr lang="fr-FR" smtClean="0"/>
              <a:t>06/12/2024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306CA-BD88-48A1-8635-0245495F06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1561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C8080-E2EE-4B94-8771-057B9A0A2B06}" type="datetimeFigureOut">
              <a:rPr lang="fr-FR" smtClean="0"/>
              <a:t>06/12/2024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306CA-BD88-48A1-8635-0245495F06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2405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C8080-E2EE-4B94-8771-057B9A0A2B06}" type="datetimeFigureOut">
              <a:rPr lang="fr-FR" smtClean="0"/>
              <a:t>06/12/2024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306CA-BD88-48A1-8635-0245495F06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2782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C8080-E2EE-4B94-8771-057B9A0A2B06}" type="datetimeFigureOut">
              <a:rPr lang="fr-FR" smtClean="0"/>
              <a:t>06/12/2024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306CA-BD88-48A1-8635-0245495F060A}" type="slidenum">
              <a:rPr lang="fr-FR" smtClean="0"/>
              <a:t>‹N°›</a:t>
            </a:fld>
            <a:endParaRPr lang="fr-FR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44508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C8080-E2EE-4B94-8771-057B9A0A2B06}" type="datetimeFigureOut">
              <a:rPr lang="fr-FR" smtClean="0"/>
              <a:t>06/12/2024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306CA-BD88-48A1-8635-0245495F06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206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C8080-E2EE-4B94-8771-057B9A0A2B06}" type="datetimeFigureOut">
              <a:rPr lang="fr-FR" smtClean="0"/>
              <a:t>06/12/2024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306CA-BD88-48A1-8635-0245495F06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48141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C8080-E2EE-4B94-8771-057B9A0A2B06}" type="datetimeFigureOut">
              <a:rPr lang="fr-FR" smtClean="0"/>
              <a:t>06/12/2024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306CA-BD88-48A1-8635-0245495F06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32399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C8080-E2EE-4B94-8771-057B9A0A2B06}" type="datetimeFigureOut">
              <a:rPr lang="fr-FR" smtClean="0"/>
              <a:t>06/12/2024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306CA-BD88-48A1-8635-0245495F06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1118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C8080-E2EE-4B94-8771-057B9A0A2B06}" type="datetimeFigureOut">
              <a:rPr lang="fr-FR" smtClean="0"/>
              <a:t>06/12/2024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306CA-BD88-48A1-8635-0245495F06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2883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C8080-E2EE-4B94-8771-057B9A0A2B06}" type="datetimeFigureOut">
              <a:rPr lang="fr-FR" smtClean="0"/>
              <a:t>06/12/2024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306CA-BD88-48A1-8635-0245495F06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3942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C8080-E2EE-4B94-8771-057B9A0A2B06}" type="datetimeFigureOut">
              <a:rPr lang="fr-FR" smtClean="0"/>
              <a:t>06/12/2024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306CA-BD88-48A1-8635-0245495F06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4933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C8080-E2EE-4B94-8771-057B9A0A2B06}" type="datetimeFigureOut">
              <a:rPr lang="fr-FR" smtClean="0"/>
              <a:t>06/12/2024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306CA-BD88-48A1-8635-0245495F06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0576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C8080-E2EE-4B94-8771-057B9A0A2B06}" type="datetimeFigureOut">
              <a:rPr lang="fr-FR" smtClean="0"/>
              <a:t>06/12/2024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306CA-BD88-48A1-8635-0245495F06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628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C8080-E2EE-4B94-8771-057B9A0A2B06}" type="datetimeFigureOut">
              <a:rPr lang="fr-FR" smtClean="0"/>
              <a:t>06/12/2024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306CA-BD88-48A1-8635-0245495F06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9005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C8080-E2EE-4B94-8771-057B9A0A2B06}" type="datetimeFigureOut">
              <a:rPr lang="fr-FR" smtClean="0"/>
              <a:t>06/12/2024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306CA-BD88-48A1-8635-0245495F06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4914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C8080-E2EE-4B94-8771-057B9A0A2B06}" type="datetimeFigureOut">
              <a:rPr lang="fr-FR" smtClean="0"/>
              <a:t>06/12/2024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306CA-BD88-48A1-8635-0245495F06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4088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C8080-E2EE-4B94-8771-057B9A0A2B06}" type="datetimeFigureOut">
              <a:rPr lang="fr-FR" smtClean="0"/>
              <a:t>06/12/2024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306CA-BD88-48A1-8635-0245495F06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9646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40C8080-E2EE-4B94-8771-057B9A0A2B06}" type="datetimeFigureOut">
              <a:rPr lang="fr-FR" smtClean="0"/>
              <a:t>06/12/2024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EF306CA-BD88-48A1-8635-0245495F06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5354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85F29E-E0B7-B9C4-157F-E691DFB795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-113439"/>
            <a:ext cx="8689976" cy="1086815"/>
          </a:xfrm>
        </p:spPr>
        <p:txBody>
          <a:bodyPr/>
          <a:lstStyle/>
          <a:p>
            <a:r>
              <a:rPr lang="fr-FR" sz="5400" dirty="0" err="1"/>
              <a:t>Aquapoétique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7E16CD8-26BF-7B86-009B-76D589DACF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814297"/>
            <a:ext cx="8689976" cy="620195"/>
          </a:xfrm>
        </p:spPr>
        <p:txBody>
          <a:bodyPr>
            <a:normAutofit/>
          </a:bodyPr>
          <a:lstStyle/>
          <a:p>
            <a:r>
              <a:rPr lang="fr-FR" sz="2800" dirty="0">
                <a:solidFill>
                  <a:schemeClr val="tx1"/>
                </a:solidFill>
              </a:rPr>
              <a:t>Les visages de l’eau en lettres et sciences humaines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D88F8BD-CA8B-56ED-DBFF-AAE13E6D9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632" y="6184423"/>
            <a:ext cx="1076137" cy="37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dentité du projet CAP 20-25 - CAP 20-25">
            <a:extLst>
              <a:ext uri="{FF2B5EF4-FFF2-40B4-BE49-F238E27FC236}">
                <a16:creationId xmlns:a16="http://schemas.microsoft.com/office/drawing/2014/main" id="{52F9EFD0-7F24-2A69-ED01-35D6592AB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28" y="5912067"/>
            <a:ext cx="1977954" cy="79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EDCC122-BC81-B048-BDF0-930EE11B5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129" y="6035951"/>
            <a:ext cx="724362" cy="70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aboratoire de Géographie Physique et Environnementale - Université  Clermont Auvergne">
            <a:extLst>
              <a:ext uri="{FF2B5EF4-FFF2-40B4-BE49-F238E27FC236}">
                <a16:creationId xmlns:a16="http://schemas.microsoft.com/office/drawing/2014/main" id="{13DFAF8F-B2AA-33EF-FF45-E6F220DBD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10" b="96252" l="3610" r="95856">
                        <a14:foregroundMark x1="18984" y1="55689" x2="64973" y2="70415"/>
                        <a14:foregroundMark x1="64973" y1="70415" x2="73930" y2="64926"/>
                        <a14:foregroundMark x1="11364" y1="57296" x2="45856" y2="83936"/>
                        <a14:foregroundMark x1="45856" y1="83936" x2="79813" y2="64123"/>
                        <a14:foregroundMark x1="60428" y1="87818" x2="32487" y2="77644"/>
                        <a14:foregroundMark x1="35963" y1="89558" x2="63770" y2="88621"/>
                        <a14:foregroundMark x1="68048" y1="9103" x2="37567" y2="2410"/>
                        <a14:foregroundMark x1="8824" y1="59036" x2="38369" y2="84471"/>
                        <a14:foregroundMark x1="38369" y1="84471" x2="38369" y2="84471"/>
                        <a14:foregroundMark x1="88235" y1="47256" x2="68048" y2="76841"/>
                        <a14:foregroundMark x1="76471" y1="87818" x2="93717" y2="48594"/>
                        <a14:foregroundMark x1="93717" y1="48594" x2="91711" y2="31995"/>
                        <a14:foregroundMark x1="6283" y1="36145" x2="6283" y2="48059"/>
                        <a14:foregroundMark x1="55348" y1="69210" x2="76471" y2="48059"/>
                        <a14:foregroundMark x1="56952" y1="54752" x2="56952" y2="54752"/>
                        <a14:foregroundMark x1="63770" y1="53146" x2="24064" y2="35341"/>
                        <a14:foregroundMark x1="24064" y1="35341" x2="23262" y2="35341"/>
                        <a14:foregroundMark x1="6283" y1="43775" x2="35963" y2="39625"/>
                        <a14:foregroundMark x1="55348" y1="46319" x2="40909" y2="37885"/>
                        <a14:foregroundMark x1="95856" y1="48862" x2="93316" y2="37082"/>
                        <a14:foregroundMark x1="3743" y1="48059" x2="8021" y2="32798"/>
                        <a14:foregroundMark x1="65508" y1="94511" x2="71390" y2="90361"/>
                        <a14:foregroundMark x1="69652" y1="92905" x2="26070" y2="83266"/>
                        <a14:foregroundMark x1="26070" y1="83266" x2="26604" y2="86078"/>
                        <a14:foregroundMark x1="26604" y1="86078" x2="58690" y2="95448"/>
                        <a14:foregroundMark x1="58690" y1="95448" x2="19786" y2="84471"/>
                        <a14:foregroundMark x1="32487" y1="90361" x2="52807" y2="96252"/>
                        <a14:foregroundMark x1="52807" y1="96252" x2="31684" y2="911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057" y="5939697"/>
            <a:ext cx="798986" cy="79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1C401CD-0ECE-010C-6E36-8932E39816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023" y="6008321"/>
            <a:ext cx="1704629" cy="62019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12D8C6A-5FC1-51F9-A1ED-D23C3AA5C9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345" y="6210449"/>
            <a:ext cx="2850520" cy="35505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0CB6BF2-B02F-7869-B8DB-75D427C9EE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593" y="6107091"/>
            <a:ext cx="1109272" cy="533304"/>
          </a:xfrm>
          <a:prstGeom prst="rect">
            <a:avLst/>
          </a:prstGeom>
        </p:spPr>
      </p:pic>
      <p:pic>
        <p:nvPicPr>
          <p:cNvPr id="1038" name="Picture 14" descr="Cercle Européen de Recherche et Création Littéraires">
            <a:extLst>
              <a:ext uri="{FF2B5EF4-FFF2-40B4-BE49-F238E27FC236}">
                <a16:creationId xmlns:a16="http://schemas.microsoft.com/office/drawing/2014/main" id="{F0202271-D2DC-321E-7BFF-EA04E74AC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2594" y="5943413"/>
            <a:ext cx="794162" cy="79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ous-titre 2">
            <a:extLst>
              <a:ext uri="{FF2B5EF4-FFF2-40B4-BE49-F238E27FC236}">
                <a16:creationId xmlns:a16="http://schemas.microsoft.com/office/drawing/2014/main" id="{58FCC29D-6870-B9E1-7D65-1D3B2F5DF5E8}"/>
              </a:ext>
            </a:extLst>
          </p:cNvPr>
          <p:cNvSpPr txBox="1">
            <a:spLocks/>
          </p:cNvSpPr>
          <p:nvPr/>
        </p:nvSpPr>
        <p:spPr>
          <a:xfrm>
            <a:off x="727092" y="1716288"/>
            <a:ext cx="10408640" cy="1792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2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>
                <a:latin typeface="Barlow" panose="00000500000000000000" pitchFamily="2" charset="0"/>
              </a:rPr>
              <a:t>Porteuses du projet : </a:t>
            </a:r>
          </a:p>
          <a:p>
            <a:r>
              <a:rPr lang="fr-FR" sz="1600" dirty="0">
                <a:latin typeface="Barlow" panose="00000500000000000000" pitchFamily="2" charset="0"/>
              </a:rPr>
              <a:t>Oriane Chevalier (doctorante en littérature comparée, </a:t>
            </a:r>
            <a:r>
              <a:rPr lang="fr-FR" sz="1600" b="1" dirty="0">
                <a:latin typeface="Barlow" panose="00000500000000000000" pitchFamily="2" charset="0"/>
              </a:rPr>
              <a:t>CELIS</a:t>
            </a:r>
            <a:r>
              <a:rPr lang="fr-FR" sz="1600" dirty="0">
                <a:latin typeface="Barlow" panose="00000500000000000000" pitchFamily="2" charset="0"/>
              </a:rPr>
              <a:t>)</a:t>
            </a:r>
          </a:p>
          <a:p>
            <a:r>
              <a:rPr lang="fr-FR" sz="1600" dirty="0">
                <a:latin typeface="Barlow" panose="00000500000000000000" pitchFamily="2" charset="0"/>
              </a:rPr>
              <a:t>Anaïs </a:t>
            </a:r>
            <a:r>
              <a:rPr lang="fr-FR" sz="1600" dirty="0" err="1">
                <a:latin typeface="Barlow" panose="00000500000000000000" pitchFamily="2" charset="0"/>
              </a:rPr>
              <a:t>Tahri</a:t>
            </a:r>
            <a:r>
              <a:rPr lang="fr-FR" sz="1600" dirty="0">
                <a:latin typeface="Barlow" panose="00000500000000000000" pitchFamily="2" charset="0"/>
              </a:rPr>
              <a:t> (doctorante en géographie physique, </a:t>
            </a:r>
            <a:r>
              <a:rPr lang="fr-FR" sz="1600" b="1" dirty="0">
                <a:latin typeface="Barlow" panose="00000500000000000000" pitchFamily="2" charset="0"/>
              </a:rPr>
              <a:t>GEOLAB</a:t>
            </a:r>
            <a:r>
              <a:rPr lang="fr-FR" sz="1600" dirty="0">
                <a:latin typeface="Barlow" panose="00000500000000000000" pitchFamily="2" charset="0"/>
              </a:rPr>
              <a:t>)</a:t>
            </a:r>
          </a:p>
          <a:p>
            <a:pPr algn="l"/>
            <a:endParaRPr lang="fr-FR" sz="300" dirty="0">
              <a:latin typeface="Barlow" panose="00000500000000000000" pitchFamily="2" charset="0"/>
            </a:endParaRPr>
          </a:p>
          <a:p>
            <a:r>
              <a:rPr lang="fr-FR" sz="1600" dirty="0">
                <a:solidFill>
                  <a:schemeClr val="tx1"/>
                </a:solidFill>
                <a:latin typeface="Barlow" panose="00000500000000000000" pitchFamily="2" charset="0"/>
              </a:rPr>
              <a:t>Participant.es :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592E640-80C5-B4F0-B1FE-F3EB8746880E}"/>
              </a:ext>
            </a:extLst>
          </p:cNvPr>
          <p:cNvSpPr txBox="1"/>
          <p:nvPr/>
        </p:nvSpPr>
        <p:spPr>
          <a:xfrm>
            <a:off x="5931412" y="3537991"/>
            <a:ext cx="6260588" cy="2021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Bef>
                <a:spcPts val="1000"/>
              </a:spcBef>
              <a:buClr>
                <a:schemeClr val="tx1"/>
              </a:buClr>
            </a:pPr>
            <a:r>
              <a:rPr lang="fr-FR" sz="1500" cap="all" dirty="0">
                <a:latin typeface="Barlow" panose="00000500000000000000" pitchFamily="2" charset="0"/>
              </a:rPr>
              <a:t>Florine </a:t>
            </a:r>
            <a:r>
              <a:rPr lang="fr-FR" sz="1500" cap="all" dirty="0" err="1">
                <a:latin typeface="Barlow" panose="00000500000000000000" pitchFamily="2" charset="0"/>
              </a:rPr>
              <a:t>Gouillon</a:t>
            </a:r>
            <a:r>
              <a:rPr lang="fr-FR" sz="1500" cap="all" dirty="0">
                <a:latin typeface="Barlow" panose="00000500000000000000" pitchFamily="2" charset="0"/>
              </a:rPr>
              <a:t> (doctorante en recherche-création, </a:t>
            </a:r>
            <a:r>
              <a:rPr lang="fr-FR" sz="1500" b="1" cap="all" dirty="0">
                <a:latin typeface="Barlow" panose="00000500000000000000" pitchFamily="2" charset="0"/>
              </a:rPr>
              <a:t>CELIS</a:t>
            </a:r>
            <a:r>
              <a:rPr lang="fr-FR" sz="1500" cap="all" dirty="0">
                <a:latin typeface="Barlow" panose="00000500000000000000" pitchFamily="2" charset="0"/>
              </a:rPr>
              <a:t>)</a:t>
            </a:r>
          </a:p>
          <a:p>
            <a:pPr defTabSz="914400">
              <a:spcBef>
                <a:spcPts val="1000"/>
              </a:spcBef>
              <a:buClr>
                <a:schemeClr val="tx1"/>
              </a:buClr>
            </a:pPr>
            <a:r>
              <a:rPr lang="fr-FR" sz="1500" cap="all" dirty="0">
                <a:latin typeface="Barlow" panose="00000500000000000000" pitchFamily="2" charset="0"/>
              </a:rPr>
              <a:t>Naïs Sabatier (doctorante en philosophie, </a:t>
            </a:r>
            <a:r>
              <a:rPr lang="fr-FR" sz="1500" b="1" cap="all" dirty="0">
                <a:latin typeface="Barlow" panose="00000500000000000000" pitchFamily="2" charset="0"/>
              </a:rPr>
              <a:t>PHIER</a:t>
            </a:r>
            <a:r>
              <a:rPr lang="fr-FR" sz="1500" cap="all" dirty="0">
                <a:latin typeface="Barlow" panose="00000500000000000000" pitchFamily="2" charset="0"/>
              </a:rPr>
              <a:t>)</a:t>
            </a:r>
          </a:p>
          <a:p>
            <a:pPr defTabSz="914400">
              <a:spcBef>
                <a:spcPts val="1000"/>
              </a:spcBef>
              <a:buClr>
                <a:schemeClr val="tx1"/>
              </a:buClr>
            </a:pPr>
            <a:r>
              <a:rPr lang="fr-FR" sz="1500" cap="all" dirty="0" err="1">
                <a:latin typeface="Barlow" panose="00000500000000000000" pitchFamily="2" charset="0"/>
              </a:rPr>
              <a:t>Dingying</a:t>
            </a:r>
            <a:r>
              <a:rPr lang="fr-FR" sz="1500" cap="all" dirty="0">
                <a:latin typeface="Barlow" panose="00000500000000000000" pitchFamily="2" charset="0"/>
              </a:rPr>
              <a:t> Wang (doctorante en </a:t>
            </a:r>
            <a:r>
              <a:rPr lang="fr-FR" sz="1500" i="1" cap="all" dirty="0">
                <a:latin typeface="Barlow" panose="00000500000000000000" pitchFamily="2" charset="0"/>
              </a:rPr>
              <a:t>plant </a:t>
            </a:r>
            <a:r>
              <a:rPr lang="fr-FR" sz="1500" i="1" cap="all" dirty="0" err="1">
                <a:latin typeface="Barlow" panose="00000500000000000000" pitchFamily="2" charset="0"/>
              </a:rPr>
              <a:t>studies</a:t>
            </a:r>
            <a:r>
              <a:rPr lang="fr-FR" sz="1500" cap="all" dirty="0">
                <a:latin typeface="Barlow" panose="00000500000000000000" pitchFamily="2" charset="0"/>
              </a:rPr>
              <a:t>, </a:t>
            </a:r>
            <a:r>
              <a:rPr lang="fr-FR" sz="1500" b="1" cap="all" dirty="0">
                <a:latin typeface="Barlow" panose="00000500000000000000" pitchFamily="2" charset="0"/>
              </a:rPr>
              <a:t>Université de Louvain</a:t>
            </a:r>
            <a:r>
              <a:rPr lang="fr-FR" sz="1500" cap="all" dirty="0">
                <a:latin typeface="Barlow" panose="00000500000000000000" pitchFamily="2" charset="0"/>
              </a:rPr>
              <a:t>)</a:t>
            </a:r>
          </a:p>
          <a:p>
            <a:pPr defTabSz="914400">
              <a:spcBef>
                <a:spcPts val="1000"/>
              </a:spcBef>
              <a:buClr>
                <a:schemeClr val="tx1"/>
              </a:buClr>
            </a:pPr>
            <a:r>
              <a:rPr lang="fr-FR" sz="1500" cap="all" dirty="0" err="1">
                <a:latin typeface="Barlow" panose="00000500000000000000" pitchFamily="2" charset="0"/>
              </a:rPr>
              <a:t>Qiannan</a:t>
            </a:r>
            <a:r>
              <a:rPr lang="fr-FR" sz="1500" cap="all" dirty="0">
                <a:latin typeface="Barlow" panose="00000500000000000000" pitchFamily="2" charset="0"/>
              </a:rPr>
              <a:t> Zhang (doctorante en littérature comparée, </a:t>
            </a:r>
            <a:r>
              <a:rPr lang="fr-FR" sz="1500" b="1" cap="all" dirty="0">
                <a:latin typeface="Barlow" panose="00000500000000000000" pitchFamily="2" charset="0"/>
              </a:rPr>
              <a:t>CELIS</a:t>
            </a:r>
            <a:r>
              <a:rPr lang="fr-FR" sz="1500" cap="all" dirty="0">
                <a:latin typeface="Barlow" panose="00000500000000000000" pitchFamily="2" charset="0"/>
              </a:rPr>
              <a:t>)</a:t>
            </a:r>
          </a:p>
          <a:p>
            <a:pPr defTabSz="914400">
              <a:spcBef>
                <a:spcPts val="1000"/>
              </a:spcBef>
              <a:buClr>
                <a:schemeClr val="tx1"/>
              </a:buClr>
            </a:pPr>
            <a:endParaRPr lang="fr-FR" sz="1700" cap="all" dirty="0">
              <a:solidFill>
                <a:srgbClr val="6D6D6C"/>
              </a:solidFill>
              <a:latin typeface="Barlow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9508BDD-D487-4D1F-89C7-2FB8523F09C7}"/>
              </a:ext>
            </a:extLst>
          </p:cNvPr>
          <p:cNvSpPr txBox="1"/>
          <p:nvPr/>
        </p:nvSpPr>
        <p:spPr>
          <a:xfrm>
            <a:off x="167029" y="3537991"/>
            <a:ext cx="5764384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Bef>
                <a:spcPts val="1000"/>
              </a:spcBef>
              <a:buClr>
                <a:schemeClr val="tx1"/>
              </a:buClr>
            </a:pPr>
            <a:r>
              <a:rPr lang="fr-FR" sz="1500" cap="all" dirty="0">
                <a:latin typeface="Barlow" panose="00000500000000000000" pitchFamily="2" charset="0"/>
              </a:rPr>
              <a:t>Zhang Chen (doctorant en géographie, </a:t>
            </a:r>
            <a:r>
              <a:rPr lang="fr-FR" sz="1500" b="1" cap="all" dirty="0">
                <a:latin typeface="Barlow" panose="00000500000000000000" pitchFamily="2" charset="0"/>
              </a:rPr>
              <a:t>UMR Territoires</a:t>
            </a:r>
            <a:r>
              <a:rPr lang="fr-FR" sz="1500" cap="all" dirty="0">
                <a:latin typeface="Barlow" panose="00000500000000000000" pitchFamily="2" charset="0"/>
              </a:rPr>
              <a:t>)</a:t>
            </a:r>
          </a:p>
          <a:p>
            <a:pPr defTabSz="914400">
              <a:spcBef>
                <a:spcPts val="1000"/>
              </a:spcBef>
              <a:buClr>
                <a:schemeClr val="tx1"/>
              </a:buClr>
            </a:pPr>
            <a:r>
              <a:rPr lang="fr-FR" sz="1500" cap="all" dirty="0">
                <a:latin typeface="Barlow" panose="00000500000000000000" pitchFamily="2" charset="0"/>
              </a:rPr>
              <a:t>Julien </a:t>
            </a:r>
            <a:r>
              <a:rPr lang="fr-FR" sz="1500" cap="all" dirty="0" err="1">
                <a:latin typeface="Barlow" panose="00000500000000000000" pitchFamily="2" charset="0"/>
              </a:rPr>
              <a:t>Courtial</a:t>
            </a:r>
            <a:r>
              <a:rPr lang="fr-FR" sz="1500" cap="all" dirty="0">
                <a:latin typeface="Barlow" panose="00000500000000000000" pitchFamily="2" charset="0"/>
              </a:rPr>
              <a:t> (doctorant en écosophie, </a:t>
            </a:r>
            <a:r>
              <a:rPr lang="fr-FR" sz="1500" b="1" cap="all" dirty="0">
                <a:latin typeface="Barlow" panose="00000500000000000000" pitchFamily="2" charset="0"/>
              </a:rPr>
              <a:t>PHIER</a:t>
            </a:r>
            <a:r>
              <a:rPr lang="fr-FR" sz="1500" cap="all" dirty="0">
                <a:latin typeface="Barlow" panose="00000500000000000000" pitchFamily="2" charset="0"/>
              </a:rPr>
              <a:t>)</a:t>
            </a:r>
          </a:p>
          <a:p>
            <a:pPr defTabSz="914400">
              <a:spcBef>
                <a:spcPts val="1000"/>
              </a:spcBef>
              <a:buClr>
                <a:schemeClr val="tx1"/>
              </a:buClr>
            </a:pPr>
            <a:r>
              <a:rPr lang="fr-FR" sz="1500" cap="all" dirty="0" err="1">
                <a:latin typeface="Barlow" panose="00000500000000000000" pitchFamily="2" charset="0"/>
              </a:rPr>
              <a:t>Leanne</a:t>
            </a:r>
            <a:r>
              <a:rPr lang="fr-FR" sz="1500" cap="all" dirty="0">
                <a:latin typeface="Barlow" panose="00000500000000000000" pitchFamily="2" charset="0"/>
              </a:rPr>
              <a:t> Rae </a:t>
            </a:r>
            <a:r>
              <a:rPr lang="fr-FR" sz="1500" cap="all" dirty="0" err="1">
                <a:latin typeface="Barlow" panose="00000500000000000000" pitchFamily="2" charset="0"/>
              </a:rPr>
              <a:t>Darnbrough</a:t>
            </a:r>
            <a:r>
              <a:rPr lang="fr-FR" sz="1500" cap="all" dirty="0">
                <a:latin typeface="Barlow" panose="00000500000000000000" pitchFamily="2" charset="0"/>
              </a:rPr>
              <a:t> (postdoctorante en plant </a:t>
            </a:r>
            <a:r>
              <a:rPr lang="fr-FR" sz="1500" cap="all" dirty="0" err="1">
                <a:latin typeface="Barlow" panose="00000500000000000000" pitchFamily="2" charset="0"/>
              </a:rPr>
              <a:t>studies</a:t>
            </a:r>
            <a:r>
              <a:rPr lang="fr-FR" sz="1500" cap="all" dirty="0">
                <a:latin typeface="Barlow" panose="00000500000000000000" pitchFamily="2" charset="0"/>
              </a:rPr>
              <a:t> </a:t>
            </a:r>
            <a:r>
              <a:rPr lang="fr-FR" sz="1500" b="1" cap="all" dirty="0">
                <a:latin typeface="Barlow" panose="00000500000000000000" pitchFamily="2" charset="0"/>
              </a:rPr>
              <a:t>Université de Louvain</a:t>
            </a:r>
            <a:r>
              <a:rPr lang="fr-FR" sz="1500" cap="all" dirty="0">
                <a:latin typeface="Barlow" panose="00000500000000000000" pitchFamily="2" charset="0"/>
              </a:rPr>
              <a:t>)</a:t>
            </a:r>
          </a:p>
          <a:p>
            <a:pPr defTabSz="914400">
              <a:spcBef>
                <a:spcPts val="1000"/>
              </a:spcBef>
              <a:buClr>
                <a:schemeClr val="tx1"/>
              </a:buClr>
            </a:pPr>
            <a:r>
              <a:rPr lang="fr-FR" sz="1500" cap="all" dirty="0">
                <a:latin typeface="Barlow" panose="00000500000000000000" pitchFamily="2" charset="0"/>
              </a:rPr>
              <a:t>Paolo Dias Fernandes (doctorant en littérature comparée, </a:t>
            </a:r>
            <a:r>
              <a:rPr lang="fr-FR" sz="1500" b="1" cap="all" dirty="0">
                <a:latin typeface="Barlow" panose="00000500000000000000" pitchFamily="2" charset="0"/>
              </a:rPr>
              <a:t>CELIS</a:t>
            </a:r>
            <a:r>
              <a:rPr lang="fr-FR" sz="1500" cap="all" dirty="0">
                <a:latin typeface="Barlow" panose="00000500000000000000" pitchFamily="2" charset="0"/>
              </a:rPr>
              <a:t>)</a:t>
            </a:r>
          </a:p>
        </p:txBody>
      </p:sp>
      <p:sp>
        <p:nvSpPr>
          <p:cNvPr id="18" name="Sous-titre 2">
            <a:extLst>
              <a:ext uri="{FF2B5EF4-FFF2-40B4-BE49-F238E27FC236}">
                <a16:creationId xmlns:a16="http://schemas.microsoft.com/office/drawing/2014/main" id="{3D9F20BF-DB5A-7154-D9E0-A8D5676E1121}"/>
              </a:ext>
            </a:extLst>
          </p:cNvPr>
          <p:cNvSpPr txBox="1">
            <a:spLocks/>
          </p:cNvSpPr>
          <p:nvPr/>
        </p:nvSpPr>
        <p:spPr>
          <a:xfrm>
            <a:off x="1751012" y="1179420"/>
            <a:ext cx="8689976" cy="620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2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dirty="0">
                <a:solidFill>
                  <a:schemeClr val="tx1"/>
                </a:solidFill>
              </a:rPr>
              <a:t>2024-2026</a:t>
            </a:r>
          </a:p>
        </p:txBody>
      </p:sp>
    </p:spTree>
    <p:extLst>
      <p:ext uri="{BB962C8B-B14F-4D97-AF65-F5344CB8AC3E}">
        <p14:creationId xmlns:p14="http://schemas.microsoft.com/office/powerpoint/2010/main" val="3557552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42BFA-68EE-4DC6-95CE-5CEC6AB5C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ED777DD5-E392-E0FA-5255-E02B9AF55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5961" y="-215156"/>
            <a:ext cx="7266039" cy="2308116"/>
          </a:xfrm>
        </p:spPr>
        <p:txBody>
          <a:bodyPr>
            <a:normAutofit/>
          </a:bodyPr>
          <a:lstStyle/>
          <a:p>
            <a:r>
              <a:rPr lang="fr-FR" sz="4000" dirty="0"/>
              <a:t>Colloque international</a:t>
            </a:r>
            <a:br>
              <a:rPr lang="fr-FR" sz="4000" dirty="0"/>
            </a:br>
            <a:r>
              <a:rPr lang="fr-FR" sz="4000" dirty="0"/>
              <a:t>Vie aquatique / </a:t>
            </a:r>
            <a:r>
              <a:rPr lang="fr-FR" sz="4000" dirty="0" err="1"/>
              <a:t>Aquatic</a:t>
            </a:r>
            <a:r>
              <a:rPr lang="fr-FR" sz="4000" dirty="0"/>
              <a:t> Life</a:t>
            </a:r>
            <a:br>
              <a:rPr lang="fr-FR" sz="4000" dirty="0"/>
            </a:br>
            <a:r>
              <a:rPr lang="fr-FR" sz="2800" dirty="0"/>
              <a:t>23-25 septembre 2025 – MSH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2283B96-249B-02AC-0E2E-A0E2019D9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49318" cy="6858000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9CBF41F1-422C-065C-8FF1-C7A90D980563}"/>
              </a:ext>
            </a:extLst>
          </p:cNvPr>
          <p:cNvSpPr txBox="1">
            <a:spLocks/>
          </p:cNvSpPr>
          <p:nvPr/>
        </p:nvSpPr>
        <p:spPr>
          <a:xfrm>
            <a:off x="5074919" y="1742904"/>
            <a:ext cx="7008926" cy="33108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1000"/>
              </a:spcBef>
              <a:buClr>
                <a:schemeClr val="tx1"/>
              </a:buClr>
            </a:pPr>
            <a:r>
              <a:rPr lang="fr-FR" sz="2000" b="1" dirty="0">
                <a:solidFill>
                  <a:srgbClr val="6D6D6C"/>
                </a:solidFill>
                <a:latin typeface="Barlow" panose="00000500000000000000" pitchFamily="2" charset="0"/>
                <a:ea typeface="+mn-ea"/>
                <a:cs typeface="+mn-cs"/>
              </a:rPr>
              <a:t>Comité d’organisation </a:t>
            </a:r>
            <a:r>
              <a:rPr lang="fr-FR" sz="2000" dirty="0">
                <a:solidFill>
                  <a:srgbClr val="6D6D6C"/>
                </a:solidFill>
                <a:latin typeface="Barlow" panose="00000500000000000000" pitchFamily="2" charset="0"/>
                <a:ea typeface="+mn-ea"/>
                <a:cs typeface="+mn-cs"/>
              </a:rPr>
              <a:t>: Oriane Chevalier (CELIS/UCA), </a:t>
            </a:r>
            <a:r>
              <a:rPr lang="fr-FR" sz="2000" dirty="0" err="1">
                <a:solidFill>
                  <a:srgbClr val="6D6D6C"/>
                </a:solidFill>
                <a:latin typeface="Barlow" panose="00000500000000000000" pitchFamily="2" charset="0"/>
                <a:ea typeface="+mn-ea"/>
                <a:cs typeface="+mn-cs"/>
              </a:rPr>
              <a:t>Leanne</a:t>
            </a:r>
            <a:r>
              <a:rPr lang="fr-FR" sz="2000" dirty="0">
                <a:solidFill>
                  <a:srgbClr val="6D6D6C"/>
                </a:solidFill>
                <a:latin typeface="Barlow" panose="00000500000000000000" pitchFamily="2" charset="0"/>
                <a:ea typeface="+mn-ea"/>
                <a:cs typeface="+mn-cs"/>
              </a:rPr>
              <a:t> Rae </a:t>
            </a:r>
            <a:r>
              <a:rPr lang="fr-FR" sz="2000" dirty="0" err="1">
                <a:solidFill>
                  <a:srgbClr val="6D6D6C"/>
                </a:solidFill>
                <a:latin typeface="Barlow" panose="00000500000000000000" pitchFamily="2" charset="0"/>
                <a:ea typeface="+mn-ea"/>
                <a:cs typeface="+mn-cs"/>
              </a:rPr>
              <a:t>Darnbrough</a:t>
            </a:r>
            <a:r>
              <a:rPr lang="fr-FR" sz="2000" dirty="0">
                <a:solidFill>
                  <a:srgbClr val="6D6D6C"/>
                </a:solidFill>
                <a:latin typeface="Barlow" panose="00000500000000000000" pitchFamily="2" charset="0"/>
                <a:ea typeface="+mn-ea"/>
                <a:cs typeface="+mn-cs"/>
              </a:rPr>
              <a:t> (</a:t>
            </a:r>
            <a:r>
              <a:rPr lang="fr-FR" sz="2000" dirty="0" err="1">
                <a:solidFill>
                  <a:srgbClr val="6D6D6C"/>
                </a:solidFill>
                <a:latin typeface="Barlow" panose="00000500000000000000" pitchFamily="2" charset="0"/>
                <a:ea typeface="+mn-ea"/>
                <a:cs typeface="+mn-cs"/>
              </a:rPr>
              <a:t>University</a:t>
            </a:r>
            <a:r>
              <a:rPr lang="fr-FR" sz="2000" dirty="0">
                <a:solidFill>
                  <a:srgbClr val="6D6D6C"/>
                </a:solidFill>
                <a:latin typeface="Barlow" panose="00000500000000000000" pitchFamily="2" charset="0"/>
                <a:ea typeface="+mn-ea"/>
                <a:cs typeface="+mn-cs"/>
              </a:rPr>
              <a:t> of Leuven), Florine </a:t>
            </a:r>
            <a:r>
              <a:rPr lang="fr-FR" sz="2000" dirty="0" err="1">
                <a:solidFill>
                  <a:srgbClr val="6D6D6C"/>
                </a:solidFill>
                <a:latin typeface="Barlow" panose="00000500000000000000" pitchFamily="2" charset="0"/>
                <a:ea typeface="+mn-ea"/>
                <a:cs typeface="+mn-cs"/>
              </a:rPr>
              <a:t>Gouillon</a:t>
            </a:r>
            <a:r>
              <a:rPr lang="fr-FR" sz="2000" dirty="0">
                <a:solidFill>
                  <a:srgbClr val="6D6D6C"/>
                </a:solidFill>
                <a:latin typeface="Barlow" panose="00000500000000000000" pitchFamily="2" charset="0"/>
                <a:ea typeface="+mn-ea"/>
                <a:cs typeface="+mn-cs"/>
              </a:rPr>
              <a:t> (CELIS/UCA), Anaïs </a:t>
            </a:r>
            <a:r>
              <a:rPr lang="fr-FR" sz="2000" dirty="0" err="1">
                <a:solidFill>
                  <a:srgbClr val="6D6D6C"/>
                </a:solidFill>
                <a:latin typeface="Barlow" panose="00000500000000000000" pitchFamily="2" charset="0"/>
                <a:ea typeface="+mn-ea"/>
                <a:cs typeface="+mn-cs"/>
              </a:rPr>
              <a:t>Tahri</a:t>
            </a:r>
            <a:r>
              <a:rPr lang="fr-FR" sz="2000" dirty="0">
                <a:solidFill>
                  <a:srgbClr val="6D6D6C"/>
                </a:solidFill>
                <a:latin typeface="Barlow" panose="00000500000000000000" pitchFamily="2" charset="0"/>
                <a:ea typeface="+mn-ea"/>
                <a:cs typeface="+mn-cs"/>
              </a:rPr>
              <a:t> (GEOLAB/UCA).</a:t>
            </a:r>
          </a:p>
          <a:p>
            <a:pPr algn="l">
              <a:spcBef>
                <a:spcPts val="1000"/>
              </a:spcBef>
              <a:buClr>
                <a:schemeClr val="tx1"/>
              </a:buClr>
            </a:pPr>
            <a:endParaRPr lang="fr-FR" sz="2000" dirty="0">
              <a:solidFill>
                <a:srgbClr val="6D6D6C"/>
              </a:solidFill>
              <a:latin typeface="Barlow" panose="00000500000000000000" pitchFamily="2" charset="0"/>
              <a:ea typeface="+mn-ea"/>
              <a:cs typeface="+mn-cs"/>
            </a:endParaRPr>
          </a:p>
          <a:p>
            <a:pPr algn="l">
              <a:spcBef>
                <a:spcPts val="1000"/>
              </a:spcBef>
              <a:buClr>
                <a:schemeClr val="tx1"/>
              </a:buClr>
            </a:pPr>
            <a:r>
              <a:rPr lang="fr-FR" sz="2000" b="1" dirty="0">
                <a:solidFill>
                  <a:srgbClr val="6D6D6C"/>
                </a:solidFill>
                <a:latin typeface="Barlow" panose="00000500000000000000" pitchFamily="2" charset="0"/>
                <a:ea typeface="+mn-ea"/>
                <a:cs typeface="+mn-cs"/>
              </a:rPr>
              <a:t>Comité scientifique </a:t>
            </a:r>
            <a:r>
              <a:rPr lang="fr-FR" sz="2000" dirty="0">
                <a:solidFill>
                  <a:srgbClr val="6D6D6C"/>
                </a:solidFill>
                <a:latin typeface="Barlow" panose="00000500000000000000" pitchFamily="2" charset="0"/>
                <a:ea typeface="+mn-ea"/>
                <a:cs typeface="+mn-cs"/>
              </a:rPr>
              <a:t>: Éric </a:t>
            </a:r>
            <a:r>
              <a:rPr lang="fr-FR" sz="2000" dirty="0" err="1">
                <a:solidFill>
                  <a:srgbClr val="6D6D6C"/>
                </a:solidFill>
                <a:latin typeface="Barlow" panose="00000500000000000000" pitchFamily="2" charset="0"/>
                <a:ea typeface="+mn-ea"/>
                <a:cs typeface="+mn-cs"/>
              </a:rPr>
              <a:t>Baratay</a:t>
            </a:r>
            <a:r>
              <a:rPr lang="fr-FR" sz="2000" dirty="0">
                <a:solidFill>
                  <a:srgbClr val="6D6D6C"/>
                </a:solidFill>
                <a:latin typeface="Barlow" panose="00000500000000000000" pitchFamily="2" charset="0"/>
                <a:ea typeface="+mn-ea"/>
                <a:cs typeface="+mn-cs"/>
              </a:rPr>
              <a:t>, Yvan Daniel, Odile </a:t>
            </a:r>
            <a:r>
              <a:rPr lang="fr-FR" sz="2000" dirty="0" err="1">
                <a:solidFill>
                  <a:srgbClr val="6D6D6C"/>
                </a:solidFill>
                <a:latin typeface="Barlow" panose="00000500000000000000" pitchFamily="2" charset="0"/>
                <a:ea typeface="+mn-ea"/>
                <a:cs typeface="+mn-cs"/>
              </a:rPr>
              <a:t>Gannier</a:t>
            </a:r>
            <a:r>
              <a:rPr lang="fr-FR" sz="2000" dirty="0">
                <a:solidFill>
                  <a:srgbClr val="6D6D6C"/>
                </a:solidFill>
                <a:latin typeface="Barlow" panose="00000500000000000000" pitchFamily="2" charset="0"/>
                <a:ea typeface="+mn-ea"/>
                <a:cs typeface="+mn-cs"/>
              </a:rPr>
              <a:t>, Greg </a:t>
            </a:r>
            <a:r>
              <a:rPr lang="fr-FR" sz="2000" dirty="0" err="1">
                <a:solidFill>
                  <a:srgbClr val="6D6D6C"/>
                </a:solidFill>
                <a:latin typeface="Barlow" panose="00000500000000000000" pitchFamily="2" charset="0"/>
                <a:ea typeface="+mn-ea"/>
                <a:cs typeface="+mn-cs"/>
              </a:rPr>
              <a:t>Garrard</a:t>
            </a:r>
            <a:r>
              <a:rPr lang="fr-FR" sz="2000" dirty="0">
                <a:solidFill>
                  <a:srgbClr val="6D6D6C"/>
                </a:solidFill>
                <a:latin typeface="Barlow" panose="00000500000000000000" pitchFamily="2" charset="0"/>
                <a:ea typeface="+mn-ea"/>
                <a:cs typeface="+mn-cs"/>
              </a:rPr>
              <a:t>, Anne-Sophie Gomez, Bertrand Guest, Anne-Rachel </a:t>
            </a:r>
            <a:r>
              <a:rPr lang="fr-FR" sz="2000" dirty="0" err="1">
                <a:solidFill>
                  <a:srgbClr val="6D6D6C"/>
                </a:solidFill>
                <a:latin typeface="Barlow" panose="00000500000000000000" pitchFamily="2" charset="0"/>
                <a:ea typeface="+mn-ea"/>
                <a:cs typeface="+mn-cs"/>
              </a:rPr>
              <a:t>Hermetet</a:t>
            </a:r>
            <a:r>
              <a:rPr lang="fr-FR" sz="2000" dirty="0">
                <a:solidFill>
                  <a:srgbClr val="6D6D6C"/>
                </a:solidFill>
                <a:latin typeface="Barlow" panose="00000500000000000000" pitchFamily="2" charset="0"/>
                <a:ea typeface="+mn-ea"/>
                <a:cs typeface="+mn-cs"/>
              </a:rPr>
              <a:t>, Andreï Lazar, Béné Meillon, Diana </a:t>
            </a:r>
            <a:r>
              <a:rPr lang="fr-FR" sz="2000" dirty="0" err="1">
                <a:solidFill>
                  <a:srgbClr val="6D6D6C"/>
                </a:solidFill>
                <a:latin typeface="Barlow" panose="00000500000000000000" pitchFamily="2" charset="0"/>
                <a:ea typeface="+mn-ea"/>
                <a:cs typeface="+mn-cs"/>
              </a:rPr>
              <a:t>Mistreanu</a:t>
            </a:r>
            <a:r>
              <a:rPr lang="fr-FR" sz="2000" dirty="0">
                <a:solidFill>
                  <a:srgbClr val="6D6D6C"/>
                </a:solidFill>
                <a:latin typeface="Barlow" panose="00000500000000000000" pitchFamily="2" charset="0"/>
                <a:ea typeface="+mn-ea"/>
                <a:cs typeface="+mn-cs"/>
              </a:rPr>
              <a:t>, Marius </a:t>
            </a:r>
            <a:r>
              <a:rPr lang="fr-FR" sz="2000" dirty="0" err="1">
                <a:solidFill>
                  <a:srgbClr val="6D6D6C"/>
                </a:solidFill>
                <a:latin typeface="Barlow" panose="00000500000000000000" pitchFamily="2" charset="0"/>
                <a:ea typeface="+mn-ea"/>
                <a:cs typeface="+mn-cs"/>
              </a:rPr>
              <a:t>Popa</a:t>
            </a:r>
            <a:r>
              <a:rPr lang="fr-FR" sz="2000" dirty="0">
                <a:solidFill>
                  <a:srgbClr val="6D6D6C"/>
                </a:solidFill>
                <a:latin typeface="Barlow" panose="00000500000000000000" pitchFamily="2" charset="0"/>
                <a:ea typeface="+mn-ea"/>
                <a:cs typeface="+mn-cs"/>
              </a:rPr>
              <a:t>, Alain Romestaing, Isabelle de Vendeuvre, Pieter Vermeulen.</a:t>
            </a:r>
          </a:p>
        </p:txBody>
      </p:sp>
      <p:pic>
        <p:nvPicPr>
          <p:cNvPr id="8194" name="Picture 2" descr="UBC Logos | UBC Brand">
            <a:extLst>
              <a:ext uri="{FF2B5EF4-FFF2-40B4-BE49-F238E27FC236}">
                <a16:creationId xmlns:a16="http://schemas.microsoft.com/office/drawing/2014/main" id="{A2F76005-22AD-9D4F-65D9-21676F71E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961" y="5600863"/>
            <a:ext cx="3911338" cy="80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2C4417F-0A79-3246-7016-2FB495C61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545" y="5266975"/>
            <a:ext cx="3233300" cy="133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13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0A832-92B2-7978-5D57-AFB4F8B3D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409888-7102-AE23-023A-B481D91F0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2329330"/>
            <a:ext cx="10364451" cy="2547470"/>
          </a:xfrm>
        </p:spPr>
        <p:txBody>
          <a:bodyPr>
            <a:normAutofit fontScale="90000"/>
          </a:bodyPr>
          <a:lstStyle/>
          <a:p>
            <a:r>
              <a:rPr lang="fr-FR" sz="8000" dirty="0"/>
              <a:t>Valorisation et publications</a:t>
            </a:r>
            <a:br>
              <a:rPr lang="fr-FR" sz="8000" dirty="0"/>
            </a:br>
            <a:r>
              <a:rPr lang="fr-FR" sz="4000" dirty="0"/>
              <a:t>(2025-2026)</a:t>
            </a:r>
            <a:endParaRPr lang="fr-FR" sz="8000" dirty="0"/>
          </a:p>
        </p:txBody>
      </p:sp>
    </p:spTree>
    <p:extLst>
      <p:ext uri="{BB962C8B-B14F-4D97-AF65-F5344CB8AC3E}">
        <p14:creationId xmlns:p14="http://schemas.microsoft.com/office/powerpoint/2010/main" val="2476048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FA184-1C38-2F87-C378-AFF64B455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6FB07C05-08A7-6A11-8CF2-AB0380AE0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5961" y="-215156"/>
            <a:ext cx="7266039" cy="2308116"/>
          </a:xfrm>
        </p:spPr>
        <p:txBody>
          <a:bodyPr>
            <a:normAutofit/>
          </a:bodyPr>
          <a:lstStyle/>
          <a:p>
            <a:r>
              <a:rPr lang="fr-FR" sz="4000" dirty="0"/>
              <a:t>Publication dans la revue </a:t>
            </a:r>
            <a:r>
              <a:rPr lang="fr-FR" sz="4000" i="1" dirty="0" err="1"/>
              <a:t>Europhonie</a:t>
            </a:r>
            <a:r>
              <a:rPr lang="fr-FR" sz="4000" i="1" dirty="0"/>
              <a:t>(s)</a:t>
            </a:r>
            <a:br>
              <a:rPr lang="fr-FR" sz="4000" dirty="0"/>
            </a:br>
            <a:r>
              <a:rPr lang="fr-FR" sz="2800" dirty="0"/>
              <a:t>2025</a:t>
            </a:r>
            <a:endParaRPr lang="fr-FR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3376A851-7A15-339A-AA5E-B4DEE2363781}"/>
              </a:ext>
            </a:extLst>
          </p:cNvPr>
          <p:cNvSpPr txBox="1">
            <a:spLocks/>
          </p:cNvSpPr>
          <p:nvPr/>
        </p:nvSpPr>
        <p:spPr>
          <a:xfrm>
            <a:off x="6305293" y="2310582"/>
            <a:ext cx="5572075" cy="4541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1000"/>
              </a:spcBef>
              <a:buClr>
                <a:schemeClr val="tx1"/>
              </a:buClr>
            </a:pPr>
            <a:r>
              <a:rPr lang="fr-FR" sz="2000" b="1" dirty="0">
                <a:solidFill>
                  <a:srgbClr val="6D6D6C"/>
                </a:solidFill>
                <a:latin typeface="Barlow" panose="00000500000000000000" pitchFamily="2" charset="0"/>
                <a:ea typeface="+mn-ea"/>
                <a:cs typeface="+mn-cs"/>
              </a:rPr>
              <a:t>Valorisation :</a:t>
            </a:r>
          </a:p>
          <a:p>
            <a:pPr marL="342900" indent="-342900" algn="l">
              <a:spcBef>
                <a:spcPts val="1000"/>
              </a:spcBef>
              <a:buClr>
                <a:schemeClr val="tx1"/>
              </a:buClr>
              <a:buFontTx/>
              <a:buChar char="-"/>
            </a:pPr>
            <a:r>
              <a:rPr lang="fr-FR" sz="1800" dirty="0">
                <a:solidFill>
                  <a:srgbClr val="6D6D6C"/>
                </a:solidFill>
                <a:latin typeface="Barlow" panose="00000500000000000000" pitchFamily="2" charset="0"/>
                <a:ea typeface="+mn-ea"/>
                <a:cs typeface="+mn-cs"/>
              </a:rPr>
              <a:t>des productions écrites dans les ateliers</a:t>
            </a:r>
          </a:p>
          <a:p>
            <a:pPr marL="342900" indent="-342900" algn="l">
              <a:spcBef>
                <a:spcPts val="1000"/>
              </a:spcBef>
              <a:buClr>
                <a:schemeClr val="tx1"/>
              </a:buClr>
              <a:buFontTx/>
              <a:buChar char="-"/>
            </a:pPr>
            <a:r>
              <a:rPr lang="fr-FR" sz="1800" dirty="0">
                <a:solidFill>
                  <a:srgbClr val="6D6D6C"/>
                </a:solidFill>
                <a:latin typeface="Barlow" panose="00000500000000000000" pitchFamily="2" charset="0"/>
                <a:ea typeface="+mn-ea"/>
                <a:cs typeface="+mn-cs"/>
              </a:rPr>
              <a:t>Des peintures de l’atelier</a:t>
            </a:r>
          </a:p>
          <a:p>
            <a:pPr marL="342900" indent="-342900" algn="l">
              <a:spcBef>
                <a:spcPts val="1000"/>
              </a:spcBef>
              <a:buClr>
                <a:schemeClr val="tx1"/>
              </a:buClr>
              <a:buFontTx/>
              <a:buChar char="-"/>
            </a:pPr>
            <a:r>
              <a:rPr lang="fr-FR" sz="1800" dirty="0">
                <a:solidFill>
                  <a:srgbClr val="6D6D6C"/>
                </a:solidFill>
                <a:latin typeface="Barlow" panose="00000500000000000000" pitchFamily="2" charset="0"/>
                <a:ea typeface="+mn-ea"/>
                <a:cs typeface="+mn-cs"/>
              </a:rPr>
              <a:t>Des Articles scientifiques issus du séminaire</a:t>
            </a:r>
          </a:p>
          <a:p>
            <a:pPr marL="342900" indent="-342900" algn="l">
              <a:spcBef>
                <a:spcPts val="1000"/>
              </a:spcBef>
              <a:buClr>
                <a:schemeClr val="tx1"/>
              </a:buClr>
              <a:buFontTx/>
              <a:buChar char="-"/>
            </a:pPr>
            <a:r>
              <a:rPr lang="fr-FR" sz="1800" dirty="0">
                <a:solidFill>
                  <a:srgbClr val="6D6D6C"/>
                </a:solidFill>
                <a:latin typeface="Barlow" panose="00000500000000000000" pitchFamily="2" charset="0"/>
                <a:ea typeface="+mn-ea"/>
                <a:cs typeface="+mn-cs"/>
              </a:rPr>
              <a:t>Transcription de l’entretien avec Li Chevalier</a:t>
            </a:r>
          </a:p>
          <a:p>
            <a:pPr marL="342900" indent="-342900" algn="l">
              <a:spcBef>
                <a:spcPts val="1000"/>
              </a:spcBef>
              <a:buClr>
                <a:schemeClr val="tx1"/>
              </a:buClr>
              <a:buFontTx/>
              <a:buChar char="-"/>
            </a:pPr>
            <a:r>
              <a:rPr lang="fr-FR" sz="1800" dirty="0">
                <a:solidFill>
                  <a:srgbClr val="6D6D6C"/>
                </a:solidFill>
                <a:latin typeface="Barlow" panose="00000500000000000000" pitchFamily="2" charset="0"/>
                <a:ea typeface="+mn-ea"/>
                <a:cs typeface="+mn-cs"/>
              </a:rPr>
              <a:t>Illustrations par li Chevalier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A9C4B19-D9E1-BDF8-D812-73383564F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132" y="0"/>
            <a:ext cx="4833938" cy="6858000"/>
          </a:xfrm>
          <a:prstGeom prst="rect">
            <a:avLst/>
          </a:prstGeom>
        </p:spPr>
      </p:pic>
      <p:pic>
        <p:nvPicPr>
          <p:cNvPr id="9218" name="Picture 2" descr=" ">
            <a:extLst>
              <a:ext uri="{FF2B5EF4-FFF2-40B4-BE49-F238E27FC236}">
                <a16:creationId xmlns:a16="http://schemas.microsoft.com/office/drawing/2014/main" id="{7256D8C4-3DC4-0CAD-67AF-4680D6118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298" y="3545125"/>
            <a:ext cx="2337205" cy="330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B14D5D62-F718-13C5-FEE3-36C04330CC93}"/>
              </a:ext>
            </a:extLst>
          </p:cNvPr>
          <p:cNvSpPr txBox="1">
            <a:spLocks/>
          </p:cNvSpPr>
          <p:nvPr/>
        </p:nvSpPr>
        <p:spPr>
          <a:xfrm>
            <a:off x="5509543" y="1553497"/>
            <a:ext cx="6098873" cy="1442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000"/>
              </a:spcBef>
              <a:buClr>
                <a:schemeClr val="tx1"/>
              </a:buClr>
            </a:pPr>
            <a:r>
              <a:rPr lang="fr-FR" sz="2000" b="1" dirty="0">
                <a:solidFill>
                  <a:srgbClr val="6D6D6C"/>
                </a:solidFill>
                <a:latin typeface="Barlow" panose="00000500000000000000" pitchFamily="2" charset="0"/>
                <a:ea typeface="+mn-ea"/>
                <a:cs typeface="+mn-cs"/>
              </a:rPr>
              <a:t>Revue européenne en littérature comparée et recherche-création</a:t>
            </a:r>
          </a:p>
        </p:txBody>
      </p:sp>
    </p:spTree>
    <p:extLst>
      <p:ext uri="{BB962C8B-B14F-4D97-AF65-F5344CB8AC3E}">
        <p14:creationId xmlns:p14="http://schemas.microsoft.com/office/powerpoint/2010/main" val="2193022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B45E69-4392-C978-E89D-D640698C3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30E5BA74-F952-9CCD-FC04-3F277DDFC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5961" y="-215156"/>
            <a:ext cx="7266039" cy="2308116"/>
          </a:xfrm>
        </p:spPr>
        <p:txBody>
          <a:bodyPr>
            <a:normAutofit/>
          </a:bodyPr>
          <a:lstStyle/>
          <a:p>
            <a:r>
              <a:rPr lang="fr-FR" sz="4000" dirty="0"/>
              <a:t>Publication des actes du colloque</a:t>
            </a:r>
            <a:br>
              <a:rPr lang="fr-FR" sz="4000" dirty="0"/>
            </a:br>
            <a:r>
              <a:rPr lang="fr-FR" sz="2800" dirty="0"/>
              <a:t>2026</a:t>
            </a:r>
            <a:endParaRPr lang="fr-FR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76311F05-D2DF-91CC-78AC-DFCBE5CD4C2C}"/>
              </a:ext>
            </a:extLst>
          </p:cNvPr>
          <p:cNvSpPr txBox="1">
            <a:spLocks/>
          </p:cNvSpPr>
          <p:nvPr/>
        </p:nvSpPr>
        <p:spPr>
          <a:xfrm>
            <a:off x="5509543" y="3820973"/>
            <a:ext cx="6098873" cy="1160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000"/>
              </a:spcBef>
              <a:buClr>
                <a:schemeClr val="tx1"/>
              </a:buClr>
            </a:pPr>
            <a:r>
              <a:rPr lang="fr-FR" sz="2000" b="1" dirty="0">
                <a:solidFill>
                  <a:srgbClr val="6D6D6C"/>
                </a:solidFill>
                <a:latin typeface="Barlow" panose="00000500000000000000" pitchFamily="2" charset="0"/>
                <a:ea typeface="+mn-ea"/>
                <a:cs typeface="+mn-cs"/>
              </a:rPr>
              <a:t>Catalogue « Environnement »</a:t>
            </a:r>
          </a:p>
        </p:txBody>
      </p:sp>
      <p:pic>
        <p:nvPicPr>
          <p:cNvPr id="10244" name="Picture 4" descr="Presses universitaires Blaise-Pascal">
            <a:extLst>
              <a:ext uri="{FF2B5EF4-FFF2-40B4-BE49-F238E27FC236}">
                <a16:creationId xmlns:a16="http://schemas.microsoft.com/office/drawing/2014/main" id="{046715AD-FC65-67FB-825E-E7423FC6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401" y="2092960"/>
            <a:ext cx="3816287" cy="144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A896093-7267-98ED-03A6-3075F256F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493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10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950E51-278E-9BF3-CCF1-6522A56FB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25496B42-CC46-4183-B481-887CD3E8C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2758CE0-F916-4DCE-88D1-71430BE44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31CA2540-FD07-4286-91E4-8D0DE4E50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5C784DEB-9421-8982-A6C9-445A5A572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762" y="1227279"/>
            <a:ext cx="4328819" cy="250921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Merci pour votre attention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14924F5-CDC2-4DFA-82F3-4843ADD678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5" t="89389" r="26987" b="24"/>
          <a:stretch/>
        </p:blipFill>
        <p:spPr>
          <a:xfrm flipH="1">
            <a:off x="0" y="-1"/>
            <a:ext cx="2596444" cy="87270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ED59812-6820-446C-B994-0D059C97D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27" t="72411" b="13751"/>
          <a:stretch/>
        </p:blipFill>
        <p:spPr>
          <a:xfrm>
            <a:off x="10473994" y="5564567"/>
            <a:ext cx="1341545" cy="1293433"/>
          </a:xfrm>
          <a:custGeom>
            <a:avLst/>
            <a:gdLst>
              <a:gd name="connsiteX0" fmla="*/ 0 w 1341545"/>
              <a:gd name="connsiteY0" fmla="*/ 0 h 1293433"/>
              <a:gd name="connsiteX1" fmla="*/ 1341545 w 1341545"/>
              <a:gd name="connsiteY1" fmla="*/ 0 h 1293433"/>
              <a:gd name="connsiteX2" fmla="*/ 1341545 w 1341545"/>
              <a:gd name="connsiteY2" fmla="*/ 1293433 h 1293433"/>
              <a:gd name="connsiteX3" fmla="*/ 150847 w 1341545"/>
              <a:gd name="connsiteY3" fmla="*/ 1293433 h 1293433"/>
              <a:gd name="connsiteX4" fmla="*/ 66240 w 1341545"/>
              <a:gd name="connsiteY4" fmla="*/ 1183451 h 1293433"/>
              <a:gd name="connsiteX5" fmla="*/ 0 w 1341545"/>
              <a:gd name="connsiteY5" fmla="*/ 1061841 h 1293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41545" h="1293433">
                <a:moveTo>
                  <a:pt x="0" y="0"/>
                </a:moveTo>
                <a:lnTo>
                  <a:pt x="1341545" y="0"/>
                </a:lnTo>
                <a:lnTo>
                  <a:pt x="1341545" y="1293433"/>
                </a:lnTo>
                <a:lnTo>
                  <a:pt x="150847" y="1293433"/>
                </a:lnTo>
                <a:lnTo>
                  <a:pt x="66240" y="1183451"/>
                </a:lnTo>
                <a:lnTo>
                  <a:pt x="0" y="1061841"/>
                </a:lnTo>
                <a:close/>
              </a:path>
            </a:pathLst>
          </a:custGeom>
        </p:spPr>
      </p:pic>
      <p:pic>
        <p:nvPicPr>
          <p:cNvPr id="15" name="Graphic 14" descr="Smiling Face with No Fill">
            <a:extLst>
              <a:ext uri="{FF2B5EF4-FFF2-40B4-BE49-F238E27FC236}">
                <a16:creationId xmlns:a16="http://schemas.microsoft.com/office/drawing/2014/main" id="{CAA62C3F-F24C-2783-3C1A-84E33D12C5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90459" y="948266"/>
            <a:ext cx="4743406" cy="47434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844ED7C-1917-40D8-8B42-1B1C27BC5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23" t="43915" r="1" b="18252"/>
          <a:stretch/>
        </p:blipFill>
        <p:spPr>
          <a:xfrm flipH="1">
            <a:off x="0" y="3142319"/>
            <a:ext cx="4605339" cy="371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17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C5DA28-FBD0-1859-85D7-CE191178F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2329330"/>
            <a:ext cx="10364451" cy="1596177"/>
          </a:xfrm>
        </p:spPr>
        <p:txBody>
          <a:bodyPr>
            <a:normAutofit fontScale="90000"/>
          </a:bodyPr>
          <a:lstStyle/>
          <a:p>
            <a:r>
              <a:rPr lang="fr-FR" sz="8000" dirty="0"/>
              <a:t>Ateliers de vulgarisation</a:t>
            </a:r>
            <a:br>
              <a:rPr lang="fr-FR" sz="8000" dirty="0"/>
            </a:br>
            <a:r>
              <a:rPr lang="fr-FR" sz="4000" dirty="0"/>
              <a:t>(2024)</a:t>
            </a:r>
            <a:endParaRPr lang="fr-FR" sz="8000" dirty="0"/>
          </a:p>
        </p:txBody>
      </p:sp>
    </p:spTree>
    <p:extLst>
      <p:ext uri="{BB962C8B-B14F-4D97-AF65-F5344CB8AC3E}">
        <p14:creationId xmlns:p14="http://schemas.microsoft.com/office/powerpoint/2010/main" val="1687584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9DFF60-2D9D-7CC7-1169-E6F287164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8606" y="-10160"/>
            <a:ext cx="7437746" cy="1596177"/>
          </a:xfrm>
        </p:spPr>
        <p:txBody>
          <a:bodyPr/>
          <a:lstStyle/>
          <a:p>
            <a:r>
              <a:rPr lang="fr-FR" dirty="0"/>
              <a:t>Atelier d’écriture au Lac Pavin</a:t>
            </a:r>
            <a:br>
              <a:rPr lang="fr-FR" dirty="0"/>
            </a:br>
            <a:r>
              <a:rPr lang="fr-FR" sz="2800" dirty="0"/>
              <a:t>25 septembre 2024</a:t>
            </a:r>
            <a:endParaRPr lang="fr-FR" dirty="0"/>
          </a:p>
        </p:txBody>
      </p:sp>
      <p:pic>
        <p:nvPicPr>
          <p:cNvPr id="5" name="Espace réservé du contenu 4" descr="Une image contenant texte, arbre, affiche, Prospectus&#10;&#10;Description générée automatiquement">
            <a:extLst>
              <a:ext uri="{FF2B5EF4-FFF2-40B4-BE49-F238E27FC236}">
                <a16:creationId xmlns:a16="http://schemas.microsoft.com/office/drawing/2014/main" id="{AEFAF911-FB95-EBD0-F89C-A4DFDCEB4D9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8606" cy="6858001"/>
          </a:xfrm>
        </p:spPr>
      </p:pic>
      <p:pic>
        <p:nvPicPr>
          <p:cNvPr id="9" name="Image 8" descr="Une image contenant personne, habits, intérieur, mur&#10;&#10;Description générée automatiquement">
            <a:extLst>
              <a:ext uri="{FF2B5EF4-FFF2-40B4-BE49-F238E27FC236}">
                <a16:creationId xmlns:a16="http://schemas.microsoft.com/office/drawing/2014/main" id="{87A25719-3797-7296-3D98-28643D7EFD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606" y="1432560"/>
            <a:ext cx="4112514" cy="3084385"/>
          </a:xfrm>
          <a:prstGeom prst="rect">
            <a:avLst/>
          </a:prstGeom>
        </p:spPr>
      </p:pic>
      <p:pic>
        <p:nvPicPr>
          <p:cNvPr id="11" name="Image 10" descr="Une image contenant habits, plein air, chaussures, personne&#10;&#10;Description générée automatiquement">
            <a:extLst>
              <a:ext uri="{FF2B5EF4-FFF2-40B4-BE49-F238E27FC236}">
                <a16:creationId xmlns:a16="http://schemas.microsoft.com/office/drawing/2014/main" id="{EEFF5AA2-7190-8681-FB49-5564745BC6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488" y="3773615"/>
            <a:ext cx="4112512" cy="3084385"/>
          </a:xfrm>
          <a:prstGeom prst="rect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4DBF8655-64F4-6A1F-812C-0227C38CCE48}"/>
              </a:ext>
            </a:extLst>
          </p:cNvPr>
          <p:cNvSpPr txBox="1">
            <a:spLocks/>
          </p:cNvSpPr>
          <p:nvPr/>
        </p:nvSpPr>
        <p:spPr>
          <a:xfrm>
            <a:off x="9075174" y="1675045"/>
            <a:ext cx="3116825" cy="1972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1000"/>
              </a:spcBef>
              <a:buClr>
                <a:schemeClr val="tx1"/>
              </a:buClr>
            </a:pPr>
            <a:r>
              <a:rPr lang="fr-FR" sz="1600" dirty="0">
                <a:solidFill>
                  <a:srgbClr val="6D6D6C"/>
                </a:solidFill>
                <a:latin typeface="Barlow" panose="00000500000000000000" pitchFamily="2" charset="0"/>
                <a:ea typeface="+mn-ea"/>
                <a:cs typeface="+mn-cs"/>
              </a:rPr>
              <a:t>Activités :</a:t>
            </a:r>
          </a:p>
          <a:p>
            <a:pPr indent="-571500" algn="l">
              <a:spcBef>
                <a:spcPts val="1000"/>
              </a:spcBef>
              <a:buClr>
                <a:schemeClr val="tx1"/>
              </a:buClr>
              <a:buFontTx/>
              <a:buChar char="-"/>
            </a:pPr>
            <a:r>
              <a:rPr lang="fr-FR" sz="1600" dirty="0">
                <a:solidFill>
                  <a:srgbClr val="6D6D6C"/>
                </a:solidFill>
                <a:latin typeface="Barlow" panose="00000500000000000000" pitchFamily="2" charset="0"/>
                <a:ea typeface="+mn-ea"/>
                <a:cs typeface="+mn-cs"/>
              </a:rPr>
              <a:t>Observation microscopique et prélèvement d’échantillon</a:t>
            </a:r>
          </a:p>
          <a:p>
            <a:pPr indent="-571500" algn="l">
              <a:spcBef>
                <a:spcPts val="1000"/>
              </a:spcBef>
              <a:buClr>
                <a:schemeClr val="tx1"/>
              </a:buClr>
              <a:buFontTx/>
              <a:buChar char="-"/>
            </a:pPr>
            <a:r>
              <a:rPr lang="fr-FR" sz="1600" dirty="0">
                <a:solidFill>
                  <a:srgbClr val="6D6D6C"/>
                </a:solidFill>
                <a:latin typeface="Barlow" panose="00000500000000000000" pitchFamily="2" charset="0"/>
                <a:ea typeface="+mn-ea"/>
                <a:cs typeface="+mn-cs"/>
              </a:rPr>
              <a:t>Écriture</a:t>
            </a: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028515B1-034D-99D9-4F2D-1D1CB158DAE3}"/>
              </a:ext>
            </a:extLst>
          </p:cNvPr>
          <p:cNvSpPr txBox="1">
            <a:spLocks/>
          </p:cNvSpPr>
          <p:nvPr/>
        </p:nvSpPr>
        <p:spPr>
          <a:xfrm>
            <a:off x="5058697" y="4642792"/>
            <a:ext cx="3116825" cy="1972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1000"/>
              </a:spcBef>
              <a:buClr>
                <a:schemeClr val="tx1"/>
              </a:buClr>
            </a:pPr>
            <a:r>
              <a:rPr lang="fr-FR" sz="1600" dirty="0">
                <a:solidFill>
                  <a:srgbClr val="6D6D6C"/>
                </a:solidFill>
                <a:latin typeface="Barlow" panose="00000500000000000000" pitchFamily="2" charset="0"/>
                <a:ea typeface="+mn-ea"/>
                <a:cs typeface="+mn-cs"/>
              </a:rPr>
              <a:t>Tout Public :</a:t>
            </a:r>
          </a:p>
          <a:p>
            <a:pPr indent="-571500" algn="l">
              <a:spcBef>
                <a:spcPts val="1000"/>
              </a:spcBef>
              <a:buClr>
                <a:schemeClr val="tx1"/>
              </a:buClr>
              <a:buFontTx/>
              <a:buChar char="-"/>
            </a:pPr>
            <a:r>
              <a:rPr lang="fr-FR" sz="1600" dirty="0">
                <a:solidFill>
                  <a:srgbClr val="6D6D6C"/>
                </a:solidFill>
                <a:latin typeface="Barlow" panose="00000500000000000000" pitchFamily="2" charset="0"/>
                <a:ea typeface="+mn-ea"/>
                <a:cs typeface="+mn-cs"/>
              </a:rPr>
              <a:t>Locaux</a:t>
            </a:r>
          </a:p>
          <a:p>
            <a:pPr indent="-571500" algn="l">
              <a:spcBef>
                <a:spcPts val="1000"/>
              </a:spcBef>
              <a:buClr>
                <a:schemeClr val="tx1"/>
              </a:buClr>
              <a:buFontTx/>
              <a:buChar char="-"/>
            </a:pPr>
            <a:r>
              <a:rPr lang="fr-FR" sz="1600" dirty="0">
                <a:solidFill>
                  <a:srgbClr val="6D6D6C"/>
                </a:solidFill>
                <a:latin typeface="Barlow" panose="00000500000000000000" pitchFamily="2" charset="0"/>
                <a:ea typeface="+mn-ea"/>
                <a:cs typeface="+mn-cs"/>
              </a:rPr>
              <a:t>Étudiant.es</a:t>
            </a:r>
          </a:p>
          <a:p>
            <a:pPr indent="-571500" algn="l">
              <a:spcBef>
                <a:spcPts val="1000"/>
              </a:spcBef>
              <a:buClr>
                <a:schemeClr val="tx1"/>
              </a:buClr>
              <a:buFontTx/>
              <a:buChar char="-"/>
            </a:pPr>
            <a:r>
              <a:rPr lang="fr-FR" sz="1600" dirty="0">
                <a:solidFill>
                  <a:srgbClr val="6D6D6C"/>
                </a:solidFill>
                <a:latin typeface="Barlow" panose="00000500000000000000" pitchFamily="2" charset="0"/>
                <a:ea typeface="+mn-ea"/>
                <a:cs typeface="+mn-cs"/>
              </a:rPr>
              <a:t>Doctorant.es</a:t>
            </a:r>
          </a:p>
          <a:p>
            <a:pPr indent="-571500" algn="l">
              <a:spcBef>
                <a:spcPts val="1000"/>
              </a:spcBef>
              <a:buClr>
                <a:schemeClr val="tx1"/>
              </a:buClr>
              <a:buFontTx/>
              <a:buChar char="-"/>
            </a:pPr>
            <a:r>
              <a:rPr lang="fr-FR" sz="1600" dirty="0">
                <a:solidFill>
                  <a:srgbClr val="6D6D6C"/>
                </a:solidFill>
                <a:latin typeface="Barlow" panose="00000500000000000000" pitchFamily="2" charset="0"/>
                <a:ea typeface="+mn-ea"/>
                <a:cs typeface="+mn-cs"/>
              </a:rPr>
              <a:t>Retraité.es</a:t>
            </a:r>
          </a:p>
        </p:txBody>
      </p:sp>
    </p:spTree>
    <p:extLst>
      <p:ext uri="{BB962C8B-B14F-4D97-AF65-F5344CB8AC3E}">
        <p14:creationId xmlns:p14="http://schemas.microsoft.com/office/powerpoint/2010/main" val="4036153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35596-740B-0DC4-D765-9AE37A2B3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F00AE9-CED0-5AC0-7A98-B79B7D084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59" y="-75845"/>
            <a:ext cx="8398220" cy="1404980"/>
          </a:xfrm>
        </p:spPr>
        <p:txBody>
          <a:bodyPr/>
          <a:lstStyle/>
          <a:p>
            <a:r>
              <a:rPr lang="fr-FR" dirty="0"/>
              <a:t>Atelier « Raconte ma vie de diatomée »</a:t>
            </a:r>
            <a:br>
              <a:rPr lang="fr-FR" dirty="0"/>
            </a:br>
            <a:r>
              <a:rPr lang="fr-FR" sz="2800" dirty="0"/>
              <a:t>fête de la science – 10 octobre 2024 – </a:t>
            </a:r>
            <a:r>
              <a:rPr lang="fr-FR" sz="2800" dirty="0" err="1"/>
              <a:t>Cézeaux</a:t>
            </a:r>
            <a:endParaRPr lang="fr-FR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4AAA7B3-4C82-612D-B095-5A5B95A73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239" y="466373"/>
            <a:ext cx="3427201" cy="342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4CBB6B1A-D92D-94F4-6B87-2DAF5D171C3D}"/>
              </a:ext>
            </a:extLst>
          </p:cNvPr>
          <p:cNvSpPr txBox="1">
            <a:spLocks/>
          </p:cNvSpPr>
          <p:nvPr/>
        </p:nvSpPr>
        <p:spPr>
          <a:xfrm>
            <a:off x="200674" y="1231896"/>
            <a:ext cx="3591066" cy="1186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1000"/>
              </a:spcBef>
              <a:buClr>
                <a:schemeClr val="tx1"/>
              </a:buClr>
            </a:pPr>
            <a:r>
              <a:rPr lang="fr-FR" sz="1600" dirty="0">
                <a:solidFill>
                  <a:srgbClr val="6D6D6C"/>
                </a:solidFill>
                <a:latin typeface="Barlow" panose="00000500000000000000" pitchFamily="2" charset="0"/>
                <a:ea typeface="+mn-ea"/>
                <a:cs typeface="+mn-cs"/>
              </a:rPr>
              <a:t>Activités :</a:t>
            </a:r>
          </a:p>
          <a:p>
            <a:pPr indent="-571500" algn="l">
              <a:spcBef>
                <a:spcPts val="1000"/>
              </a:spcBef>
              <a:buClr>
                <a:schemeClr val="tx1"/>
              </a:buClr>
              <a:buFontTx/>
              <a:buChar char="-"/>
            </a:pPr>
            <a:r>
              <a:rPr lang="fr-FR" sz="1600" dirty="0">
                <a:solidFill>
                  <a:srgbClr val="6D6D6C"/>
                </a:solidFill>
                <a:latin typeface="Barlow" panose="00000500000000000000" pitchFamily="2" charset="0"/>
                <a:ea typeface="+mn-ea"/>
                <a:cs typeface="+mn-cs"/>
              </a:rPr>
              <a:t>Vulgarisation scientifique</a:t>
            </a:r>
          </a:p>
          <a:p>
            <a:pPr indent="-571500" algn="l">
              <a:spcBef>
                <a:spcPts val="1000"/>
              </a:spcBef>
              <a:buClr>
                <a:schemeClr val="tx1"/>
              </a:buClr>
              <a:buFontTx/>
              <a:buChar char="-"/>
            </a:pPr>
            <a:r>
              <a:rPr lang="fr-FR" sz="1600" dirty="0">
                <a:solidFill>
                  <a:srgbClr val="6D6D6C"/>
                </a:solidFill>
                <a:latin typeface="Barlow" panose="00000500000000000000" pitchFamily="2" charset="0"/>
                <a:ea typeface="+mn-ea"/>
                <a:cs typeface="+mn-cs"/>
              </a:rPr>
              <a:t>Écriture poétique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6621831-C913-0FAB-7B27-D1875A1C332B}"/>
              </a:ext>
            </a:extLst>
          </p:cNvPr>
          <p:cNvSpPr txBox="1">
            <a:spLocks/>
          </p:cNvSpPr>
          <p:nvPr/>
        </p:nvSpPr>
        <p:spPr>
          <a:xfrm>
            <a:off x="271445" y="2418523"/>
            <a:ext cx="3520295" cy="1186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1000"/>
              </a:spcBef>
              <a:buClr>
                <a:schemeClr val="tx1"/>
              </a:buClr>
            </a:pPr>
            <a:r>
              <a:rPr lang="fr-FR" sz="1600" dirty="0">
                <a:solidFill>
                  <a:srgbClr val="6D6D6C"/>
                </a:solidFill>
                <a:latin typeface="Barlow" panose="00000500000000000000" pitchFamily="2" charset="0"/>
                <a:ea typeface="+mn-ea"/>
                <a:cs typeface="+mn-cs"/>
              </a:rPr>
              <a:t>Public :</a:t>
            </a:r>
          </a:p>
          <a:p>
            <a:pPr indent="-571500" algn="l">
              <a:spcBef>
                <a:spcPts val="1000"/>
              </a:spcBef>
              <a:buClr>
                <a:schemeClr val="tx1"/>
              </a:buClr>
              <a:buFontTx/>
              <a:buChar char="-"/>
            </a:pPr>
            <a:r>
              <a:rPr lang="fr-FR" sz="1600" dirty="0">
                <a:solidFill>
                  <a:srgbClr val="6D6D6C"/>
                </a:solidFill>
                <a:latin typeface="Barlow" panose="00000500000000000000" pitchFamily="2" charset="0"/>
                <a:ea typeface="+mn-ea"/>
                <a:cs typeface="+mn-cs"/>
              </a:rPr>
              <a:t>Lycéens d’Issoire</a:t>
            </a:r>
          </a:p>
          <a:p>
            <a:pPr indent="-571500" algn="l">
              <a:spcBef>
                <a:spcPts val="1000"/>
              </a:spcBef>
              <a:buClr>
                <a:schemeClr val="tx1"/>
              </a:buClr>
              <a:buFontTx/>
              <a:buChar char="-"/>
            </a:pPr>
            <a:r>
              <a:rPr lang="fr-FR" sz="1600" dirty="0">
                <a:solidFill>
                  <a:srgbClr val="6D6D6C"/>
                </a:solidFill>
                <a:latin typeface="Barlow" panose="00000500000000000000" pitchFamily="2" charset="0"/>
                <a:ea typeface="+mn-ea"/>
                <a:cs typeface="+mn-cs"/>
              </a:rPr>
              <a:t>Lycéens de Saint-</a:t>
            </a:r>
            <a:r>
              <a:rPr lang="fr-FR" sz="1600" dirty="0" err="1">
                <a:solidFill>
                  <a:srgbClr val="6D6D6C"/>
                </a:solidFill>
                <a:latin typeface="Barlow" panose="00000500000000000000" pitchFamily="2" charset="0"/>
                <a:ea typeface="+mn-ea"/>
                <a:cs typeface="+mn-cs"/>
              </a:rPr>
              <a:t>Alyre</a:t>
            </a:r>
            <a:endParaRPr lang="fr-FR" sz="1600" dirty="0">
              <a:solidFill>
                <a:srgbClr val="6D6D6C"/>
              </a:solidFill>
              <a:latin typeface="Barlow" panose="00000500000000000000" pitchFamily="2" charset="0"/>
              <a:ea typeface="+mn-ea"/>
              <a:cs typeface="+mn-cs"/>
            </a:endParaRPr>
          </a:p>
        </p:txBody>
      </p:sp>
      <p:pic>
        <p:nvPicPr>
          <p:cNvPr id="12" name="Image 11" descr="Une image contenant texte, écriture manuscrite, papier, encre&#10;&#10;Description générée automatiquement">
            <a:extLst>
              <a:ext uri="{FF2B5EF4-FFF2-40B4-BE49-F238E27FC236}">
                <a16:creationId xmlns:a16="http://schemas.microsoft.com/office/drawing/2014/main" id="{00183BB9-B58C-7834-3DEA-45642D9218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6328"/>
            <a:ext cx="6417357" cy="2861672"/>
          </a:xfrm>
          <a:prstGeom prst="rect">
            <a:avLst/>
          </a:prstGeom>
        </p:spPr>
      </p:pic>
      <p:pic>
        <p:nvPicPr>
          <p:cNvPr id="13" name="Image 12" descr="Une image contenant texte, écriture manuscrite, Police, document&#10;&#10;Description générée automatiquement">
            <a:extLst>
              <a:ext uri="{FF2B5EF4-FFF2-40B4-BE49-F238E27FC236}">
                <a16:creationId xmlns:a16="http://schemas.microsoft.com/office/drawing/2014/main" id="{3219F367-0DE5-0E02-FC62-486B32402A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4" r="4208"/>
          <a:stretch/>
        </p:blipFill>
        <p:spPr>
          <a:xfrm>
            <a:off x="5689934" y="4350775"/>
            <a:ext cx="6469461" cy="250722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A28FED4-C66D-D91B-03D5-3E02585763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1740" y="1231896"/>
            <a:ext cx="4711085" cy="250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166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5E1D21-913C-92F7-DB3D-07DED80F7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5FC10415-F3C4-32FB-3099-C6A464B1EDCF}"/>
              </a:ext>
            </a:extLst>
          </p:cNvPr>
          <p:cNvSpPr txBox="1">
            <a:spLocks/>
          </p:cNvSpPr>
          <p:nvPr/>
        </p:nvSpPr>
        <p:spPr>
          <a:xfrm>
            <a:off x="277603" y="1693620"/>
            <a:ext cx="3744164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1000"/>
              </a:spcBef>
              <a:buClr>
                <a:schemeClr val="tx1"/>
              </a:buClr>
            </a:pPr>
            <a:r>
              <a:rPr lang="fr-FR" sz="1600" dirty="0">
                <a:solidFill>
                  <a:srgbClr val="6D6D6C"/>
                </a:solidFill>
                <a:latin typeface="Barlow" panose="00000500000000000000" pitchFamily="2" charset="0"/>
                <a:ea typeface="+mn-ea"/>
                <a:cs typeface="+mn-cs"/>
              </a:rPr>
              <a:t>Activités :</a:t>
            </a:r>
          </a:p>
          <a:p>
            <a:pPr indent="-571500" algn="l">
              <a:spcBef>
                <a:spcPts val="1000"/>
              </a:spcBef>
              <a:buClr>
                <a:schemeClr val="tx1"/>
              </a:buClr>
              <a:buFontTx/>
              <a:buChar char="-"/>
            </a:pPr>
            <a:r>
              <a:rPr lang="fr-FR" sz="1600" dirty="0">
                <a:solidFill>
                  <a:srgbClr val="6D6D6C"/>
                </a:solidFill>
                <a:latin typeface="Barlow" panose="00000500000000000000" pitchFamily="2" charset="0"/>
                <a:ea typeface="+mn-ea"/>
                <a:cs typeface="+mn-cs"/>
              </a:rPr>
              <a:t>Vulgarisation scientifique</a:t>
            </a:r>
          </a:p>
          <a:p>
            <a:pPr indent="-571500" algn="l">
              <a:spcBef>
                <a:spcPts val="1000"/>
              </a:spcBef>
              <a:buClr>
                <a:schemeClr val="tx1"/>
              </a:buClr>
              <a:buFontTx/>
              <a:buChar char="-"/>
            </a:pPr>
            <a:r>
              <a:rPr lang="fr-FR" sz="1600" dirty="0">
                <a:solidFill>
                  <a:srgbClr val="6D6D6C"/>
                </a:solidFill>
                <a:latin typeface="Barlow" panose="00000500000000000000" pitchFamily="2" charset="0"/>
                <a:ea typeface="+mn-ea"/>
                <a:cs typeface="+mn-cs"/>
              </a:rPr>
              <a:t>Observation microscopique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20E67BF-1813-0417-2CD4-FFED6C49AC74}"/>
              </a:ext>
            </a:extLst>
          </p:cNvPr>
          <p:cNvSpPr txBox="1">
            <a:spLocks/>
          </p:cNvSpPr>
          <p:nvPr/>
        </p:nvSpPr>
        <p:spPr>
          <a:xfrm>
            <a:off x="4364164" y="1758743"/>
            <a:ext cx="3002444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1000"/>
              </a:spcBef>
              <a:buClr>
                <a:schemeClr val="tx1"/>
              </a:buClr>
            </a:pPr>
            <a:r>
              <a:rPr lang="fr-FR" sz="1600" dirty="0">
                <a:solidFill>
                  <a:srgbClr val="6D6D6C"/>
                </a:solidFill>
                <a:latin typeface="Barlow" panose="00000500000000000000" pitchFamily="2" charset="0"/>
                <a:ea typeface="+mn-ea"/>
                <a:cs typeface="+mn-cs"/>
              </a:rPr>
              <a:t>Tout public</a:t>
            </a:r>
          </a:p>
          <a:p>
            <a:pPr marL="285750" indent="-285750" algn="l">
              <a:spcBef>
                <a:spcPts val="1000"/>
              </a:spcBef>
              <a:buClr>
                <a:schemeClr val="tx1"/>
              </a:buClr>
              <a:buFontTx/>
              <a:buChar char="-"/>
            </a:pPr>
            <a:r>
              <a:rPr lang="fr-FR" sz="1600" dirty="0">
                <a:solidFill>
                  <a:srgbClr val="6D6D6C"/>
                </a:solidFill>
                <a:latin typeface="Barlow" panose="00000500000000000000" pitchFamily="2" charset="0"/>
                <a:ea typeface="+mn-ea"/>
                <a:cs typeface="+mn-cs"/>
              </a:rPr>
              <a:t>3 ans et +</a:t>
            </a:r>
          </a:p>
          <a:p>
            <a:pPr marL="285750" indent="-285750" algn="l">
              <a:spcBef>
                <a:spcPts val="1000"/>
              </a:spcBef>
              <a:buClr>
                <a:schemeClr val="tx1"/>
              </a:buClr>
              <a:buFontTx/>
              <a:buChar char="-"/>
            </a:pPr>
            <a:r>
              <a:rPr lang="fr-FR" sz="1600" dirty="0">
                <a:solidFill>
                  <a:srgbClr val="6D6D6C"/>
                </a:solidFill>
                <a:latin typeface="Barlow" panose="00000500000000000000" pitchFamily="2" charset="0"/>
                <a:ea typeface="+mn-ea"/>
                <a:cs typeface="+mn-cs"/>
              </a:rPr>
              <a:t>Plus d’une centaine de personnes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EBFA515C-065A-7478-3D8F-95AC9693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6483" y="19665"/>
            <a:ext cx="9479033" cy="1596177"/>
          </a:xfrm>
        </p:spPr>
        <p:txBody>
          <a:bodyPr/>
          <a:lstStyle/>
          <a:p>
            <a:r>
              <a:rPr lang="fr-FR" dirty="0"/>
              <a:t>Atelier « Voyage au cœur des diatomées »</a:t>
            </a:r>
            <a:br>
              <a:rPr lang="fr-FR" dirty="0"/>
            </a:br>
            <a:r>
              <a:rPr lang="fr-FR" sz="2800" dirty="0"/>
              <a:t>fête de la science – 12 octobre 2024 – Musée du FRAC</a:t>
            </a:r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B59F762-BB8C-3087-D076-AA50793AE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72" y="3289797"/>
            <a:ext cx="6288088" cy="3460048"/>
          </a:xfrm>
          <a:prstGeom prst="rect">
            <a:avLst/>
          </a:prstGeom>
        </p:spPr>
      </p:pic>
      <p:pic>
        <p:nvPicPr>
          <p:cNvPr id="4100" name="Picture 4" descr="FDS2024_63_FRAC_Visée-A (4)">
            <a:extLst>
              <a:ext uri="{FF2B5EF4-FFF2-40B4-BE49-F238E27FC236}">
                <a16:creationId xmlns:a16="http://schemas.microsoft.com/office/drawing/2014/main" id="{A96CBD0C-7D73-82CE-C7D3-5DA69E48F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989" y="1340539"/>
            <a:ext cx="4242856" cy="251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DS2024_63_FRAC_Visée-A (27)">
            <a:extLst>
              <a:ext uri="{FF2B5EF4-FFF2-40B4-BE49-F238E27FC236}">
                <a16:creationId xmlns:a16="http://schemas.microsoft.com/office/drawing/2014/main" id="{74592ECC-A556-0FCA-BCAD-1D83D01C9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025" y="4109270"/>
            <a:ext cx="4450785" cy="250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994A3DEF-F388-9918-6EEB-12EC0DC17904}"/>
              </a:ext>
            </a:extLst>
          </p:cNvPr>
          <p:cNvSpPr txBox="1">
            <a:spLocks/>
          </p:cNvSpPr>
          <p:nvPr/>
        </p:nvSpPr>
        <p:spPr>
          <a:xfrm>
            <a:off x="88846" y="848485"/>
            <a:ext cx="7399143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/>
              <a:t>Nuit des jeunes chercheurs et chercheuses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26487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EF1F5-0B1D-6F1D-0A03-24AF24422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D40B792-3165-7444-C8E2-87A619FC0FD4}"/>
              </a:ext>
            </a:extLst>
          </p:cNvPr>
          <p:cNvSpPr txBox="1">
            <a:spLocks/>
          </p:cNvSpPr>
          <p:nvPr/>
        </p:nvSpPr>
        <p:spPr>
          <a:xfrm>
            <a:off x="3591559" y="1311569"/>
            <a:ext cx="5215273" cy="7001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1000"/>
              </a:spcBef>
              <a:buClr>
                <a:schemeClr val="tx1"/>
              </a:buClr>
            </a:pPr>
            <a:r>
              <a:rPr lang="fr-FR" sz="1600" dirty="0">
                <a:solidFill>
                  <a:srgbClr val="6D6D6C"/>
                </a:solidFill>
                <a:latin typeface="Barlow" panose="00000500000000000000" pitchFamily="2" charset="0"/>
                <a:ea typeface="+mn-ea"/>
                <a:cs typeface="+mn-cs"/>
              </a:rPr>
              <a:t>Tout public : Étudiant.es, Actifs, Doctorant.es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A258EFFE-55BE-92D1-6A10-644F16F68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2409" y="-91440"/>
            <a:ext cx="9479033" cy="1596177"/>
          </a:xfrm>
        </p:spPr>
        <p:txBody>
          <a:bodyPr/>
          <a:lstStyle/>
          <a:p>
            <a:r>
              <a:rPr lang="fr-FR" dirty="0"/>
              <a:t>Atelier Peinture « Donner forme à l’eau »</a:t>
            </a:r>
            <a:br>
              <a:rPr lang="fr-FR" dirty="0"/>
            </a:br>
            <a:r>
              <a:rPr lang="fr-FR" sz="2800" dirty="0"/>
              <a:t>21 novembre 2024 – Atelier de Laurent Navarre</a:t>
            </a:r>
            <a:endParaRPr lang="fr-FR" dirty="0"/>
          </a:p>
        </p:txBody>
      </p:sp>
      <p:pic>
        <p:nvPicPr>
          <p:cNvPr id="5" name="Image 4" descr="Une image contenant art, intérieur, peinture, conception&#10;&#10;Description générée automatiquement">
            <a:extLst>
              <a:ext uri="{FF2B5EF4-FFF2-40B4-BE49-F238E27FC236}">
                <a16:creationId xmlns:a16="http://schemas.microsoft.com/office/drawing/2014/main" id="{5FBBB83A-D523-4139-EC0B-D12ABECA5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393" y="1396980"/>
            <a:ext cx="2943232" cy="5232412"/>
          </a:xfrm>
          <a:prstGeom prst="rect">
            <a:avLst/>
          </a:prstGeom>
        </p:spPr>
      </p:pic>
      <p:pic>
        <p:nvPicPr>
          <p:cNvPr id="9" name="Image 8" descr="Une image contenant habits, personne, meubles, chaussures&#10;&#10;Description générée automatiquement">
            <a:extLst>
              <a:ext uri="{FF2B5EF4-FFF2-40B4-BE49-F238E27FC236}">
                <a16:creationId xmlns:a16="http://schemas.microsoft.com/office/drawing/2014/main" id="{259D422F-AAD2-EDD1-3452-0465088FA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75" y="1396980"/>
            <a:ext cx="2943232" cy="5232413"/>
          </a:xfrm>
          <a:prstGeom prst="rect">
            <a:avLst/>
          </a:prstGeom>
        </p:spPr>
      </p:pic>
      <p:pic>
        <p:nvPicPr>
          <p:cNvPr id="12" name="Image 11" descr="Une image contenant habits, personne, Visage humain, mur&#10;&#10;Description générée automatiquement">
            <a:extLst>
              <a:ext uri="{FF2B5EF4-FFF2-40B4-BE49-F238E27FC236}">
                <a16:creationId xmlns:a16="http://schemas.microsoft.com/office/drawing/2014/main" id="{81A0BB7D-CD89-797B-62E4-1348908273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440" y="2209792"/>
            <a:ext cx="44196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446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CBD17F-9120-15CE-42D7-4FC5C7B12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67E8BB-2938-3204-0D73-D2491AA12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2329330"/>
            <a:ext cx="10364451" cy="1596177"/>
          </a:xfrm>
        </p:spPr>
        <p:txBody>
          <a:bodyPr>
            <a:normAutofit fontScale="90000"/>
          </a:bodyPr>
          <a:lstStyle/>
          <a:p>
            <a:r>
              <a:rPr lang="fr-FR" sz="8000" dirty="0"/>
              <a:t>Manifestations scientifiques</a:t>
            </a:r>
            <a:br>
              <a:rPr lang="fr-FR" sz="8000" dirty="0"/>
            </a:br>
            <a:r>
              <a:rPr lang="fr-FR" sz="4000" dirty="0"/>
              <a:t>(2024-2025)</a:t>
            </a:r>
            <a:endParaRPr lang="fr-FR" sz="8000" dirty="0"/>
          </a:p>
        </p:txBody>
      </p:sp>
    </p:spTree>
    <p:extLst>
      <p:ext uri="{BB962C8B-B14F-4D97-AF65-F5344CB8AC3E}">
        <p14:creationId xmlns:p14="http://schemas.microsoft.com/office/powerpoint/2010/main" val="2243127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421885-2777-D630-72B1-5C0373562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D4CB4D98-9C51-5518-A30B-4A071733D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7440" y="-91440"/>
            <a:ext cx="7274560" cy="2783840"/>
          </a:xfrm>
        </p:spPr>
        <p:txBody>
          <a:bodyPr>
            <a:normAutofit/>
          </a:bodyPr>
          <a:lstStyle/>
          <a:p>
            <a:r>
              <a:rPr lang="fr-FR" sz="4000" dirty="0"/>
              <a:t>Séminaire</a:t>
            </a:r>
            <a:br>
              <a:rPr lang="fr-FR" sz="4000" dirty="0"/>
            </a:br>
            <a:r>
              <a:rPr lang="fr-FR" sz="4000" dirty="0"/>
              <a:t>Les visages de l’eau : dialogue France-Chine</a:t>
            </a:r>
            <a:br>
              <a:rPr lang="fr-FR" sz="4000" dirty="0"/>
            </a:br>
            <a:r>
              <a:rPr lang="fr-FR" sz="2800" dirty="0"/>
              <a:t>9 octobre 2024 – MSH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78D8F55-45C6-9B5F-6729-BC3F2A3E2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36160" cy="6870996"/>
          </a:xfrm>
          <a:prstGeom prst="rect">
            <a:avLst/>
          </a:prstGeom>
        </p:spPr>
      </p:pic>
      <p:pic>
        <p:nvPicPr>
          <p:cNvPr id="5122" name="Picture 2" descr="Université Cornell — Wikipédia">
            <a:extLst>
              <a:ext uri="{FF2B5EF4-FFF2-40B4-BE49-F238E27FC236}">
                <a16:creationId xmlns:a16="http://schemas.microsoft.com/office/drawing/2014/main" id="{F17A6B86-B4EA-A690-4D1C-123580AAA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69" y="2526488"/>
            <a:ext cx="2064832" cy="206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Ocean University of China - Wikipedia">
            <a:extLst>
              <a:ext uri="{FF2B5EF4-FFF2-40B4-BE49-F238E27FC236}">
                <a16:creationId xmlns:a16="http://schemas.microsoft.com/office/drawing/2014/main" id="{87C3616A-00A2-FA4E-1347-7B4CEF9B2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593" y="2476229"/>
            <a:ext cx="2158497" cy="216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Logo UCA png - Université Clermont Auvergne">
            <a:extLst>
              <a:ext uri="{FF2B5EF4-FFF2-40B4-BE49-F238E27FC236}">
                <a16:creationId xmlns:a16="http://schemas.microsoft.com/office/drawing/2014/main" id="{AA59E177-37BF-D397-C38B-B67F00073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703" y="4958079"/>
            <a:ext cx="1572277" cy="152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BBECC7FB-6D85-4A43-0B52-1BAE48AC8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158" y="5239182"/>
            <a:ext cx="2730454" cy="96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186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BB726-6DD0-B5F8-AFD5-224DE34C8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07E01997-8F8E-C034-1865-1AA40942D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0906" y="-91439"/>
            <a:ext cx="7321094" cy="1249680"/>
          </a:xfrm>
        </p:spPr>
        <p:txBody>
          <a:bodyPr>
            <a:normAutofit/>
          </a:bodyPr>
          <a:lstStyle/>
          <a:p>
            <a:r>
              <a:rPr lang="fr-FR" sz="2800" dirty="0"/>
              <a:t>Artiste invitée Li Chevalier</a:t>
            </a:r>
            <a:br>
              <a:rPr lang="fr-FR" sz="2800" dirty="0"/>
            </a:br>
            <a:r>
              <a:rPr lang="fr-FR" sz="2800" dirty="0"/>
              <a:t>4 décembre 2024 – MSH</a:t>
            </a:r>
            <a:endParaRPr lang="fr-FR" dirty="0"/>
          </a:p>
        </p:txBody>
      </p:sp>
      <p:pic>
        <p:nvPicPr>
          <p:cNvPr id="4" name="Image 3" descr="Une image contenant habits, personne, Visage humain, intérieur&#10;&#10;Description générée automatiquement">
            <a:extLst>
              <a:ext uri="{FF2B5EF4-FFF2-40B4-BE49-F238E27FC236}">
                <a16:creationId xmlns:a16="http://schemas.microsoft.com/office/drawing/2014/main" id="{32FF5C11-0F12-872F-A606-7A0F88B6C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440" y="3254587"/>
            <a:ext cx="2702560" cy="3603413"/>
          </a:xfrm>
          <a:prstGeom prst="rect">
            <a:avLst/>
          </a:prstGeom>
        </p:spPr>
      </p:pic>
      <p:pic>
        <p:nvPicPr>
          <p:cNvPr id="6" name="Image 5" descr="Une image contenant intérieur, Centre de conférences, chaise, habits&#10;&#10;Description générée automatiquement">
            <a:extLst>
              <a:ext uri="{FF2B5EF4-FFF2-40B4-BE49-F238E27FC236}">
                <a16:creationId xmlns:a16="http://schemas.microsoft.com/office/drawing/2014/main" id="{771DAF2B-BCAF-10F6-FB2A-6287497B7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727" y="3606965"/>
            <a:ext cx="4334714" cy="3251035"/>
          </a:xfrm>
          <a:prstGeom prst="rect">
            <a:avLst/>
          </a:prstGeom>
        </p:spPr>
      </p:pic>
      <p:pic>
        <p:nvPicPr>
          <p:cNvPr id="8" name="Image 7" descr="Une image contenant texte, capture d’écran, conception&#10;&#10;Description générée automatiquement">
            <a:extLst>
              <a:ext uri="{FF2B5EF4-FFF2-40B4-BE49-F238E27FC236}">
                <a16:creationId xmlns:a16="http://schemas.microsoft.com/office/drawing/2014/main" id="{B67B415D-8C30-5C38-42E3-66162CAFE3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7" y="0"/>
            <a:ext cx="4847949" cy="6858000"/>
          </a:xfrm>
          <a:prstGeom prst="rect">
            <a:avLst/>
          </a:prstGeom>
        </p:spPr>
      </p:pic>
      <p:pic>
        <p:nvPicPr>
          <p:cNvPr id="10" name="Image 9" descr="Une image contenant intérieur, mur, meubles, plafond&#10;&#10;Description générée automatiquement">
            <a:extLst>
              <a:ext uri="{FF2B5EF4-FFF2-40B4-BE49-F238E27FC236}">
                <a16:creationId xmlns:a16="http://schemas.microsoft.com/office/drawing/2014/main" id="{19009AA8-8610-9BDC-0CFF-5CF61A7847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725" y="1087449"/>
            <a:ext cx="4334713" cy="3251035"/>
          </a:xfrm>
          <a:prstGeom prst="rect">
            <a:avLst/>
          </a:prstGeom>
        </p:spPr>
      </p:pic>
      <p:pic>
        <p:nvPicPr>
          <p:cNvPr id="7170" name="Picture 2" descr="Li Chevalier - I hear the water dreaming - Galerie208">
            <a:extLst>
              <a:ext uri="{FF2B5EF4-FFF2-40B4-BE49-F238E27FC236}">
                <a16:creationId xmlns:a16="http://schemas.microsoft.com/office/drawing/2014/main" id="{80F426DC-9956-1BD2-4B4C-41C64FAC1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676" y="1087449"/>
            <a:ext cx="2847257" cy="284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99442"/>
      </p:ext>
    </p:extLst>
  </p:cSld>
  <p:clrMapOvr>
    <a:masterClrMapping/>
  </p:clrMapOvr>
</p:sld>
</file>

<file path=ppt/theme/theme1.xml><?xml version="1.0" encoding="utf-8"?>
<a:theme xmlns:a="http://schemas.openxmlformats.org/drawingml/2006/main" name="Ronds dans l’eau">
  <a:themeElements>
    <a:clrScheme name="Ronds dans l’eau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Ronds dans l’eau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onds dans l’eau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Ronds dans l’eau</Template>
  <TotalTime>350</TotalTime>
  <Words>453</Words>
  <Application>Microsoft Office PowerPoint</Application>
  <PresentationFormat>Grand écran</PresentationFormat>
  <Paragraphs>62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8" baseType="lpstr">
      <vt:lpstr>Arial</vt:lpstr>
      <vt:lpstr>Barlow</vt:lpstr>
      <vt:lpstr>Tw Cen MT</vt:lpstr>
      <vt:lpstr>Ronds dans l’eau</vt:lpstr>
      <vt:lpstr>Aquapoétique</vt:lpstr>
      <vt:lpstr>Ateliers de vulgarisation (2024)</vt:lpstr>
      <vt:lpstr>Atelier d’écriture au Lac Pavin 25 septembre 2024</vt:lpstr>
      <vt:lpstr>Atelier « Raconte ma vie de diatomée » fête de la science – 10 octobre 2024 – Cézeaux</vt:lpstr>
      <vt:lpstr>Atelier « Voyage au cœur des diatomées » fête de la science – 12 octobre 2024 – Musée du FRAC</vt:lpstr>
      <vt:lpstr>Atelier Peinture « Donner forme à l’eau » 21 novembre 2024 – Atelier de Laurent Navarre</vt:lpstr>
      <vt:lpstr>Manifestations scientifiques (2024-2025)</vt:lpstr>
      <vt:lpstr>Séminaire Les visages de l’eau : dialogue France-Chine 9 octobre 2024 – MSH</vt:lpstr>
      <vt:lpstr>Artiste invitée Li Chevalier 4 décembre 2024 – MSH</vt:lpstr>
      <vt:lpstr>Colloque international Vie aquatique / Aquatic Life 23-25 septembre 2025 – MSH</vt:lpstr>
      <vt:lpstr>Valorisation et publications (2025-2026)</vt:lpstr>
      <vt:lpstr>Publication dans la revue Europhonie(s) 2025</vt:lpstr>
      <vt:lpstr>Publication des actes du colloque 2026</vt:lpstr>
      <vt:lpstr>Merci pour votre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Oriane Chevalier</dc:creator>
  <cp:lastModifiedBy>Oriane Chevalier</cp:lastModifiedBy>
  <cp:revision>12</cp:revision>
  <dcterms:created xsi:type="dcterms:W3CDTF">2024-12-05T08:22:21Z</dcterms:created>
  <dcterms:modified xsi:type="dcterms:W3CDTF">2024-12-06T09:10:57Z</dcterms:modified>
</cp:coreProperties>
</file>