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78" r:id="rId2"/>
    <p:sldId id="261" r:id="rId3"/>
    <p:sldId id="262" r:id="rId4"/>
    <p:sldId id="282" r:id="rId5"/>
    <p:sldId id="283" r:id="rId6"/>
    <p:sldId id="284" r:id="rId7"/>
    <p:sldId id="285" r:id="rId8"/>
    <p:sldId id="260" r:id="rId9"/>
    <p:sldId id="263" r:id="rId10"/>
    <p:sldId id="264" r:id="rId11"/>
    <p:sldId id="265" r:id="rId12"/>
    <p:sldId id="286" r:id="rId13"/>
    <p:sldId id="288" r:id="rId14"/>
    <p:sldId id="296" r:id="rId15"/>
    <p:sldId id="291" r:id="rId16"/>
    <p:sldId id="292" r:id="rId17"/>
    <p:sldId id="297" r:id="rId18"/>
    <p:sldId id="298" r:id="rId19"/>
    <p:sldId id="295" r:id="rId20"/>
    <p:sldId id="299" r:id="rId21"/>
    <p:sldId id="267" r:id="rId22"/>
    <p:sldId id="277" r:id="rId23"/>
    <p:sldId id="289" r:id="rId24"/>
    <p:sldId id="290" r:id="rId25"/>
    <p:sldId id="272" r:id="rId26"/>
    <p:sldId id="279" r:id="rId27"/>
    <p:sldId id="274" r:id="rId28"/>
    <p:sldId id="293" r:id="rId29"/>
    <p:sldId id="270" r:id="rId30"/>
    <p:sldId id="276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FFFF00"/>
    <a:srgbClr val="FFFFCC"/>
    <a:srgbClr val="8DBE5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44" autoAdjust="0"/>
    <p:restoredTop sz="94660"/>
  </p:normalViewPr>
  <p:slideViewPr>
    <p:cSldViewPr snapToGrid="0">
      <p:cViewPr varScale="1">
        <p:scale>
          <a:sx n="81" d="100"/>
          <a:sy n="81" d="100"/>
        </p:scale>
        <p:origin x="54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67062-9E23-474D-B16F-F90274EF2785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A70DAC-E927-424A-B679-8C1F3C19C6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7948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78 départements / 96 départements </a:t>
            </a:r>
            <a:r>
              <a:rPr lang="fr-FR" dirty="0" err="1"/>
              <a:t>métropilitains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A70DAC-E927-424A-B679-8C1F3C19C64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3768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Le parasitisme peut influencer le succès des espèces invasives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A70DAC-E927-424A-B679-8C1F3C19C64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5495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Le parasitisme peut influencer le succès des espèces invasives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A70DAC-E927-424A-B679-8C1F3C19C64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7714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Le parasitisme peut influencer le succès des espèces invasives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A70DAC-E927-424A-B679-8C1F3C19C64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0816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55DB54-D84F-D707-E566-909A65A130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A70FB88-A49E-4C55-DF2E-6B29131E67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8ACCFC-AD21-CFDA-0D84-7D9FDDBC9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506A3-2492-4CC9-95C8-0A4B95940E1F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5252EF-AB4B-98D2-BD91-3745582AF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467320-79E9-532E-CEDB-8D316988D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3A5D1-D53F-408D-9FB5-8B07568317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0665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F2C376-4D9F-6773-2D48-A9D01F3B8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85FA64B-56E4-03ED-C58E-3C45F77A7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06441D-FB8B-3FAC-C299-CA38409D1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506A3-2492-4CC9-95C8-0A4B95940E1F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5A2FDC-9FE8-1F54-2193-F3082C3EC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98BAAC-C4DF-FFD8-4F1A-22CC0B2A6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3A5D1-D53F-408D-9FB5-8B07568317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6272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87A774F-9F43-FAB8-14C5-6E467A4883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1258506-53A8-A087-E140-86BC985C52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339E33-B39E-0813-4BEE-5BFF6939D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506A3-2492-4CC9-95C8-0A4B95940E1F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FECE4E-DFAC-02AD-D73F-3236D45BD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0E5786-D26B-7755-8F01-D8C4EF846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3A5D1-D53F-408D-9FB5-8B07568317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9973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062D7A-5444-5E70-1702-311B1C181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728035-64A5-D802-B6AD-D381072E5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F0AFD15-C14E-1B15-6081-F7021F833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506A3-2492-4CC9-95C8-0A4B95940E1F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85926D-632B-98B0-3FEC-58830EC67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E98D41-2E3E-7423-7812-39D5CA252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3A5D1-D53F-408D-9FB5-8B07568317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5602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991F66-004A-1AC8-E4AA-5334D689B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B376D3D-54E0-F1DF-7B81-5B34147A0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B3D77F-A123-8B53-5F0C-FE204E4A8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506A3-2492-4CC9-95C8-0A4B95940E1F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93C22E-88E3-E7AA-C5C0-BDB4A496E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7A7BB4-C3BA-B289-9C68-F42897FAB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3A5D1-D53F-408D-9FB5-8B07568317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1483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000477-7065-C8CC-07DB-5197CC713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B5045C-580F-C9BD-8003-B140FE15E5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AB6FB4F-FC20-A11F-488B-32BF16C50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6315190-6C40-FFE5-E74C-7C9A54AAC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506A3-2492-4CC9-95C8-0A4B95940E1F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63085D7-F140-B42B-EE29-A91B48C8B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DFD2B16-CDF1-355D-DDFD-52983D6A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3A5D1-D53F-408D-9FB5-8B07568317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095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999CD5-B6BE-3F2C-3836-C41E8A28A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049464B-FC7B-16E3-5E66-7EB77F85F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D80919D-B226-995B-23B1-AC41ECD2B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2B4DAA1-8746-21A6-519E-8113B6DC8C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49F1B01-DF3A-F6DD-B3E6-6286C00614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1EF01F7-C7FE-3487-74C0-8811B1DCD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506A3-2492-4CC9-95C8-0A4B95940E1F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51CB59A-F8BE-28E7-4837-9E3AF2B72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7A9BBAF-8611-205E-0B3C-CCBEF920B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3A5D1-D53F-408D-9FB5-8B07568317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6095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7A41F-53B2-300A-5331-4CFF9322F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9E0D6EE-F3B7-E138-D90B-C48684267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506A3-2492-4CC9-95C8-0A4B95940E1F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12E7F5F-A5C3-0DBF-AE0E-0404A1FCD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F63C63-62EF-CE38-CF95-73B183B29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3A5D1-D53F-408D-9FB5-8B07568317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8992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C1735C1-D7E4-EC4F-EDFE-A37D02380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506A3-2492-4CC9-95C8-0A4B95940E1F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6345BA0-25C4-73CB-6515-2CDB85D31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9343223-5F81-2E5E-AA3B-E20F4F04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3A5D1-D53F-408D-9FB5-8B07568317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4557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482607-9B44-E88D-22CC-CB2608D5B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647CD7-474F-264E-2B7A-1897C682F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9EEC0EB-384B-84BC-7555-C2C3ADCB98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996431-FDBC-5BBB-1F70-2D0BA80DB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506A3-2492-4CC9-95C8-0A4B95940E1F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0191A88-BD4B-B7CF-E01E-B7836C1E6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B2CD95F-E8C3-EF46-9F41-96C81C4E4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3A5D1-D53F-408D-9FB5-8B07568317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2317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21463C-7C01-6EA6-79EC-5BF195EFB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9077009-36BC-B869-DC7A-3EDC1C9F01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B76932-BC97-E3F7-A788-9EC572CE5E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B186F1C-0870-A4CB-3E05-8F4D2FE22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506A3-2492-4CC9-95C8-0A4B95940E1F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323D158-B75E-F55A-7D3B-0AB7DD1EE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5443A76-5D39-1561-9FF5-578450BF3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3A5D1-D53F-408D-9FB5-8B07568317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4456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B787B13-E6CA-5FC9-6F99-5DBDC04B2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15C210D-B6DF-FA52-A208-815255917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2BEF3B-D394-51D3-1630-37EBD584F9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5506A3-2492-4CC9-95C8-0A4B95940E1F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AEAF52-EAFB-BD95-4EAF-EA641FA216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96335F-A6FF-9A1D-EB85-C6991970D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23A5D1-D53F-408D-9FB5-8B07568317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029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6.jpeg"/><Relationship Id="rId7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7.jpg"/><Relationship Id="rId7" Type="http://schemas.openxmlformats.org/officeDocument/2006/relationships/image" Target="../media/image80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33.jpg"/><Relationship Id="rId10" Type="http://schemas.openxmlformats.org/officeDocument/2006/relationships/image" Target="../media/image82.jpeg"/><Relationship Id="rId4" Type="http://schemas.openxmlformats.org/officeDocument/2006/relationships/image" Target="../media/image78.jpg"/><Relationship Id="rId9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34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0.jpeg"/><Relationship Id="rId5" Type="http://schemas.openxmlformats.org/officeDocument/2006/relationships/image" Target="../media/image25.png"/><Relationship Id="rId10" Type="http://schemas.openxmlformats.org/officeDocument/2006/relationships/image" Target="../media/image29.jpeg"/><Relationship Id="rId4" Type="http://schemas.openxmlformats.org/officeDocument/2006/relationships/image" Target="../media/image24.png"/><Relationship Id="rId9" Type="http://schemas.openxmlformats.org/officeDocument/2006/relationships/image" Target="../media/image28.jpeg"/><Relationship Id="rId14" Type="http://schemas.openxmlformats.org/officeDocument/2006/relationships/image" Target="../media/image3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g"/><Relationship Id="rId7" Type="http://schemas.openxmlformats.org/officeDocument/2006/relationships/image" Target="../media/image3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E1151428-013E-4BF0-92EE-0D1E093236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" b="139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7F21A48-0D84-EF9D-721E-20C08D2AC0A8}"/>
              </a:ext>
            </a:extLst>
          </p:cNvPr>
          <p:cNvSpPr txBox="1"/>
          <p:nvPr/>
        </p:nvSpPr>
        <p:spPr>
          <a:xfrm>
            <a:off x="101601" y="36392"/>
            <a:ext cx="12090399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Initiation du projet </a:t>
            </a:r>
            <a:r>
              <a:rPr lang="fr-FR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MIMOSA</a:t>
            </a:r>
            <a:r>
              <a:rPr lang="fr-FR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fr-FR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sz="3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</a:t>
            </a:r>
            <a:r>
              <a:rPr lang="fr-FR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crosporidies</a:t>
            </a:r>
            <a:r>
              <a:rPr lang="fr-FR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FR" sz="3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MO</a:t>
            </a:r>
            <a:r>
              <a:rPr lang="fr-FR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ustiqueS</a:t>
            </a:r>
            <a:r>
              <a:rPr lang="fr-FR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fr-FR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fr-FR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uvergne)</a:t>
            </a:r>
          </a:p>
          <a:p>
            <a:pPr algn="ctr"/>
            <a:endParaRPr lang="fr-FR" sz="15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Rôle du parasitisme dans le succès invasif du moustique tigre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B56CB4B-5B56-B32E-D2EA-BF88521C4FF4}"/>
              </a:ext>
            </a:extLst>
          </p:cNvPr>
          <p:cNvSpPr txBox="1"/>
          <p:nvPr/>
        </p:nvSpPr>
        <p:spPr>
          <a:xfrm>
            <a:off x="1988966" y="5249857"/>
            <a:ext cx="9709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300"/>
              </a:spcBef>
              <a:buNone/>
            </a:pPr>
            <a:r>
              <a:rPr lang="fr-FR" sz="2400" b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Aurore Dubuffet, </a:t>
            </a:r>
            <a:r>
              <a:rPr lang="fr-FR" sz="24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Mailysia</a:t>
            </a:r>
            <a:r>
              <a:rPr lang="fr-FR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Scheepers</a:t>
            </a:r>
            <a:r>
              <a:rPr lang="fr-FR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Erwan Roussel, Catherine Texier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F6CA1DB-B5A0-481C-89D8-E5D93C41A7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67" y="3816963"/>
            <a:ext cx="1872000" cy="8910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8676190-6BAA-48B9-93C2-07C516C106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01" y="5754180"/>
            <a:ext cx="1393595" cy="7614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4B74B2A-8CE8-4BE0-99D4-A5B27534518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67" y="4774340"/>
            <a:ext cx="928914" cy="89973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62083DB-230E-4831-B555-320450A22A8A}"/>
              </a:ext>
            </a:extLst>
          </p:cNvPr>
          <p:cNvSpPr txBox="1"/>
          <p:nvPr/>
        </p:nvSpPr>
        <p:spPr>
          <a:xfrm>
            <a:off x="1162848" y="6307946"/>
            <a:ext cx="1053520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1400" b="1" dirty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JOURNEE D’ANIMATION Fédération des Recherches en Environnement </a:t>
            </a:r>
            <a:r>
              <a:rPr lang="fr-FR" sz="1400" b="1" dirty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&amp; </a:t>
            </a:r>
            <a:r>
              <a:rPr lang="fr-FR" sz="1400" b="1" dirty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Pôle de recherche sur l’eau</a:t>
            </a:r>
          </a:p>
          <a:p>
            <a:pPr algn="ctr">
              <a:spcAft>
                <a:spcPts val="800"/>
              </a:spcAft>
            </a:pPr>
            <a:r>
              <a:rPr lang="fr-FR" sz="1400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Décembre 2024</a:t>
            </a:r>
            <a:endParaRPr lang="fr-FR" sz="1400" dirty="0">
              <a:solidFill>
                <a:schemeClr val="bg1">
                  <a:lumMod val="8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D62EB86-488B-495F-B643-B4CB322055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25" y="5754180"/>
            <a:ext cx="762507" cy="76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4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9A3701B-F359-9D1F-F386-794F9B355EEE}"/>
              </a:ext>
            </a:extLst>
          </p:cNvPr>
          <p:cNvSpPr txBox="1"/>
          <p:nvPr/>
        </p:nvSpPr>
        <p:spPr>
          <a:xfrm>
            <a:off x="0" y="119061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moustiques de la métropole Clermontoise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71309E6-8A20-6CF4-0D58-953FA6D4CA51}"/>
              </a:ext>
            </a:extLst>
          </p:cNvPr>
          <p:cNvSpPr txBox="1"/>
          <p:nvPr/>
        </p:nvSpPr>
        <p:spPr>
          <a:xfrm>
            <a:off x="275295" y="976794"/>
            <a:ext cx="635619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Objectif 1- Trouver des larves de moustiques …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79E8C96-969B-4BCE-B8C4-40157C046BCD}"/>
              </a:ext>
            </a:extLst>
          </p:cNvPr>
          <p:cNvGrpSpPr/>
          <p:nvPr/>
        </p:nvGrpSpPr>
        <p:grpSpPr>
          <a:xfrm>
            <a:off x="275295" y="849055"/>
            <a:ext cx="11860949" cy="5957376"/>
            <a:chOff x="275295" y="849055"/>
            <a:chExt cx="11860949" cy="5957376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0BFE993F-2F69-412C-9CEC-A1C50B95A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9005458" y="3675645"/>
              <a:ext cx="3578041" cy="268353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9F16F712-4610-4538-9C54-9236CA51370F}"/>
                </a:ext>
              </a:extLst>
            </p:cNvPr>
            <p:cNvSpPr txBox="1"/>
            <p:nvPr/>
          </p:nvSpPr>
          <p:spPr>
            <a:xfrm>
              <a:off x="11224534" y="4038716"/>
              <a:ext cx="91171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Erwan Roussel</a:t>
              </a:r>
              <a:endPara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7A507922-9995-4ECF-B0AE-1EEBC4038C13}"/>
                </a:ext>
              </a:extLst>
            </p:cNvPr>
            <p:cNvSpPr txBox="1"/>
            <p:nvPr/>
          </p:nvSpPr>
          <p:spPr>
            <a:xfrm>
              <a:off x="9617903" y="4872844"/>
              <a:ext cx="117538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Catherine Texier</a:t>
              </a:r>
              <a:endPara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6" name="Image 5" descr="Une image contenant plein air, habits, personne, ciel&#10;&#10;Description générée automatiquement">
              <a:extLst>
                <a:ext uri="{FF2B5EF4-FFF2-40B4-BE49-F238E27FC236}">
                  <a16:creationId xmlns:a16="http://schemas.microsoft.com/office/drawing/2014/main" id="{A75EC466-3E8D-41BE-4757-13BB32FDB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295" y="1599757"/>
              <a:ext cx="3211087" cy="42814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F6C190F-231E-4F75-8D97-E988C8FD3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05274" y="849055"/>
              <a:ext cx="2415421" cy="322056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Image 10" descr="Une image contenant herbe, plein air, personne, habits&#10;&#10;Description générée automatiquement">
              <a:extLst>
                <a:ext uri="{FF2B5EF4-FFF2-40B4-BE49-F238E27FC236}">
                  <a16:creationId xmlns:a16="http://schemas.microsoft.com/office/drawing/2014/main" id="{9117C877-A6A4-8708-5DA5-0020DF5F5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5228" y="3377431"/>
              <a:ext cx="4572000" cy="3429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9CD0F4F0-6379-BA53-FAE1-6C6D7B54CCB3}"/>
                </a:ext>
              </a:extLst>
            </p:cNvPr>
            <p:cNvSpPr txBox="1"/>
            <p:nvPr/>
          </p:nvSpPr>
          <p:spPr>
            <a:xfrm>
              <a:off x="384141" y="5091931"/>
              <a:ext cx="151185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 err="1">
                  <a:solidFill>
                    <a:srgbClr val="FFFF00"/>
                  </a:solidFill>
                </a:rPr>
                <a:t>Chahinese</a:t>
              </a:r>
              <a:r>
                <a:rPr lang="fr-FR" b="1" dirty="0">
                  <a:solidFill>
                    <a:srgbClr val="FFFF00"/>
                  </a:solidFill>
                </a:rPr>
                <a:t> </a:t>
              </a:r>
              <a:r>
                <a:rPr lang="fr-FR" b="1" dirty="0" err="1">
                  <a:solidFill>
                    <a:srgbClr val="FFFF00"/>
                  </a:solidFill>
                </a:rPr>
                <a:t>Mohammedi</a:t>
              </a:r>
              <a:endParaRPr lang="fr-FR" b="1" dirty="0">
                <a:solidFill>
                  <a:srgbClr val="FFFF00"/>
                </a:solidFill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272509FB-6F01-7983-87EB-13AFA759F595}"/>
                </a:ext>
              </a:extLst>
            </p:cNvPr>
            <p:cNvSpPr txBox="1"/>
            <p:nvPr/>
          </p:nvSpPr>
          <p:spPr>
            <a:xfrm>
              <a:off x="2085602" y="5091932"/>
              <a:ext cx="91171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>
                  <a:solidFill>
                    <a:srgbClr val="FFFF00"/>
                  </a:solidFill>
                </a:rPr>
                <a:t>Lily </a:t>
              </a:r>
              <a:r>
                <a:rPr lang="fr-FR" b="1" dirty="0" err="1">
                  <a:solidFill>
                    <a:srgbClr val="FFFF00"/>
                  </a:solidFill>
                </a:rPr>
                <a:t>Daure</a:t>
              </a:r>
              <a:r>
                <a:rPr lang="fr-FR" b="1" dirty="0">
                  <a:solidFill>
                    <a:srgbClr val="FFFF00"/>
                  </a:solidFill>
                </a:rPr>
                <a:t> </a:t>
              </a:r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74E15DA-F802-4B31-9B80-FE6F2CEBEF51}"/>
                </a:ext>
              </a:extLst>
            </p:cNvPr>
            <p:cNvSpPr txBox="1"/>
            <p:nvPr/>
          </p:nvSpPr>
          <p:spPr>
            <a:xfrm>
              <a:off x="6340194" y="4415892"/>
              <a:ext cx="91171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>
                  <a:solidFill>
                    <a:srgbClr val="FFFF00"/>
                  </a:solidFill>
                </a:rPr>
                <a:t>Enzo Julien</a:t>
              </a:r>
              <a:endParaRPr lang="fr-FR" dirty="0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D6507CDB-A572-4510-9076-ADEAB1640C41}"/>
                </a:ext>
              </a:extLst>
            </p:cNvPr>
            <p:cNvSpPr txBox="1"/>
            <p:nvPr/>
          </p:nvSpPr>
          <p:spPr>
            <a:xfrm>
              <a:off x="8491054" y="2582059"/>
              <a:ext cx="160469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fr-FR"/>
              </a:defPPr>
              <a:lvl1pPr algn="ctr">
                <a:defRPr b="1">
                  <a:solidFill>
                    <a:srgbClr val="FFFF00"/>
                  </a:solidFill>
                </a:defRPr>
              </a:lvl1pPr>
            </a:lstStyle>
            <a:p>
              <a:r>
                <a:rPr lang="fr-FR" dirty="0" err="1"/>
                <a:t>Mailysia</a:t>
              </a:r>
              <a:r>
                <a:rPr lang="fr-FR" dirty="0"/>
                <a:t> </a:t>
              </a:r>
              <a:r>
                <a:rPr lang="fr-FR" dirty="0" err="1"/>
                <a:t>Scheepers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280654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A0182-0E08-029B-F3B8-E0F55D5F9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A3B2D3C-237E-B5C2-6636-BDF2A9553D54}"/>
              </a:ext>
            </a:extLst>
          </p:cNvPr>
          <p:cNvSpPr txBox="1"/>
          <p:nvPr/>
        </p:nvSpPr>
        <p:spPr>
          <a:xfrm>
            <a:off x="0" y="119061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moustiques de la métropole Clermontoise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80B38B9-9A9E-06D0-7955-AD558F5C46F0}"/>
              </a:ext>
            </a:extLst>
          </p:cNvPr>
          <p:cNvSpPr txBox="1"/>
          <p:nvPr/>
        </p:nvSpPr>
        <p:spPr>
          <a:xfrm>
            <a:off x="275295" y="976794"/>
            <a:ext cx="635619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Objectif 1- Trouver des larves de moustiques …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3E0E467-EC45-0433-19B7-12FF4453BFD1}"/>
              </a:ext>
            </a:extLst>
          </p:cNvPr>
          <p:cNvSpPr txBox="1"/>
          <p:nvPr/>
        </p:nvSpPr>
        <p:spPr>
          <a:xfrm>
            <a:off x="4216997" y="1599757"/>
            <a:ext cx="6094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400" b="1" dirty="0"/>
              <a:t>Lacs/ étangs / rivières          -</a:t>
            </a:r>
          </a:p>
          <a:p>
            <a:pPr marL="285750" indent="-285750">
              <a:buFontTx/>
              <a:buChar char="-"/>
            </a:pPr>
            <a:r>
              <a:rPr lang="fr-FR" sz="2400" b="1" dirty="0"/>
              <a:t>Petites mares temporaires  +</a:t>
            </a:r>
          </a:p>
          <a:p>
            <a:pPr marL="285750" indent="-285750">
              <a:buFontTx/>
              <a:buChar char="-"/>
            </a:pPr>
            <a:r>
              <a:rPr lang="fr-FR" sz="2400" b="1" dirty="0">
                <a:solidFill>
                  <a:srgbClr val="C00000"/>
                </a:solidFill>
              </a:rPr>
              <a:t>Contenants artificiels          +++</a:t>
            </a:r>
          </a:p>
        </p:txBody>
      </p:sp>
      <p:pic>
        <p:nvPicPr>
          <p:cNvPr id="3" name="Image 2" descr="Une image contenant personne, habits, plein air, eau&#10;&#10;Description générée automatiquement">
            <a:extLst>
              <a:ext uri="{FF2B5EF4-FFF2-40B4-BE49-F238E27FC236}">
                <a16:creationId xmlns:a16="http://schemas.microsoft.com/office/drawing/2014/main" id="{CDD6D6D6-1506-2783-B494-EAF41D0214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7649" y="2800086"/>
            <a:ext cx="2381711" cy="3185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 descr="Une image contenant plein air, habits, herbe, maison&#10;&#10;Description générée automatiquement">
            <a:extLst>
              <a:ext uri="{FF2B5EF4-FFF2-40B4-BE49-F238E27FC236}">
                <a16:creationId xmlns:a16="http://schemas.microsoft.com/office/drawing/2014/main" id="{71BE6BA9-9B38-43F1-42B8-3D3840BD15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06200" y="2181251"/>
            <a:ext cx="4651955" cy="3488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 18" descr="Une image contenant personne, plein air, bouteille, tenue&#10;&#10;Description générée automatiquement">
            <a:extLst>
              <a:ext uri="{FF2B5EF4-FFF2-40B4-BE49-F238E27FC236}">
                <a16:creationId xmlns:a16="http://schemas.microsoft.com/office/drawing/2014/main" id="{32789F99-327E-EAB3-A527-855B1807BD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716964" y="1000991"/>
            <a:ext cx="2357239" cy="17679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 descr="Une image contenant cimetière, grave, plein air, funérailles&#10;&#10;Description générée automatiquement">
            <a:extLst>
              <a:ext uri="{FF2B5EF4-FFF2-40B4-BE49-F238E27FC236}">
                <a16:creationId xmlns:a16="http://schemas.microsoft.com/office/drawing/2014/main" id="{2E2C6059-4F7F-42B5-A1A7-EC8EC6530E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0282" y="3327064"/>
            <a:ext cx="4807068" cy="31973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542BA67-FA46-4A21-BB75-97CF7108CD8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3221" y="1261592"/>
            <a:ext cx="1741797" cy="11611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501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9A3701B-F359-9D1F-F386-794F9B355EEE}"/>
              </a:ext>
            </a:extLst>
          </p:cNvPr>
          <p:cNvSpPr txBox="1"/>
          <p:nvPr/>
        </p:nvSpPr>
        <p:spPr>
          <a:xfrm>
            <a:off x="0" y="119061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moustiques de la métropole Clermontoise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71309E6-8A20-6CF4-0D58-953FA6D4CA51}"/>
              </a:ext>
            </a:extLst>
          </p:cNvPr>
          <p:cNvSpPr txBox="1"/>
          <p:nvPr/>
        </p:nvSpPr>
        <p:spPr>
          <a:xfrm>
            <a:off x="275295" y="976794"/>
            <a:ext cx="635619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Objectif 1- Trouver des larves de moustiques …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B59D4C4-E86F-44C9-B554-F4EC8E039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113" y="1526173"/>
            <a:ext cx="8982258" cy="521276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C65D4C7-49A9-4AD9-BEC3-CE26504B1CF9}"/>
              </a:ext>
            </a:extLst>
          </p:cNvPr>
          <p:cNvSpPr txBox="1"/>
          <p:nvPr/>
        </p:nvSpPr>
        <p:spPr>
          <a:xfrm>
            <a:off x="6831107" y="3429000"/>
            <a:ext cx="3453204" cy="1173463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Avril à novembre 2024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64 échantillons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(dont 38 au Cimetière des Carmes)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0D43D6F-3990-4EFA-BD0B-86861179DD5F}"/>
              </a:ext>
            </a:extLst>
          </p:cNvPr>
          <p:cNvSpPr txBox="1"/>
          <p:nvPr/>
        </p:nvSpPr>
        <p:spPr>
          <a:xfrm>
            <a:off x="4873211" y="6043625"/>
            <a:ext cx="6712772" cy="461665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Espèces présentes sur la métropole Clermontoise ?</a:t>
            </a:r>
          </a:p>
        </p:txBody>
      </p:sp>
    </p:spTree>
    <p:extLst>
      <p:ext uri="{BB962C8B-B14F-4D97-AF65-F5344CB8AC3E}">
        <p14:creationId xmlns:p14="http://schemas.microsoft.com/office/powerpoint/2010/main" val="229094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D899D-737F-2480-4CCB-EAE1F98E1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A60E9E2-A68C-1FF3-0D86-2FB6A9E75ECE}"/>
              </a:ext>
            </a:extLst>
          </p:cNvPr>
          <p:cNvSpPr txBox="1"/>
          <p:nvPr/>
        </p:nvSpPr>
        <p:spPr>
          <a:xfrm>
            <a:off x="0" y="119061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moustiques de la métropole Clermontoise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7DF0FE7-6651-8F05-515F-23C8C55CDD4C}"/>
              </a:ext>
            </a:extLst>
          </p:cNvPr>
          <p:cNvSpPr txBox="1"/>
          <p:nvPr/>
        </p:nvSpPr>
        <p:spPr>
          <a:xfrm>
            <a:off x="275295" y="976794"/>
            <a:ext cx="7273369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Objectif 2 – Identifier les espèces de moustiques …</a:t>
            </a:r>
          </a:p>
        </p:txBody>
      </p:sp>
    </p:spTree>
    <p:extLst>
      <p:ext uri="{BB962C8B-B14F-4D97-AF65-F5344CB8AC3E}">
        <p14:creationId xmlns:p14="http://schemas.microsoft.com/office/powerpoint/2010/main" val="191118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D899D-737F-2480-4CCB-EAE1F98E1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au 24">
            <a:extLst>
              <a:ext uri="{FF2B5EF4-FFF2-40B4-BE49-F238E27FC236}">
                <a16:creationId xmlns:a16="http://schemas.microsoft.com/office/drawing/2014/main" id="{B23C039B-D54C-4C5D-932E-5955311F800C}"/>
              </a:ext>
            </a:extLst>
          </p:cNvPr>
          <p:cNvGraphicFramePr>
            <a:graphicFrameLocks noGrp="1"/>
          </p:cNvGraphicFramePr>
          <p:nvPr/>
        </p:nvGraphicFramePr>
        <p:xfrm>
          <a:off x="43542" y="2119091"/>
          <a:ext cx="11921770" cy="2239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6115">
                  <a:extLst>
                    <a:ext uri="{9D8B030D-6E8A-4147-A177-3AD203B41FA5}">
                      <a16:colId xmlns:a16="http://schemas.microsoft.com/office/drawing/2014/main" val="739476031"/>
                    </a:ext>
                  </a:extLst>
                </a:gridCol>
                <a:gridCol w="4185655">
                  <a:extLst>
                    <a:ext uri="{9D8B030D-6E8A-4147-A177-3AD203B41FA5}">
                      <a16:colId xmlns:a16="http://schemas.microsoft.com/office/drawing/2014/main" val="3260837371"/>
                    </a:ext>
                  </a:extLst>
                </a:gridCol>
              </a:tblGrid>
              <a:tr h="2239146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9516962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2A60E9E2-A68C-1FF3-0D86-2FB6A9E75ECE}"/>
              </a:ext>
            </a:extLst>
          </p:cNvPr>
          <p:cNvSpPr txBox="1"/>
          <p:nvPr/>
        </p:nvSpPr>
        <p:spPr>
          <a:xfrm>
            <a:off x="0" y="119061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moustiques de la métropole Clermontoise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7DF0FE7-6651-8F05-515F-23C8C55CDD4C}"/>
              </a:ext>
            </a:extLst>
          </p:cNvPr>
          <p:cNvSpPr txBox="1"/>
          <p:nvPr/>
        </p:nvSpPr>
        <p:spPr>
          <a:xfrm>
            <a:off x="275295" y="976794"/>
            <a:ext cx="7273369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Objectif 2 – Identifier les espèces de moustiques …</a:t>
            </a:r>
          </a:p>
        </p:txBody>
      </p:sp>
      <p:pic>
        <p:nvPicPr>
          <p:cNvPr id="16" name="Image 15" descr="Une image contenant invertébré, Organisme, Invertébrés marins, Plancton&#10;&#10;Description générée automatiquement">
            <a:extLst>
              <a:ext uri="{FF2B5EF4-FFF2-40B4-BE49-F238E27FC236}">
                <a16:creationId xmlns:a16="http://schemas.microsoft.com/office/drawing/2014/main" id="{74204ECD-FD64-421B-9350-A0A63DF638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950" y="2344045"/>
            <a:ext cx="1474652" cy="82916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8071C79-1101-4541-9826-2947B35794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2756080" y="2344045"/>
            <a:ext cx="1219470" cy="669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 descr="Une image contenant Organisme, insecte, sol, invertébré&#10;&#10;Description générée automatiquement">
            <a:extLst>
              <a:ext uri="{FF2B5EF4-FFF2-40B4-BE49-F238E27FC236}">
                <a16:creationId xmlns:a16="http://schemas.microsoft.com/office/drawing/2014/main" id="{3F796530-A3B5-455F-8B36-857FE525CE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5169" y="2912948"/>
            <a:ext cx="1453060" cy="829166"/>
          </a:xfrm>
          <a:prstGeom prst="rect">
            <a:avLst/>
          </a:prstGeom>
        </p:spPr>
      </p:pic>
      <p:pic>
        <p:nvPicPr>
          <p:cNvPr id="19" name="Image 18" descr="Une image contenant insecte, Organisme, arthropode, invertébré&#10;&#10;Description générée automatiquement">
            <a:extLst>
              <a:ext uri="{FF2B5EF4-FFF2-40B4-BE49-F238E27FC236}">
                <a16:creationId xmlns:a16="http://schemas.microsoft.com/office/drawing/2014/main" id="{8424C1BF-F596-4055-BFAA-0556C8C1F7B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162" y="3113542"/>
            <a:ext cx="1572674" cy="88428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6BE88A1-9950-4A55-94B7-22F0371CE3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3"/>
          <a:stretch/>
        </p:blipFill>
        <p:spPr>
          <a:xfrm>
            <a:off x="4437169" y="2246585"/>
            <a:ext cx="1388322" cy="1260828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03F1B38C-260C-4A6B-BC9C-3A00F478CD81}"/>
              </a:ext>
            </a:extLst>
          </p:cNvPr>
          <p:cNvSpPr txBox="1"/>
          <p:nvPr/>
        </p:nvSpPr>
        <p:spPr>
          <a:xfrm>
            <a:off x="3571076" y="3431534"/>
            <a:ext cx="4054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/>
              <a:t>Identification morphologique</a:t>
            </a:r>
          </a:p>
          <a:p>
            <a:pPr algn="ctr"/>
            <a:r>
              <a:rPr lang="fr-FR" dirty="0"/>
              <a:t>Utilisation de l’</a:t>
            </a:r>
            <a:r>
              <a:rPr lang="fr-FR" dirty="0" err="1"/>
              <a:t>identiciel</a:t>
            </a:r>
            <a:r>
              <a:rPr lang="fr-FR" dirty="0"/>
              <a:t> « </a:t>
            </a:r>
            <a:r>
              <a:rPr lang="fr-FR" dirty="0" err="1"/>
              <a:t>Moskeytool</a:t>
            </a:r>
            <a:r>
              <a:rPr lang="fr-FR" dirty="0"/>
              <a:t> »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C45F42D-761B-4478-8C5C-4B56173DEF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31" y="2246585"/>
            <a:ext cx="1028571" cy="1133333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AB0FB393-1E1A-4F8F-A126-CB6FE556690B}"/>
              </a:ext>
            </a:extLst>
          </p:cNvPr>
          <p:cNvSpPr txBox="1"/>
          <p:nvPr/>
        </p:nvSpPr>
        <p:spPr>
          <a:xfrm>
            <a:off x="8565610" y="880642"/>
            <a:ext cx="2670344" cy="923330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Stages</a:t>
            </a:r>
          </a:p>
          <a:p>
            <a:pPr algn="ctr"/>
            <a:r>
              <a:rPr lang="fr-FR" b="1" dirty="0" err="1">
                <a:solidFill>
                  <a:schemeClr val="bg1"/>
                </a:solidFill>
              </a:rPr>
              <a:t>Chahinese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Mohammedi</a:t>
            </a:r>
            <a:endParaRPr lang="fr-FR" b="1" dirty="0">
              <a:solidFill>
                <a:schemeClr val="bg1"/>
              </a:solidFill>
            </a:endParaRPr>
          </a:p>
          <a:p>
            <a:pPr algn="ctr"/>
            <a:r>
              <a:rPr lang="fr-FR" b="1" dirty="0">
                <a:solidFill>
                  <a:schemeClr val="bg1"/>
                </a:solidFill>
              </a:rPr>
              <a:t>&amp; Lily </a:t>
            </a:r>
            <a:r>
              <a:rPr lang="fr-FR" b="1" dirty="0" err="1">
                <a:solidFill>
                  <a:schemeClr val="bg1"/>
                </a:solidFill>
              </a:rPr>
              <a:t>Daure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958A7BF-765C-4CE3-9004-D49B6915EEC3}"/>
              </a:ext>
            </a:extLst>
          </p:cNvPr>
          <p:cNvSpPr txBox="1"/>
          <p:nvPr/>
        </p:nvSpPr>
        <p:spPr>
          <a:xfrm>
            <a:off x="8268685" y="3355976"/>
            <a:ext cx="32641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/>
              <a:t>Identification moléculaire</a:t>
            </a:r>
          </a:p>
          <a:p>
            <a:pPr algn="ctr"/>
            <a:r>
              <a:rPr lang="fr-FR" dirty="0"/>
              <a:t>Séquençage du gène codant pour la Cytochrome C oxydase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773C6D2-7B78-4887-BEC6-C3CCEDA95E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365" y="2302536"/>
            <a:ext cx="1678834" cy="95209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3806F1E-BE50-4111-80B5-1AAE782F28BB}"/>
              </a:ext>
            </a:extLst>
          </p:cNvPr>
          <p:cNvSpPr txBox="1"/>
          <p:nvPr/>
        </p:nvSpPr>
        <p:spPr>
          <a:xfrm>
            <a:off x="3571076" y="4392538"/>
            <a:ext cx="4486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1/4 échantillons </a:t>
            </a:r>
            <a:r>
              <a:rPr lang="fr-FR" i="1" u="sng" dirty="0"/>
              <a:t>partiellement</a:t>
            </a:r>
            <a:r>
              <a:rPr lang="fr-FR" dirty="0"/>
              <a:t> analysés</a:t>
            </a:r>
          </a:p>
          <a:p>
            <a:r>
              <a:rPr lang="fr-FR" dirty="0"/>
              <a:t>307 identifications morphologiques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9963916-A65D-45D0-BB59-7B59CCC633DE}"/>
              </a:ext>
            </a:extLst>
          </p:cNvPr>
          <p:cNvSpPr txBox="1"/>
          <p:nvPr/>
        </p:nvSpPr>
        <p:spPr>
          <a:xfrm>
            <a:off x="8057370" y="4392538"/>
            <a:ext cx="4316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232 extractions d’ADN</a:t>
            </a:r>
          </a:p>
          <a:p>
            <a:r>
              <a:rPr lang="fr-FR" dirty="0"/>
              <a:t>11 identifications moléculaires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214D8AD-1334-440E-AF17-AA6D20C577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685" y="5038869"/>
            <a:ext cx="2211022" cy="1585262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24B223D0-BB25-43F4-9176-A98D8CEB775B}"/>
              </a:ext>
            </a:extLst>
          </p:cNvPr>
          <p:cNvSpPr txBox="1"/>
          <p:nvPr/>
        </p:nvSpPr>
        <p:spPr>
          <a:xfrm>
            <a:off x="3617001" y="5013852"/>
            <a:ext cx="4316059" cy="1754326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b="1" dirty="0"/>
              <a:t>Identifications confirmées pour 5 espèces:</a:t>
            </a:r>
          </a:p>
          <a:p>
            <a:r>
              <a:rPr lang="fr-FR" b="1" i="1" dirty="0">
                <a:solidFill>
                  <a:srgbClr val="00B050"/>
                </a:solidFill>
              </a:rPr>
              <a:t>Culex </a:t>
            </a:r>
            <a:r>
              <a:rPr lang="fr-FR" b="1" i="1" dirty="0" err="1">
                <a:solidFill>
                  <a:srgbClr val="00B050"/>
                </a:solidFill>
              </a:rPr>
              <a:t>hortensis</a:t>
            </a:r>
            <a:endParaRPr lang="fr-FR" b="1" i="1" dirty="0">
              <a:solidFill>
                <a:srgbClr val="00B050"/>
              </a:solidFill>
            </a:endParaRPr>
          </a:p>
          <a:p>
            <a:r>
              <a:rPr lang="fr-FR" b="1" i="1" dirty="0">
                <a:solidFill>
                  <a:srgbClr val="00B050"/>
                </a:solidFill>
              </a:rPr>
              <a:t>Culex </a:t>
            </a:r>
            <a:r>
              <a:rPr lang="fr-FR" b="1" i="1" dirty="0" err="1">
                <a:solidFill>
                  <a:srgbClr val="00B050"/>
                </a:solidFill>
              </a:rPr>
              <a:t>pipiens</a:t>
            </a:r>
            <a:endParaRPr lang="fr-FR" b="1" i="1" dirty="0">
              <a:solidFill>
                <a:srgbClr val="00B050"/>
              </a:solidFill>
            </a:endParaRPr>
          </a:p>
          <a:p>
            <a:r>
              <a:rPr lang="fr-FR" b="1" i="1" dirty="0">
                <a:solidFill>
                  <a:srgbClr val="FF0000"/>
                </a:solidFill>
              </a:rPr>
              <a:t>Aedes </a:t>
            </a:r>
            <a:r>
              <a:rPr lang="fr-FR" b="1" i="1" dirty="0" err="1">
                <a:solidFill>
                  <a:srgbClr val="FF0000"/>
                </a:solidFill>
              </a:rPr>
              <a:t>albopictus</a:t>
            </a:r>
            <a:r>
              <a:rPr lang="fr-FR" b="1" i="1" dirty="0">
                <a:solidFill>
                  <a:srgbClr val="FF0000"/>
                </a:solidFill>
              </a:rPr>
              <a:t> </a:t>
            </a:r>
            <a:r>
              <a:rPr lang="fr-FR" b="1" dirty="0">
                <a:solidFill>
                  <a:srgbClr val="FF0000"/>
                </a:solidFill>
              </a:rPr>
              <a:t>(tigre)</a:t>
            </a:r>
            <a:endParaRPr lang="fr-FR" b="1" i="1" dirty="0">
              <a:solidFill>
                <a:srgbClr val="FF0000"/>
              </a:solidFill>
            </a:endParaRPr>
          </a:p>
          <a:p>
            <a:r>
              <a:rPr lang="fr-FR" b="1" i="1" dirty="0" err="1">
                <a:solidFill>
                  <a:srgbClr val="7030A0"/>
                </a:solidFill>
              </a:rPr>
              <a:t>Culiseta</a:t>
            </a:r>
            <a:r>
              <a:rPr lang="fr-FR" b="1" i="1" dirty="0">
                <a:solidFill>
                  <a:srgbClr val="7030A0"/>
                </a:solidFill>
              </a:rPr>
              <a:t> </a:t>
            </a:r>
            <a:r>
              <a:rPr lang="fr-FR" b="1" i="1" dirty="0" err="1">
                <a:solidFill>
                  <a:srgbClr val="7030A0"/>
                </a:solidFill>
              </a:rPr>
              <a:t>longiareolata</a:t>
            </a:r>
            <a:endParaRPr lang="fr-FR" b="1" i="1" dirty="0">
              <a:solidFill>
                <a:srgbClr val="7030A0"/>
              </a:solidFill>
            </a:endParaRPr>
          </a:p>
          <a:p>
            <a:r>
              <a:rPr lang="fr-FR" b="1" i="1" dirty="0" err="1">
                <a:solidFill>
                  <a:srgbClr val="7030A0"/>
                </a:solidFill>
              </a:rPr>
              <a:t>Culiseta</a:t>
            </a:r>
            <a:r>
              <a:rPr lang="fr-FR" b="1" i="1" dirty="0">
                <a:solidFill>
                  <a:srgbClr val="7030A0"/>
                </a:solidFill>
              </a:rPr>
              <a:t> </a:t>
            </a:r>
            <a:r>
              <a:rPr lang="fr-FR" b="1" i="1" dirty="0" err="1">
                <a:solidFill>
                  <a:srgbClr val="7030A0"/>
                </a:solidFill>
              </a:rPr>
              <a:t>annulata</a:t>
            </a:r>
            <a:endParaRPr lang="fr-FR" b="1" i="1" dirty="0">
              <a:solidFill>
                <a:srgbClr val="7030A0"/>
              </a:solidFill>
            </a:endParaRPr>
          </a:p>
        </p:txBody>
      </p:sp>
      <p:sp>
        <p:nvSpPr>
          <p:cNvPr id="26" name="Flèche : double flèche horizontale 25">
            <a:extLst>
              <a:ext uri="{FF2B5EF4-FFF2-40B4-BE49-F238E27FC236}">
                <a16:creationId xmlns:a16="http://schemas.microsoft.com/office/drawing/2014/main" id="{16DD4997-0706-4111-B6B1-8E3BCCB9E80B}"/>
              </a:ext>
            </a:extLst>
          </p:cNvPr>
          <p:cNvSpPr/>
          <p:nvPr/>
        </p:nvSpPr>
        <p:spPr>
          <a:xfrm>
            <a:off x="7202537" y="2703960"/>
            <a:ext cx="1180104" cy="670322"/>
          </a:xfrm>
          <a:prstGeom prst="leftRightArrow">
            <a:avLst>
              <a:gd name="adj1" fmla="val 35314"/>
              <a:gd name="adj2" fmla="val 5000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1316BD-1205-4D2A-A5B8-7878C5BBD27C}"/>
              </a:ext>
            </a:extLst>
          </p:cNvPr>
          <p:cNvSpPr/>
          <p:nvPr/>
        </p:nvSpPr>
        <p:spPr>
          <a:xfrm>
            <a:off x="7817600" y="2023329"/>
            <a:ext cx="4353190" cy="2369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200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5" grpId="0" animBg="1"/>
      <p:bldP spid="26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D899D-737F-2480-4CCB-EAE1F98E1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A60E9E2-A68C-1FF3-0D86-2FB6A9E75ECE}"/>
              </a:ext>
            </a:extLst>
          </p:cNvPr>
          <p:cNvSpPr txBox="1"/>
          <p:nvPr/>
        </p:nvSpPr>
        <p:spPr>
          <a:xfrm>
            <a:off x="0" y="119061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moustiques de la métropole Clermontoise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18BB260-A294-4ABB-BC87-7DCF6142B125}"/>
              </a:ext>
            </a:extLst>
          </p:cNvPr>
          <p:cNvSpPr txBox="1"/>
          <p:nvPr/>
        </p:nvSpPr>
        <p:spPr>
          <a:xfrm>
            <a:off x="55360" y="2511126"/>
            <a:ext cx="597087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2400" b="1" dirty="0"/>
              <a:t>Où et quand trouve-t-on le moustique tigre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ABE7D92-D8C7-42CE-ADF2-D37B257B0AD3}"/>
              </a:ext>
            </a:extLst>
          </p:cNvPr>
          <p:cNvSpPr txBox="1"/>
          <p:nvPr/>
        </p:nvSpPr>
        <p:spPr>
          <a:xfrm>
            <a:off x="5940176" y="2423918"/>
            <a:ext cx="6626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80000">
              <a:buFont typeface="Arial" panose="020B0604020202020204" pitchFamily="34" charset="0"/>
              <a:buChar char="•"/>
            </a:pPr>
            <a:r>
              <a:rPr lang="fr-FR" dirty="0"/>
              <a:t>Juin (+) … à novembre (+++)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fr-FR" dirty="0"/>
              <a:t>Uniquement dans zones urbanisées (jardins privés, cimetières)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C467441-58FE-4B8C-835F-0F9AA1ED221C}"/>
              </a:ext>
            </a:extLst>
          </p:cNvPr>
          <p:cNvSpPr txBox="1"/>
          <p:nvPr/>
        </p:nvSpPr>
        <p:spPr>
          <a:xfrm>
            <a:off x="5484199" y="3640753"/>
            <a:ext cx="597087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2400" b="1" dirty="0"/>
              <a:t>Avec quelles autres espèces de moustique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2EC8C82-91D6-4BD3-BE22-EB4D043B1B6D}"/>
              </a:ext>
            </a:extLst>
          </p:cNvPr>
          <p:cNvSpPr txBox="1"/>
          <p:nvPr/>
        </p:nvSpPr>
        <p:spPr>
          <a:xfrm>
            <a:off x="5553922" y="4156683"/>
            <a:ext cx="632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Peu d’espèces différentes par échantillon</a:t>
            </a:r>
          </a:p>
          <a:p>
            <a:r>
              <a:rPr lang="fr-FR" dirty="0"/>
              <a:t>Mais au moins 2 échantillons:  </a:t>
            </a:r>
            <a:r>
              <a:rPr lang="fr-FR" b="1" i="1" dirty="0" err="1">
                <a:solidFill>
                  <a:srgbClr val="FF0000"/>
                </a:solidFill>
              </a:rPr>
              <a:t>Ae</a:t>
            </a:r>
            <a:r>
              <a:rPr lang="fr-FR" b="1" i="1" dirty="0">
                <a:solidFill>
                  <a:srgbClr val="FF0000"/>
                </a:solidFill>
              </a:rPr>
              <a:t>. </a:t>
            </a:r>
            <a:r>
              <a:rPr lang="fr-FR" b="1" i="1" dirty="0" err="1">
                <a:solidFill>
                  <a:srgbClr val="FF0000"/>
                </a:solidFill>
              </a:rPr>
              <a:t>albopictus</a:t>
            </a:r>
            <a:r>
              <a:rPr lang="fr-FR" b="1" i="1" dirty="0">
                <a:solidFill>
                  <a:srgbClr val="FF0000"/>
                </a:solidFill>
              </a:rPr>
              <a:t> </a:t>
            </a:r>
            <a:r>
              <a:rPr lang="fr-FR" dirty="0"/>
              <a:t>+ </a:t>
            </a:r>
            <a:r>
              <a:rPr lang="fr-FR" b="1" i="1" dirty="0">
                <a:solidFill>
                  <a:srgbClr val="00B050"/>
                </a:solidFill>
              </a:rPr>
              <a:t>C. </a:t>
            </a:r>
            <a:r>
              <a:rPr lang="fr-FR" b="1" i="1" dirty="0" err="1">
                <a:solidFill>
                  <a:srgbClr val="00B050"/>
                </a:solidFill>
              </a:rPr>
              <a:t>hortensis</a:t>
            </a:r>
            <a:endParaRPr lang="fr-FR" b="1" i="1" dirty="0">
              <a:solidFill>
                <a:srgbClr val="00B050"/>
              </a:solidFill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115425F0-9C24-499D-B635-22A854BE102F}"/>
              </a:ext>
            </a:extLst>
          </p:cNvPr>
          <p:cNvGrpSpPr/>
          <p:nvPr/>
        </p:nvGrpSpPr>
        <p:grpSpPr>
          <a:xfrm>
            <a:off x="431883" y="3730213"/>
            <a:ext cx="4899399" cy="1778068"/>
            <a:chOff x="3398645" y="1082148"/>
            <a:chExt cx="7886760" cy="2819293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786245CE-6795-437F-9030-4AF153B0ABA9}"/>
                </a:ext>
              </a:extLst>
            </p:cNvPr>
            <p:cNvGrpSpPr/>
            <p:nvPr/>
          </p:nvGrpSpPr>
          <p:grpSpPr>
            <a:xfrm>
              <a:off x="6296628" y="1082148"/>
              <a:ext cx="4988777" cy="2819293"/>
              <a:chOff x="6296628" y="1082148"/>
              <a:chExt cx="4988777" cy="2819293"/>
            </a:xfrm>
          </p:grpSpPr>
          <p:sp>
            <p:nvSpPr>
              <p:cNvPr id="29" name="Rectangle : coins arrondis 28">
                <a:extLst>
                  <a:ext uri="{FF2B5EF4-FFF2-40B4-BE49-F238E27FC236}">
                    <a16:creationId xmlns:a16="http://schemas.microsoft.com/office/drawing/2014/main" id="{6289F52B-77EA-4E09-961E-546F1466B0A0}"/>
                  </a:ext>
                </a:extLst>
              </p:cNvPr>
              <p:cNvSpPr/>
              <p:nvPr/>
            </p:nvSpPr>
            <p:spPr>
              <a:xfrm>
                <a:off x="6296628" y="1088020"/>
                <a:ext cx="4919239" cy="2813419"/>
              </a:xfrm>
              <a:prstGeom prst="round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0" name="Image 29" descr="Une image contenant arthropode, insecte, invertébré&#10;&#10;Description générée automatiquement">
                <a:extLst>
                  <a:ext uri="{FF2B5EF4-FFF2-40B4-BE49-F238E27FC236}">
                    <a16:creationId xmlns:a16="http://schemas.microsoft.com/office/drawing/2014/main" id="{2421CAB5-33AB-431E-8C32-A4C78A1315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76" b="21870"/>
              <a:stretch/>
            </p:blipFill>
            <p:spPr>
              <a:xfrm>
                <a:off x="9060987" y="2041578"/>
                <a:ext cx="2224418" cy="1859863"/>
              </a:xfrm>
              <a:prstGeom prst="rect">
                <a:avLst/>
              </a:prstGeom>
            </p:spPr>
          </p:pic>
          <p:pic>
            <p:nvPicPr>
              <p:cNvPr id="31" name="Image 30" descr="Une image contenant invertébré, Invertébrés marins, Organisme, art&#10;&#10;Description générée automatiquement">
                <a:extLst>
                  <a:ext uri="{FF2B5EF4-FFF2-40B4-BE49-F238E27FC236}">
                    <a16:creationId xmlns:a16="http://schemas.microsoft.com/office/drawing/2014/main" id="{DC31FE51-D709-4A61-AD13-0E3642D0AC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995"/>
              <a:stretch/>
            </p:blipFill>
            <p:spPr>
              <a:xfrm>
                <a:off x="8615321" y="1085915"/>
                <a:ext cx="2383541" cy="1975928"/>
              </a:xfrm>
              <a:prstGeom prst="rect">
                <a:avLst/>
              </a:prstGeom>
            </p:spPr>
          </p:pic>
          <p:pic>
            <p:nvPicPr>
              <p:cNvPr id="32" name="Image 31" descr="Une image contenant invertébré, art&#10;&#10;Description générée automatiquement">
                <a:extLst>
                  <a:ext uri="{FF2B5EF4-FFF2-40B4-BE49-F238E27FC236}">
                    <a16:creationId xmlns:a16="http://schemas.microsoft.com/office/drawing/2014/main" id="{F295A0D9-2BB8-4AF1-8E33-DAA241DAD1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1830"/>
              <a:stretch/>
            </p:blipFill>
            <p:spPr>
              <a:xfrm>
                <a:off x="6532300" y="2012457"/>
                <a:ext cx="2383541" cy="1860822"/>
              </a:xfrm>
              <a:prstGeom prst="rect">
                <a:avLst/>
              </a:prstGeom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</p:pic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80E5783A-5B56-498D-A323-CCB05CB77C0C}"/>
                  </a:ext>
                </a:extLst>
              </p:cNvPr>
              <p:cNvSpPr txBox="1"/>
              <p:nvPr/>
            </p:nvSpPr>
            <p:spPr>
              <a:xfrm>
                <a:off x="6548179" y="1082148"/>
                <a:ext cx="4036208" cy="585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Espèces autochtones</a:t>
                </a:r>
              </a:p>
            </p:txBody>
          </p:sp>
        </p:grpSp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0EBEBBE5-1813-4015-BFEF-81B357EA3155}"/>
                </a:ext>
              </a:extLst>
            </p:cNvPr>
            <p:cNvGrpSpPr/>
            <p:nvPr/>
          </p:nvGrpSpPr>
          <p:grpSpPr>
            <a:xfrm>
              <a:off x="3398645" y="1315016"/>
              <a:ext cx="3580889" cy="2380493"/>
              <a:chOff x="3398645" y="1315016"/>
              <a:chExt cx="3580889" cy="2380493"/>
            </a:xfrm>
          </p:grpSpPr>
          <p:pic>
            <p:nvPicPr>
              <p:cNvPr id="25" name="Image 24" descr="Une image contenant invertébré, art&#10;&#10;Description générée automatiquement">
                <a:extLst>
                  <a:ext uri="{FF2B5EF4-FFF2-40B4-BE49-F238E27FC236}">
                    <a16:creationId xmlns:a16="http://schemas.microsoft.com/office/drawing/2014/main" id="{A8BB0211-81EC-4ADC-AC6B-3D031AAC1C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84427" y="1315016"/>
                <a:ext cx="2383541" cy="2380493"/>
              </a:xfrm>
              <a:prstGeom prst="rect">
                <a:avLst/>
              </a:prstGeom>
            </p:spPr>
          </p:pic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673B008A-6BB7-49B3-9E02-0554086FD457}"/>
                  </a:ext>
                </a:extLst>
              </p:cNvPr>
              <p:cNvSpPr txBox="1"/>
              <p:nvPr/>
            </p:nvSpPr>
            <p:spPr>
              <a:xfrm>
                <a:off x="3398645" y="3061843"/>
                <a:ext cx="2904466" cy="585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Espèce exotique</a:t>
                </a:r>
              </a:p>
            </p:txBody>
          </p:sp>
          <p:sp>
            <p:nvSpPr>
              <p:cNvPr id="28" name="Forme libre : forme 27">
                <a:extLst>
                  <a:ext uri="{FF2B5EF4-FFF2-40B4-BE49-F238E27FC236}">
                    <a16:creationId xmlns:a16="http://schemas.microsoft.com/office/drawing/2014/main" id="{C4E6718A-CD42-4EB2-AE45-6DA60A36CFE1}"/>
                  </a:ext>
                </a:extLst>
              </p:cNvPr>
              <p:cNvSpPr/>
              <p:nvPr/>
            </p:nvSpPr>
            <p:spPr>
              <a:xfrm>
                <a:off x="5139159" y="1721888"/>
                <a:ext cx="1840375" cy="975013"/>
              </a:xfrm>
              <a:custGeom>
                <a:avLst/>
                <a:gdLst>
                  <a:gd name="connsiteX0" fmla="*/ 0 w 1840375"/>
                  <a:gd name="connsiteY0" fmla="*/ 361555 h 975013"/>
                  <a:gd name="connsiteX1" fmla="*/ 960699 w 1840375"/>
                  <a:gd name="connsiteY1" fmla="*/ 25889 h 975013"/>
                  <a:gd name="connsiteX2" fmla="*/ 1840375 w 1840375"/>
                  <a:gd name="connsiteY2" fmla="*/ 975013 h 975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0375" h="975013">
                    <a:moveTo>
                      <a:pt x="0" y="361555"/>
                    </a:moveTo>
                    <a:cubicBezTo>
                      <a:pt x="326985" y="142600"/>
                      <a:pt x="653970" y="-76354"/>
                      <a:pt x="960699" y="25889"/>
                    </a:cubicBezTo>
                    <a:cubicBezTo>
                      <a:pt x="1267428" y="128132"/>
                      <a:pt x="1553901" y="551572"/>
                      <a:pt x="1840375" y="975013"/>
                    </a:cubicBezTo>
                  </a:path>
                </a:pathLst>
              </a:custGeom>
              <a:noFill/>
              <a:ln w="28575">
                <a:solidFill>
                  <a:srgbClr val="C00000"/>
                </a:solidFill>
                <a:headEnd type="none" w="med" len="med"/>
                <a:tailEnd type="triangle" w="med" len="med"/>
              </a:ln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585BF250-1398-4538-A292-C7A1FC469DFA}"/>
              </a:ext>
            </a:extLst>
          </p:cNvPr>
          <p:cNvGrpSpPr/>
          <p:nvPr/>
        </p:nvGrpSpPr>
        <p:grpSpPr>
          <a:xfrm>
            <a:off x="2975466" y="4262958"/>
            <a:ext cx="1623786" cy="1227049"/>
            <a:chOff x="4524768" y="5354623"/>
            <a:chExt cx="1623786" cy="1227049"/>
          </a:xfrm>
        </p:grpSpPr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F18835CA-9D48-48F8-BF1A-41462DA7720D}"/>
                </a:ext>
              </a:extLst>
            </p:cNvPr>
            <p:cNvSpPr/>
            <p:nvPr/>
          </p:nvSpPr>
          <p:spPr>
            <a:xfrm>
              <a:off x="5780020" y="5354623"/>
              <a:ext cx="233812" cy="23330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4C470E70-3DD8-42CF-A756-436ECA7EA4FB}"/>
                </a:ext>
              </a:extLst>
            </p:cNvPr>
            <p:cNvGrpSpPr/>
            <p:nvPr/>
          </p:nvGrpSpPr>
          <p:grpSpPr>
            <a:xfrm>
              <a:off x="4524768" y="5719898"/>
              <a:ext cx="1623786" cy="861774"/>
              <a:chOff x="5979093" y="5254686"/>
              <a:chExt cx="1623786" cy="861774"/>
            </a:xfrm>
          </p:grpSpPr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1BBA8CC0-4597-4663-AB93-FD04B5849B95}"/>
                  </a:ext>
                </a:extLst>
              </p:cNvPr>
              <p:cNvGrpSpPr/>
              <p:nvPr/>
            </p:nvGrpSpPr>
            <p:grpSpPr>
              <a:xfrm>
                <a:off x="5979093" y="5452264"/>
                <a:ext cx="1623786" cy="233309"/>
                <a:chOff x="5979093" y="5452264"/>
                <a:chExt cx="1623786" cy="233309"/>
              </a:xfrm>
            </p:grpSpPr>
            <p:sp>
              <p:nvSpPr>
                <p:cNvPr id="44" name="Ellipse 43">
                  <a:extLst>
                    <a:ext uri="{FF2B5EF4-FFF2-40B4-BE49-F238E27FC236}">
                      <a16:creationId xmlns:a16="http://schemas.microsoft.com/office/drawing/2014/main" id="{433EE878-C18F-40E0-9D8D-50E596566629}"/>
                    </a:ext>
                  </a:extLst>
                </p:cNvPr>
                <p:cNvSpPr/>
                <p:nvPr/>
              </p:nvSpPr>
              <p:spPr>
                <a:xfrm>
                  <a:off x="7369067" y="5452264"/>
                  <a:ext cx="233812" cy="233309"/>
                </a:xfrm>
                <a:prstGeom prst="ellipse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5" name="Ellipse 44">
                  <a:extLst>
                    <a:ext uri="{FF2B5EF4-FFF2-40B4-BE49-F238E27FC236}">
                      <a16:creationId xmlns:a16="http://schemas.microsoft.com/office/drawing/2014/main" id="{BF3132A0-7ECA-4048-AE4A-E1F13ABF5200}"/>
                    </a:ext>
                  </a:extLst>
                </p:cNvPr>
                <p:cNvSpPr/>
                <p:nvPr/>
              </p:nvSpPr>
              <p:spPr>
                <a:xfrm>
                  <a:off x="5979093" y="5452264"/>
                  <a:ext cx="233812" cy="23330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A7BF71B1-970D-4A09-BE61-77B7FE21C6A2}"/>
                  </a:ext>
                </a:extLst>
              </p:cNvPr>
              <p:cNvSpPr txBox="1"/>
              <p:nvPr/>
            </p:nvSpPr>
            <p:spPr>
              <a:xfrm>
                <a:off x="6595489" y="5254686"/>
                <a:ext cx="773578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5000" i="1" dirty="0"/>
                  <a:t>?</a:t>
                </a:r>
              </a:p>
            </p:txBody>
          </p:sp>
        </p:grpSp>
      </p:grpSp>
      <p:sp>
        <p:nvSpPr>
          <p:cNvPr id="41" name="ZoneTexte 40">
            <a:extLst>
              <a:ext uri="{FF2B5EF4-FFF2-40B4-BE49-F238E27FC236}">
                <a16:creationId xmlns:a16="http://schemas.microsoft.com/office/drawing/2014/main" id="{361822A5-BA6D-4B6F-B8D2-BC2AC5A5469B}"/>
              </a:ext>
            </a:extLst>
          </p:cNvPr>
          <p:cNvSpPr txBox="1"/>
          <p:nvPr/>
        </p:nvSpPr>
        <p:spPr>
          <a:xfrm>
            <a:off x="5508825" y="5147571"/>
            <a:ext cx="597087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2400" b="1" dirty="0"/>
              <a:t>Présence de microsporidies ?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07321D4-FBE6-4191-8463-6FBB5F5D6454}"/>
              </a:ext>
            </a:extLst>
          </p:cNvPr>
          <p:cNvSpPr txBox="1"/>
          <p:nvPr/>
        </p:nvSpPr>
        <p:spPr>
          <a:xfrm>
            <a:off x="27214" y="885458"/>
            <a:ext cx="6712772" cy="461665"/>
          </a:xfrm>
          <a:prstGeom prst="rect">
            <a:avLst/>
          </a:prstGeom>
          <a:solidFill>
            <a:srgbClr val="FFFF00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Espèces présentes sur la métropole Clermontoise ?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8D17BD25-3A32-4A2D-8A63-7E345AE7DC16}"/>
              </a:ext>
            </a:extLst>
          </p:cNvPr>
          <p:cNvSpPr txBox="1"/>
          <p:nvPr/>
        </p:nvSpPr>
        <p:spPr>
          <a:xfrm>
            <a:off x="6937836" y="885458"/>
            <a:ext cx="4984613" cy="1477328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360000"/>
            <a:r>
              <a:rPr lang="fr-FR" b="1" dirty="0"/>
              <a:t>Espèces fréquentes : 	</a:t>
            </a:r>
            <a:r>
              <a:rPr lang="fr-FR" b="1" i="1" dirty="0">
                <a:solidFill>
                  <a:srgbClr val="00B050"/>
                </a:solidFill>
              </a:rPr>
              <a:t>Culex </a:t>
            </a:r>
            <a:r>
              <a:rPr lang="fr-FR" b="1" i="1" dirty="0" err="1">
                <a:solidFill>
                  <a:srgbClr val="00B050"/>
                </a:solidFill>
              </a:rPr>
              <a:t>hortensis</a:t>
            </a:r>
            <a:endParaRPr lang="fr-FR" b="1" i="1" dirty="0">
              <a:solidFill>
                <a:srgbClr val="00B050"/>
              </a:solidFill>
            </a:endParaRPr>
          </a:p>
          <a:p>
            <a:pPr defTabSz="360000"/>
            <a:r>
              <a:rPr lang="fr-FR" b="1" i="1" dirty="0">
                <a:solidFill>
                  <a:srgbClr val="00B050"/>
                </a:solidFill>
              </a:rPr>
              <a:t>						Culex </a:t>
            </a:r>
            <a:r>
              <a:rPr lang="fr-FR" b="1" i="1" dirty="0" err="1">
                <a:solidFill>
                  <a:srgbClr val="00B050"/>
                </a:solidFill>
              </a:rPr>
              <a:t>pipiens</a:t>
            </a:r>
            <a:endParaRPr lang="fr-FR" b="1" i="1" dirty="0">
              <a:solidFill>
                <a:srgbClr val="00B050"/>
              </a:solidFill>
            </a:endParaRPr>
          </a:p>
          <a:p>
            <a:pPr defTabSz="360000"/>
            <a:r>
              <a:rPr lang="fr-FR" b="1" i="1" dirty="0">
                <a:solidFill>
                  <a:srgbClr val="FF0000"/>
                </a:solidFill>
              </a:rPr>
              <a:t>						Aedes </a:t>
            </a:r>
            <a:r>
              <a:rPr lang="fr-FR" b="1" i="1" dirty="0" err="1">
                <a:solidFill>
                  <a:srgbClr val="FF0000"/>
                </a:solidFill>
              </a:rPr>
              <a:t>albopictus</a:t>
            </a:r>
            <a:r>
              <a:rPr lang="fr-FR" b="1" i="1" dirty="0">
                <a:solidFill>
                  <a:srgbClr val="FF0000"/>
                </a:solidFill>
              </a:rPr>
              <a:t> </a:t>
            </a:r>
            <a:r>
              <a:rPr lang="fr-FR" b="1" dirty="0">
                <a:solidFill>
                  <a:srgbClr val="FF0000"/>
                </a:solidFill>
              </a:rPr>
              <a:t>(tigre)</a:t>
            </a:r>
          </a:p>
          <a:p>
            <a:pPr defTabSz="360000"/>
            <a:r>
              <a:rPr lang="fr-FR" b="1" i="1" dirty="0">
                <a:solidFill>
                  <a:srgbClr val="7030A0"/>
                </a:solidFill>
              </a:rPr>
              <a:t>						</a:t>
            </a:r>
            <a:r>
              <a:rPr lang="fr-FR" b="1" i="1" dirty="0" err="1">
                <a:solidFill>
                  <a:srgbClr val="7030A0"/>
                </a:solidFill>
              </a:rPr>
              <a:t>Culiseta</a:t>
            </a:r>
            <a:r>
              <a:rPr lang="fr-FR" b="1" i="1" dirty="0">
                <a:solidFill>
                  <a:srgbClr val="7030A0"/>
                </a:solidFill>
              </a:rPr>
              <a:t> </a:t>
            </a:r>
            <a:r>
              <a:rPr lang="fr-FR" b="1" i="1" dirty="0" err="1">
                <a:solidFill>
                  <a:srgbClr val="7030A0"/>
                </a:solidFill>
              </a:rPr>
              <a:t>longiareolata</a:t>
            </a:r>
            <a:endParaRPr lang="fr-FR" b="1" i="1" dirty="0">
              <a:solidFill>
                <a:srgbClr val="7030A0"/>
              </a:solidFill>
            </a:endParaRPr>
          </a:p>
          <a:p>
            <a:pPr defTabSz="360000"/>
            <a:r>
              <a:rPr lang="fr-FR" b="1" i="1" dirty="0">
                <a:solidFill>
                  <a:srgbClr val="7030A0"/>
                </a:solidFill>
              </a:rPr>
              <a:t>						</a:t>
            </a:r>
            <a:r>
              <a:rPr lang="fr-FR" b="1" i="1" dirty="0" err="1">
                <a:solidFill>
                  <a:srgbClr val="7030A0"/>
                </a:solidFill>
              </a:rPr>
              <a:t>Culiseta</a:t>
            </a:r>
            <a:r>
              <a:rPr lang="fr-FR" b="1" i="1" dirty="0">
                <a:solidFill>
                  <a:srgbClr val="7030A0"/>
                </a:solidFill>
              </a:rPr>
              <a:t> </a:t>
            </a:r>
            <a:r>
              <a:rPr lang="fr-FR" b="1" i="1" dirty="0" err="1">
                <a:solidFill>
                  <a:srgbClr val="7030A0"/>
                </a:solidFill>
              </a:rPr>
              <a:t>annulata</a:t>
            </a:r>
            <a:endParaRPr lang="fr-FR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35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27" grpId="0" animBg="1"/>
      <p:bldP spid="5" grpId="0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D899D-737F-2480-4CCB-EAE1F98E1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A60E9E2-A68C-1FF3-0D86-2FB6A9E75ECE}"/>
              </a:ext>
            </a:extLst>
          </p:cNvPr>
          <p:cNvSpPr txBox="1"/>
          <p:nvPr/>
        </p:nvSpPr>
        <p:spPr>
          <a:xfrm>
            <a:off x="0" y="119061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moustiques de la métropole Clermontoise</a:t>
            </a:r>
          </a:p>
          <a:p>
            <a:pPr algn="ctr"/>
            <a:r>
              <a:rPr lang="fr-FR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et leurs microsporidies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7DF0FE7-6651-8F05-515F-23C8C55CDD4C}"/>
              </a:ext>
            </a:extLst>
          </p:cNvPr>
          <p:cNvSpPr txBox="1"/>
          <p:nvPr/>
        </p:nvSpPr>
        <p:spPr>
          <a:xfrm>
            <a:off x="232264" y="1525434"/>
            <a:ext cx="7273369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Objectif 3 – Détecter les microsporidies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6857584-EE59-45CF-A228-909B246DB425}"/>
              </a:ext>
            </a:extLst>
          </p:cNvPr>
          <p:cNvSpPr txBox="1"/>
          <p:nvPr/>
        </p:nvSpPr>
        <p:spPr>
          <a:xfrm>
            <a:off x="8404246" y="1294601"/>
            <a:ext cx="2670344" cy="923330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Stage Enzo Julien</a:t>
            </a:r>
          </a:p>
          <a:p>
            <a:pPr algn="ctr"/>
            <a:endParaRPr lang="fr-FR" b="1" dirty="0">
              <a:solidFill>
                <a:schemeClr val="bg1"/>
              </a:solidFill>
            </a:endParaRPr>
          </a:p>
          <a:p>
            <a:pPr algn="ctr"/>
            <a:r>
              <a:rPr lang="fr-FR" b="1" dirty="0">
                <a:solidFill>
                  <a:schemeClr val="bg1"/>
                </a:solidFill>
              </a:rPr>
              <a:t>+ </a:t>
            </a:r>
            <a:r>
              <a:rPr lang="fr-FR" b="1" dirty="0" err="1">
                <a:solidFill>
                  <a:schemeClr val="bg1"/>
                </a:solidFill>
              </a:rPr>
              <a:t>Mailysia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Scheepers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3286A92-5AC8-48C2-A7D4-BB94EE26BC87}"/>
              </a:ext>
            </a:extLst>
          </p:cNvPr>
          <p:cNvSpPr txBox="1"/>
          <p:nvPr/>
        </p:nvSpPr>
        <p:spPr>
          <a:xfrm>
            <a:off x="420273" y="3578240"/>
            <a:ext cx="37974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224 moustiques analysés</a:t>
            </a:r>
          </a:p>
          <a:p>
            <a:r>
              <a:rPr lang="fr-FR" dirty="0"/>
              <a:t>71 </a:t>
            </a:r>
            <a:r>
              <a:rPr lang="fr-FR" b="1" i="1" dirty="0"/>
              <a:t>potentiellement</a:t>
            </a:r>
            <a:r>
              <a:rPr lang="fr-FR" dirty="0"/>
              <a:t> positifs =&gt; </a:t>
            </a:r>
            <a:r>
              <a:rPr lang="fr-FR" b="1" dirty="0">
                <a:solidFill>
                  <a:srgbClr val="FF0000"/>
                </a:solidFill>
              </a:rPr>
              <a:t>32 %</a:t>
            </a:r>
          </a:p>
          <a:p>
            <a:endParaRPr lang="fr-FR" b="1" dirty="0"/>
          </a:p>
          <a:p>
            <a:r>
              <a:rPr lang="fr-FR" b="1" dirty="0"/>
              <a:t>Similaire aux prévalences observées dans d’autres études de ce type</a:t>
            </a:r>
          </a:p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Trzebny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et al 2020, 2022)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3EF99E7-7910-421B-A12A-5FC5D708AB74}"/>
              </a:ext>
            </a:extLst>
          </p:cNvPr>
          <p:cNvSpPr txBox="1"/>
          <p:nvPr/>
        </p:nvSpPr>
        <p:spPr>
          <a:xfrm>
            <a:off x="232264" y="2137019"/>
            <a:ext cx="610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Analyse par PCR</a:t>
            </a:r>
          </a:p>
          <a:p>
            <a:r>
              <a:rPr lang="fr-FR" dirty="0"/>
              <a:t>amorces universelles pour les microsporidies ciblant le 18S</a:t>
            </a:r>
          </a:p>
        </p:txBody>
      </p:sp>
      <p:pic>
        <p:nvPicPr>
          <p:cNvPr id="22" name="Image 21" descr="Une image contenant capture d’écran, Rectangle, noir et blanc, monochrome&#10;&#10;Description générée automatiquement">
            <a:extLst>
              <a:ext uri="{FF2B5EF4-FFF2-40B4-BE49-F238E27FC236}">
                <a16:creationId xmlns:a16="http://schemas.microsoft.com/office/drawing/2014/main" id="{C3C46BA5-C5C1-4394-A672-374AD2766D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3456" y="3575305"/>
            <a:ext cx="5537951" cy="2295143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76A0F9D6-40F2-434F-92C0-F5B5FA709212}"/>
              </a:ext>
            </a:extLst>
          </p:cNvPr>
          <p:cNvSpPr txBox="1"/>
          <p:nvPr/>
        </p:nvSpPr>
        <p:spPr>
          <a:xfrm>
            <a:off x="232264" y="3132691"/>
            <a:ext cx="437339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2400" b="1" dirty="0"/>
              <a:t>Détection des microsporidies ?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168CA92-68AC-4FA3-BC46-BC50EA7741AB}"/>
              </a:ext>
            </a:extLst>
          </p:cNvPr>
          <p:cNvSpPr txBox="1"/>
          <p:nvPr/>
        </p:nvSpPr>
        <p:spPr>
          <a:xfrm>
            <a:off x="495277" y="5547282"/>
            <a:ext cx="3647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Présence confirmée par séquençage (7/7 échantillons)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1DBB824-1947-4BF7-A24A-BE2FEA51B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31" y="5334515"/>
            <a:ext cx="1610396" cy="115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6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0" grpId="0" animBg="1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3AE7EB5-320F-4D00-BA1B-82F812475D51}"/>
              </a:ext>
            </a:extLst>
          </p:cNvPr>
          <p:cNvSpPr txBox="1"/>
          <p:nvPr/>
        </p:nvSpPr>
        <p:spPr>
          <a:xfrm>
            <a:off x="0" y="119061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moustiques de la métropole Clermontoise</a:t>
            </a:r>
          </a:p>
          <a:p>
            <a:pPr algn="ctr"/>
            <a:r>
              <a:rPr lang="fr-FR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et leurs microsporidies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8801EE5-8388-4151-8CA4-12034A511AB1}"/>
              </a:ext>
            </a:extLst>
          </p:cNvPr>
          <p:cNvSpPr txBox="1"/>
          <p:nvPr/>
        </p:nvSpPr>
        <p:spPr>
          <a:xfrm>
            <a:off x="232264" y="1525434"/>
            <a:ext cx="7273369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Objectif 4 – Répondre à la question !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112B1A8-0028-48FB-BF18-8D9E2001F5CC}"/>
              </a:ext>
            </a:extLst>
          </p:cNvPr>
          <p:cNvGrpSpPr/>
          <p:nvPr/>
        </p:nvGrpSpPr>
        <p:grpSpPr>
          <a:xfrm>
            <a:off x="464156" y="2254699"/>
            <a:ext cx="4899399" cy="1778068"/>
            <a:chOff x="3398645" y="1082148"/>
            <a:chExt cx="7886760" cy="2819293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0034FF97-7843-451E-B943-F7BB3C0AB7C9}"/>
                </a:ext>
              </a:extLst>
            </p:cNvPr>
            <p:cNvGrpSpPr/>
            <p:nvPr/>
          </p:nvGrpSpPr>
          <p:grpSpPr>
            <a:xfrm>
              <a:off x="6296628" y="1082148"/>
              <a:ext cx="4988777" cy="2819293"/>
              <a:chOff x="6296628" y="1082148"/>
              <a:chExt cx="4988777" cy="2819293"/>
            </a:xfrm>
          </p:grpSpPr>
          <p:sp>
            <p:nvSpPr>
              <p:cNvPr id="10" name="Rectangle : coins arrondis 9">
                <a:extLst>
                  <a:ext uri="{FF2B5EF4-FFF2-40B4-BE49-F238E27FC236}">
                    <a16:creationId xmlns:a16="http://schemas.microsoft.com/office/drawing/2014/main" id="{7BBC61F4-5EFD-44C9-B0E5-F5FA2861C3FD}"/>
                  </a:ext>
                </a:extLst>
              </p:cNvPr>
              <p:cNvSpPr/>
              <p:nvPr/>
            </p:nvSpPr>
            <p:spPr>
              <a:xfrm>
                <a:off x="6296628" y="1088020"/>
                <a:ext cx="4919239" cy="2813419"/>
              </a:xfrm>
              <a:prstGeom prst="round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11" name="Image 10" descr="Une image contenant arthropode, insecte, invertébré&#10;&#10;Description générée automatiquement">
                <a:extLst>
                  <a:ext uri="{FF2B5EF4-FFF2-40B4-BE49-F238E27FC236}">
                    <a16:creationId xmlns:a16="http://schemas.microsoft.com/office/drawing/2014/main" id="{07EFAA56-BE9F-4E21-8CD9-C3967319C8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76" b="21870"/>
              <a:stretch/>
            </p:blipFill>
            <p:spPr>
              <a:xfrm>
                <a:off x="9060987" y="2041578"/>
                <a:ext cx="2224418" cy="1859863"/>
              </a:xfrm>
              <a:prstGeom prst="rect">
                <a:avLst/>
              </a:prstGeom>
            </p:spPr>
          </p:pic>
          <p:pic>
            <p:nvPicPr>
              <p:cNvPr id="12" name="Image 11" descr="Une image contenant invertébré, Invertébrés marins, Organisme, art&#10;&#10;Description générée automatiquement">
                <a:extLst>
                  <a:ext uri="{FF2B5EF4-FFF2-40B4-BE49-F238E27FC236}">
                    <a16:creationId xmlns:a16="http://schemas.microsoft.com/office/drawing/2014/main" id="{12FF470D-56E7-4746-8541-91A77FEC44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995"/>
              <a:stretch/>
            </p:blipFill>
            <p:spPr>
              <a:xfrm>
                <a:off x="8615321" y="1085915"/>
                <a:ext cx="2383541" cy="1975928"/>
              </a:xfrm>
              <a:prstGeom prst="rect">
                <a:avLst/>
              </a:prstGeom>
            </p:spPr>
          </p:pic>
          <p:pic>
            <p:nvPicPr>
              <p:cNvPr id="13" name="Image 12" descr="Une image contenant invertébré, art&#10;&#10;Description générée automatiquement">
                <a:extLst>
                  <a:ext uri="{FF2B5EF4-FFF2-40B4-BE49-F238E27FC236}">
                    <a16:creationId xmlns:a16="http://schemas.microsoft.com/office/drawing/2014/main" id="{6A985AD4-6C57-46F3-9601-17308C9085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1830"/>
              <a:stretch/>
            </p:blipFill>
            <p:spPr>
              <a:xfrm>
                <a:off x="6532300" y="2012457"/>
                <a:ext cx="2383541" cy="1860822"/>
              </a:xfrm>
              <a:prstGeom prst="rect">
                <a:avLst/>
              </a:prstGeom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</p:pic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F80A80FC-D031-4AF3-9916-D4A605025747}"/>
                  </a:ext>
                </a:extLst>
              </p:cNvPr>
              <p:cNvSpPr txBox="1"/>
              <p:nvPr/>
            </p:nvSpPr>
            <p:spPr>
              <a:xfrm>
                <a:off x="6548179" y="1082148"/>
                <a:ext cx="4036208" cy="585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Espèces autochtones</a:t>
                </a:r>
              </a:p>
            </p:txBody>
          </p:sp>
        </p:grpSp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D90CEACB-85EE-4805-9FED-2217AE6117F4}"/>
                </a:ext>
              </a:extLst>
            </p:cNvPr>
            <p:cNvGrpSpPr/>
            <p:nvPr/>
          </p:nvGrpSpPr>
          <p:grpSpPr>
            <a:xfrm>
              <a:off x="3398645" y="1315016"/>
              <a:ext cx="3580889" cy="2380493"/>
              <a:chOff x="3398645" y="1315016"/>
              <a:chExt cx="3580889" cy="2380493"/>
            </a:xfrm>
          </p:grpSpPr>
          <p:pic>
            <p:nvPicPr>
              <p:cNvPr id="7" name="Image 6" descr="Une image contenant invertébré, art&#10;&#10;Description générée automatiquement">
                <a:extLst>
                  <a:ext uri="{FF2B5EF4-FFF2-40B4-BE49-F238E27FC236}">
                    <a16:creationId xmlns:a16="http://schemas.microsoft.com/office/drawing/2014/main" id="{91FC2F97-9D9F-4D15-8EE5-2B43E5B58C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84427" y="1315016"/>
                <a:ext cx="2383541" cy="2380493"/>
              </a:xfrm>
              <a:prstGeom prst="rect">
                <a:avLst/>
              </a:prstGeom>
            </p:spPr>
          </p:pic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CAD30F1B-631D-4927-A352-4464F32646C6}"/>
                  </a:ext>
                </a:extLst>
              </p:cNvPr>
              <p:cNvSpPr txBox="1"/>
              <p:nvPr/>
            </p:nvSpPr>
            <p:spPr>
              <a:xfrm>
                <a:off x="3398645" y="3061843"/>
                <a:ext cx="2904466" cy="585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Espèce exotique</a:t>
                </a:r>
              </a:p>
            </p:txBody>
          </p:sp>
          <p:sp>
            <p:nvSpPr>
              <p:cNvPr id="9" name="Forme libre : forme 8">
                <a:extLst>
                  <a:ext uri="{FF2B5EF4-FFF2-40B4-BE49-F238E27FC236}">
                    <a16:creationId xmlns:a16="http://schemas.microsoft.com/office/drawing/2014/main" id="{F5DA66D6-B8F2-4A8D-A10F-81FAAD3353EB}"/>
                  </a:ext>
                </a:extLst>
              </p:cNvPr>
              <p:cNvSpPr/>
              <p:nvPr/>
            </p:nvSpPr>
            <p:spPr>
              <a:xfrm>
                <a:off x="5139159" y="1721888"/>
                <a:ext cx="1840375" cy="975013"/>
              </a:xfrm>
              <a:custGeom>
                <a:avLst/>
                <a:gdLst>
                  <a:gd name="connsiteX0" fmla="*/ 0 w 1840375"/>
                  <a:gd name="connsiteY0" fmla="*/ 361555 h 975013"/>
                  <a:gd name="connsiteX1" fmla="*/ 960699 w 1840375"/>
                  <a:gd name="connsiteY1" fmla="*/ 25889 h 975013"/>
                  <a:gd name="connsiteX2" fmla="*/ 1840375 w 1840375"/>
                  <a:gd name="connsiteY2" fmla="*/ 975013 h 975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0375" h="975013">
                    <a:moveTo>
                      <a:pt x="0" y="361555"/>
                    </a:moveTo>
                    <a:cubicBezTo>
                      <a:pt x="326985" y="142600"/>
                      <a:pt x="653970" y="-76354"/>
                      <a:pt x="960699" y="25889"/>
                    </a:cubicBezTo>
                    <a:cubicBezTo>
                      <a:pt x="1267428" y="128132"/>
                      <a:pt x="1553901" y="551572"/>
                      <a:pt x="1840375" y="975013"/>
                    </a:cubicBezTo>
                  </a:path>
                </a:pathLst>
              </a:custGeom>
              <a:noFill/>
              <a:ln w="28575">
                <a:solidFill>
                  <a:srgbClr val="C00000"/>
                </a:solidFill>
                <a:headEnd type="none" w="med" len="med"/>
                <a:tailEnd type="triangle" w="med" len="med"/>
              </a:ln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BCAE661-8599-4177-956A-F25D221DB158}"/>
              </a:ext>
            </a:extLst>
          </p:cNvPr>
          <p:cNvGrpSpPr/>
          <p:nvPr/>
        </p:nvGrpSpPr>
        <p:grpSpPr>
          <a:xfrm>
            <a:off x="3007739" y="2787444"/>
            <a:ext cx="1623786" cy="1227049"/>
            <a:chOff x="4524768" y="5354623"/>
            <a:chExt cx="1623786" cy="1227049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AC75AD54-E416-42DA-8010-CACB93399FF0}"/>
                </a:ext>
              </a:extLst>
            </p:cNvPr>
            <p:cNvSpPr/>
            <p:nvPr/>
          </p:nvSpPr>
          <p:spPr>
            <a:xfrm>
              <a:off x="5780020" y="5354623"/>
              <a:ext cx="233812" cy="23330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E870C380-1EBC-465E-9721-39ADBC6450C5}"/>
                </a:ext>
              </a:extLst>
            </p:cNvPr>
            <p:cNvGrpSpPr/>
            <p:nvPr/>
          </p:nvGrpSpPr>
          <p:grpSpPr>
            <a:xfrm>
              <a:off x="4524768" y="5719898"/>
              <a:ext cx="1623786" cy="861774"/>
              <a:chOff x="5979093" y="5254686"/>
              <a:chExt cx="1623786" cy="861774"/>
            </a:xfrm>
          </p:grpSpPr>
          <p:grpSp>
            <p:nvGrpSpPr>
              <p:cNvPr id="18" name="Groupe 17">
                <a:extLst>
                  <a:ext uri="{FF2B5EF4-FFF2-40B4-BE49-F238E27FC236}">
                    <a16:creationId xmlns:a16="http://schemas.microsoft.com/office/drawing/2014/main" id="{B60DA7D6-3F19-4D17-A6C0-2F5FB7CFC115}"/>
                  </a:ext>
                </a:extLst>
              </p:cNvPr>
              <p:cNvGrpSpPr/>
              <p:nvPr/>
            </p:nvGrpSpPr>
            <p:grpSpPr>
              <a:xfrm>
                <a:off x="5979093" y="5452264"/>
                <a:ext cx="1623786" cy="233309"/>
                <a:chOff x="5979093" y="5452264"/>
                <a:chExt cx="1623786" cy="233309"/>
              </a:xfrm>
            </p:grpSpPr>
            <p:sp>
              <p:nvSpPr>
                <p:cNvPr id="20" name="Ellipse 19">
                  <a:extLst>
                    <a:ext uri="{FF2B5EF4-FFF2-40B4-BE49-F238E27FC236}">
                      <a16:creationId xmlns:a16="http://schemas.microsoft.com/office/drawing/2014/main" id="{5DCA9693-B4A4-48D4-A952-BFEA7BB99626}"/>
                    </a:ext>
                  </a:extLst>
                </p:cNvPr>
                <p:cNvSpPr/>
                <p:nvPr/>
              </p:nvSpPr>
              <p:spPr>
                <a:xfrm>
                  <a:off x="7369067" y="5452264"/>
                  <a:ext cx="233812" cy="233309"/>
                </a:xfrm>
                <a:prstGeom prst="ellipse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1" name="Ellipse 20">
                  <a:extLst>
                    <a:ext uri="{FF2B5EF4-FFF2-40B4-BE49-F238E27FC236}">
                      <a16:creationId xmlns:a16="http://schemas.microsoft.com/office/drawing/2014/main" id="{C7A272B4-1074-4804-A307-2FC85DC33554}"/>
                    </a:ext>
                  </a:extLst>
                </p:cNvPr>
                <p:cNvSpPr/>
                <p:nvPr/>
              </p:nvSpPr>
              <p:spPr>
                <a:xfrm>
                  <a:off x="5979093" y="5452264"/>
                  <a:ext cx="233812" cy="23330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3AB25947-60AE-4E13-A4F0-BB7E3FCCC8C9}"/>
                  </a:ext>
                </a:extLst>
              </p:cNvPr>
              <p:cNvSpPr txBox="1"/>
              <p:nvPr/>
            </p:nvSpPr>
            <p:spPr>
              <a:xfrm>
                <a:off x="6595489" y="5254686"/>
                <a:ext cx="773578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5000" i="1" dirty="0"/>
                  <a:t>?</a:t>
                </a:r>
              </a:p>
            </p:txBody>
          </p:sp>
        </p:grp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9235C516-3376-4A2A-B754-33901A5DA55B}"/>
              </a:ext>
            </a:extLst>
          </p:cNvPr>
          <p:cNvSpPr txBox="1"/>
          <p:nvPr/>
        </p:nvSpPr>
        <p:spPr>
          <a:xfrm>
            <a:off x="5542428" y="2371945"/>
            <a:ext cx="604579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1"/>
            </a:lvl1pPr>
          </a:lstStyle>
          <a:p>
            <a:r>
              <a:rPr lang="fr-FR" dirty="0"/>
              <a:t>Différences de prévalences / diversité</a:t>
            </a:r>
          </a:p>
          <a:p>
            <a:r>
              <a:rPr lang="fr-FR" dirty="0"/>
              <a:t> entre moustique tigre et les espèces locales ?</a:t>
            </a:r>
          </a:p>
        </p:txBody>
      </p:sp>
    </p:spTree>
    <p:extLst>
      <p:ext uri="{BB962C8B-B14F-4D97-AF65-F5344CB8AC3E}">
        <p14:creationId xmlns:p14="http://schemas.microsoft.com/office/powerpoint/2010/main" val="326064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773D564-6E87-494A-A56B-9B4C935BF40B}"/>
              </a:ext>
            </a:extLst>
          </p:cNvPr>
          <p:cNvSpPr txBox="1"/>
          <p:nvPr/>
        </p:nvSpPr>
        <p:spPr>
          <a:xfrm>
            <a:off x="0" y="11906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 / Perspectives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1912150-DF74-4A35-B9D2-DAA221EAB6F1}"/>
              </a:ext>
            </a:extLst>
          </p:cNvPr>
          <p:cNvSpPr txBox="1"/>
          <p:nvPr/>
        </p:nvSpPr>
        <p:spPr>
          <a:xfrm>
            <a:off x="0" y="931144"/>
            <a:ext cx="1215861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latin typeface="Calibri" panose="020F0502020204030204" pitchFamily="34" charset="0"/>
                <a:cs typeface="Calibri" panose="020F0502020204030204" pitchFamily="34" charset="0"/>
              </a:rPr>
              <a:t>Rôle des microsporidies dans le succès invasif du moustique tigre ?</a:t>
            </a:r>
          </a:p>
        </p:txBody>
      </p:sp>
      <p:graphicFrame>
        <p:nvGraphicFramePr>
          <p:cNvPr id="18" name="Tableau 18">
            <a:extLst>
              <a:ext uri="{FF2B5EF4-FFF2-40B4-BE49-F238E27FC236}">
                <a16:creationId xmlns:a16="http://schemas.microsoft.com/office/drawing/2014/main" id="{BB55547A-F44A-4D8A-9C0B-61B23B383D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241785"/>
              </p:ext>
            </p:extLst>
          </p:nvPr>
        </p:nvGraphicFramePr>
        <p:xfrm>
          <a:off x="170926" y="1751996"/>
          <a:ext cx="11899154" cy="47876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40170">
                  <a:extLst>
                    <a:ext uri="{9D8B030D-6E8A-4147-A177-3AD203B41FA5}">
                      <a16:colId xmlns:a16="http://schemas.microsoft.com/office/drawing/2014/main" val="4175176067"/>
                    </a:ext>
                  </a:extLst>
                </a:gridCol>
                <a:gridCol w="6658984">
                  <a:extLst>
                    <a:ext uri="{9D8B030D-6E8A-4147-A177-3AD203B41FA5}">
                      <a16:colId xmlns:a16="http://schemas.microsoft.com/office/drawing/2014/main" val="3415284326"/>
                    </a:ext>
                  </a:extLst>
                </a:gridCol>
              </a:tblGrid>
              <a:tr h="1609305"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fr-FR" b="1" dirty="0"/>
                        <a:t>Trouver des larves de moustiques</a:t>
                      </a:r>
                    </a:p>
                    <a:p>
                      <a:pPr algn="l"/>
                      <a:r>
                        <a:rPr lang="fr-FR" b="1" dirty="0"/>
                        <a:t> (dont celles du moustique tigre)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2025: Cimetières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Etude spatio-temporelle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              d’avril à novembre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              à différentes altitudes,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              dans zones +/- urbanisées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0521538"/>
                  </a:ext>
                </a:extLst>
              </a:tr>
              <a:tr h="10167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r>
                        <a:rPr lang="fr-FR" b="1" dirty="0"/>
                        <a:t>Identifier les espèces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OK pour 5 espèces majoritaires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Autres espèces à confirmer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9101969"/>
                  </a:ext>
                </a:extLst>
              </a:tr>
              <a:tr h="10167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3"/>
                        <a:tabLst/>
                        <a:defRPr/>
                      </a:pPr>
                      <a:r>
                        <a:rPr lang="fr-FR" b="1" dirty="0"/>
                        <a:t>Détecter les microsporidies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2025: Co-détection par PCR multiplex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de toutes les microsporidies + espèces majoritaires</a:t>
                      </a:r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021003"/>
                  </a:ext>
                </a:extLst>
              </a:tr>
              <a:tr h="10167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4"/>
                        <a:tabLst/>
                        <a:defRPr/>
                      </a:pPr>
                      <a:r>
                        <a:rPr lang="fr-FR" b="1" dirty="0"/>
                        <a:t>Différences entre moustique tigre et espèces autochtones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2025: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Beaucoup d’autres échantillons à analyser 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192496"/>
                  </a:ext>
                </a:extLst>
              </a:tr>
            </a:tbl>
          </a:graphicData>
        </a:graphic>
      </p:graphicFrame>
      <p:sp>
        <p:nvSpPr>
          <p:cNvPr id="19" name="ZoneTexte 18">
            <a:extLst>
              <a:ext uri="{FF2B5EF4-FFF2-40B4-BE49-F238E27FC236}">
                <a16:creationId xmlns:a16="http://schemas.microsoft.com/office/drawing/2014/main" id="{32F5843C-ADFF-4944-B80F-A8417DBB9AAD}"/>
              </a:ext>
            </a:extLst>
          </p:cNvPr>
          <p:cNvSpPr txBox="1"/>
          <p:nvPr/>
        </p:nvSpPr>
        <p:spPr>
          <a:xfrm>
            <a:off x="4611573" y="2505964"/>
            <a:ext cx="645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fr-FR" sz="4000" dirty="0">
              <a:solidFill>
                <a:srgbClr val="00B05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127EFB6-BC92-4AA9-9F35-FED2431C13A4}"/>
              </a:ext>
            </a:extLst>
          </p:cNvPr>
          <p:cNvSpPr txBox="1"/>
          <p:nvPr/>
        </p:nvSpPr>
        <p:spPr>
          <a:xfrm>
            <a:off x="4456142" y="3432390"/>
            <a:ext cx="956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00B050"/>
                </a:solidFill>
                <a:sym typeface="Wingdings" panose="05000000000000000000" pitchFamily="2" charset="2"/>
              </a:rPr>
              <a:t>()</a:t>
            </a:r>
            <a:endParaRPr lang="fr-FR" sz="4000" dirty="0">
              <a:solidFill>
                <a:srgbClr val="00B05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C81B454-190E-4395-BB72-1145F6E54BA3}"/>
              </a:ext>
            </a:extLst>
          </p:cNvPr>
          <p:cNvSpPr txBox="1"/>
          <p:nvPr/>
        </p:nvSpPr>
        <p:spPr>
          <a:xfrm>
            <a:off x="4614049" y="4522785"/>
            <a:ext cx="642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fr-FR" sz="4000" dirty="0">
              <a:solidFill>
                <a:srgbClr val="00B050"/>
              </a:solidFill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FFC3E9E0-5010-4904-8AAD-1F586CB79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220" y="3678368"/>
            <a:ext cx="956322" cy="685665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4BE1D417-476D-424D-A104-E2DBDC80B0A0}"/>
              </a:ext>
            </a:extLst>
          </p:cNvPr>
          <p:cNvSpPr txBox="1"/>
          <p:nvPr/>
        </p:nvSpPr>
        <p:spPr>
          <a:xfrm>
            <a:off x="9180542" y="2675241"/>
            <a:ext cx="2287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Collab. Erwan Roussel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A3CCA21-1CDF-474F-BD41-793CE84EEF24}"/>
              </a:ext>
            </a:extLst>
          </p:cNvPr>
          <p:cNvSpPr/>
          <p:nvPr/>
        </p:nvSpPr>
        <p:spPr>
          <a:xfrm>
            <a:off x="5444738" y="1762754"/>
            <a:ext cx="6576336" cy="1690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8C3FFE2-4D34-44B7-85D3-FBE422B5B531}"/>
              </a:ext>
            </a:extLst>
          </p:cNvPr>
          <p:cNvSpPr/>
          <p:nvPr/>
        </p:nvSpPr>
        <p:spPr>
          <a:xfrm>
            <a:off x="0" y="3508102"/>
            <a:ext cx="5390948" cy="101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711ADCB-E23F-4D2D-8A26-A418EC814F20}"/>
              </a:ext>
            </a:extLst>
          </p:cNvPr>
          <p:cNvSpPr/>
          <p:nvPr/>
        </p:nvSpPr>
        <p:spPr>
          <a:xfrm>
            <a:off x="5390948" y="3522714"/>
            <a:ext cx="6801052" cy="1072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A2565B1-70E4-4DA6-84D9-229015D44C83}"/>
              </a:ext>
            </a:extLst>
          </p:cNvPr>
          <p:cNvSpPr/>
          <p:nvPr/>
        </p:nvSpPr>
        <p:spPr>
          <a:xfrm>
            <a:off x="121920" y="4525343"/>
            <a:ext cx="5269028" cy="101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42839-0AE8-44C3-86E9-BA95478667D6}"/>
              </a:ext>
            </a:extLst>
          </p:cNvPr>
          <p:cNvSpPr/>
          <p:nvPr/>
        </p:nvSpPr>
        <p:spPr>
          <a:xfrm>
            <a:off x="5306038" y="4519687"/>
            <a:ext cx="6934967" cy="1072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91DD59A-BEF9-4034-BAEB-1670C1E688C1}"/>
              </a:ext>
            </a:extLst>
          </p:cNvPr>
          <p:cNvSpPr/>
          <p:nvPr/>
        </p:nvSpPr>
        <p:spPr>
          <a:xfrm>
            <a:off x="5306038" y="5528228"/>
            <a:ext cx="6885962" cy="1022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D98BD9A-E4BD-4A98-8B63-357E5F964B58}"/>
              </a:ext>
            </a:extLst>
          </p:cNvPr>
          <p:cNvSpPr/>
          <p:nvPr/>
        </p:nvSpPr>
        <p:spPr>
          <a:xfrm>
            <a:off x="121920" y="5542584"/>
            <a:ext cx="5269028" cy="1072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587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B4C141-2A8B-489F-B672-C295C414D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Remerciements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998E4F-9734-4727-8043-6AB0B4755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57" y="2705727"/>
            <a:ext cx="3271851" cy="1836014"/>
          </a:xfr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None/>
            </a:pPr>
            <a:r>
              <a:rPr lang="fr-FR" sz="2600" b="1" dirty="0">
                <a:latin typeface="Calibri" panose="020F0502020204030204" pitchFamily="34" charset="0"/>
                <a:cs typeface="Calibri" panose="020F0502020204030204" pitchFamily="34" charset="0"/>
              </a:rPr>
              <a:t>Collaborateurs</a:t>
            </a:r>
            <a:r>
              <a:rPr lang="fr-FR" sz="2600" dirty="0"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fr-F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Mailysia</a:t>
            </a:r>
            <a:r>
              <a:rPr lang="fr-FR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Scheepers</a:t>
            </a:r>
            <a:endParaRPr lang="fr-FR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fr-FR" sz="2600" dirty="0">
                <a:latin typeface="Calibri" panose="020F0502020204030204" pitchFamily="34" charset="0"/>
                <a:cs typeface="Calibri" panose="020F0502020204030204" pitchFamily="34" charset="0"/>
              </a:rPr>
              <a:t>Erwan Roussel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fr-FR" sz="2600" dirty="0">
                <a:latin typeface="Calibri" panose="020F0502020204030204" pitchFamily="34" charset="0"/>
                <a:cs typeface="Calibri" panose="020F0502020204030204" pitchFamily="34" charset="0"/>
              </a:rPr>
              <a:t>Catherine Texier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032A3CC-1FA4-455F-B603-5A4614D5F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947" y="1516540"/>
            <a:ext cx="3474531" cy="3093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23BA6508-E1D4-48A0-9548-1E04949D59A1}"/>
              </a:ext>
            </a:extLst>
          </p:cNvPr>
          <p:cNvSpPr txBox="1">
            <a:spLocks/>
          </p:cNvSpPr>
          <p:nvPr/>
        </p:nvSpPr>
        <p:spPr>
          <a:xfrm>
            <a:off x="7920593" y="2705727"/>
            <a:ext cx="3559820" cy="17731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Stagiaires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Enzo Julien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Lily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Dauré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Chahinese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Mohammedi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300"/>
              </a:spcBef>
            </a:pPr>
            <a:endParaRPr lang="fr-FR" dirty="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C9ABE2A8-EDA0-4A2A-A6F3-4A5EE93D4B9B}"/>
              </a:ext>
            </a:extLst>
          </p:cNvPr>
          <p:cNvSpPr txBox="1">
            <a:spLocks/>
          </p:cNvSpPr>
          <p:nvPr/>
        </p:nvSpPr>
        <p:spPr>
          <a:xfrm>
            <a:off x="157264" y="5227853"/>
            <a:ext cx="11613204" cy="1065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600" b="1" dirty="0">
                <a:latin typeface="Calibri" panose="020F0502020204030204" pitchFamily="34" charset="0"/>
                <a:cs typeface="Calibri" panose="020F0502020204030204" pitchFamily="34" charset="0"/>
              </a:rPr>
              <a:t>Echantillonneurs ponctuels</a:t>
            </a:r>
            <a:r>
              <a:rPr lang="fr-FR" sz="2600" dirty="0">
                <a:latin typeface="Calibri" panose="020F0502020204030204" pitchFamily="34" charset="0"/>
                <a:cs typeface="Calibri" panose="020F0502020204030204" pitchFamily="34" charset="0"/>
              </a:rPr>
              <a:t>: Samuel Guyot, Ivan </a:t>
            </a:r>
            <a:r>
              <a:rPr lang="fr-F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Wawrzyniak</a:t>
            </a:r>
            <a:r>
              <a:rPr lang="fr-FR" sz="2600" dirty="0">
                <a:latin typeface="Calibri" panose="020F0502020204030204" pitchFamily="34" charset="0"/>
                <a:cs typeface="Calibri" panose="020F0502020204030204" pitchFamily="34" charset="0"/>
              </a:rPr>
              <a:t>, Laurianne Paris</a:t>
            </a:r>
          </a:p>
          <a:p>
            <a:r>
              <a:rPr lang="fr-FR" sz="2600" b="1" dirty="0">
                <a:latin typeface="Calibri" panose="020F0502020204030204" pitchFamily="34" charset="0"/>
                <a:cs typeface="Calibri" panose="020F0502020204030204" pitchFamily="34" charset="0"/>
              </a:rPr>
              <a:t>Personnel du cimetière des Carmes</a:t>
            </a:r>
            <a:endParaRPr lang="fr-FR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6D9A1E2-6C24-4B1E-8CE6-F5CCC28AA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79" y="421566"/>
            <a:ext cx="3489229" cy="1660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9829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7B5A46AD-D184-58D3-A323-8297286D3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526"/>
            <a:ext cx="12192000" cy="563231"/>
          </a:xfr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 Moustique Tigre : une espèce invasive</a:t>
            </a:r>
          </a:p>
        </p:txBody>
      </p:sp>
      <p:sp>
        <p:nvSpPr>
          <p:cNvPr id="7" name="Espace réservé du numéro de diapositive 10">
            <a:extLst>
              <a:ext uri="{FF2B5EF4-FFF2-40B4-BE49-F238E27FC236}">
                <a16:creationId xmlns:a16="http://schemas.microsoft.com/office/drawing/2014/main" id="{393CE1DC-C948-5545-3CF7-281A19E3D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2516" y="6457145"/>
            <a:ext cx="533399" cy="365125"/>
          </a:xfrm>
        </p:spPr>
        <p:txBody>
          <a:bodyPr/>
          <a:lstStyle/>
          <a:p>
            <a:fld id="{A0289F9E-9962-4B7B-BA18-A15907CCC6BF}" type="slidenum">
              <a:rPr lang="en-US" smtClean="0"/>
              <a:t>2</a:t>
            </a:fld>
            <a:endParaRPr lang="en-US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ADF8893-B4AB-F407-EB93-AA646D8DEA9B}"/>
              </a:ext>
            </a:extLst>
          </p:cNvPr>
          <p:cNvSpPr txBox="1"/>
          <p:nvPr/>
        </p:nvSpPr>
        <p:spPr>
          <a:xfrm>
            <a:off x="16085" y="6561586"/>
            <a:ext cx="115204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i="1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Sources: Ministères des solidarités et de la Santé ; Ministère de la Santé et de la Prévention ; Agences Régionales de Santé</a:t>
            </a:r>
            <a:endParaRPr lang="fr-FR" sz="1400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25DB428-2355-291C-E990-1DF46593D9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624"/>
          <a:stretch>
            <a:fillRect/>
          </a:stretch>
        </p:blipFill>
        <p:spPr>
          <a:xfrm>
            <a:off x="268962" y="756828"/>
            <a:ext cx="3388890" cy="22819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380EBA98-B77F-7F87-B91C-CE19653183C2}"/>
              </a:ext>
            </a:extLst>
          </p:cNvPr>
          <p:cNvGrpSpPr/>
          <p:nvPr/>
        </p:nvGrpSpPr>
        <p:grpSpPr>
          <a:xfrm>
            <a:off x="3879256" y="851424"/>
            <a:ext cx="7896938" cy="2312364"/>
            <a:chOff x="4184056" y="667390"/>
            <a:chExt cx="7896938" cy="2312364"/>
          </a:xfrm>
        </p:grpSpPr>
        <p:pic>
          <p:nvPicPr>
            <p:cNvPr id="11" name="Image 10" descr="Une image contenant texte, carte&#10;&#10;Description générée automatiquement">
              <a:extLst>
                <a:ext uri="{FF2B5EF4-FFF2-40B4-BE49-F238E27FC236}">
                  <a16:creationId xmlns:a16="http://schemas.microsoft.com/office/drawing/2014/main" id="{67685799-C5EE-CF8F-8CD0-1F07659647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67296" y="819754"/>
              <a:ext cx="2413698" cy="2160000"/>
            </a:xfrm>
            <a:prstGeom prst="rect">
              <a:avLst/>
            </a:prstGeom>
            <a:noFill/>
            <a:ln w="57150" cap="flat">
              <a:noFill/>
              <a:prstDash val="solid"/>
              <a:miter/>
            </a:ln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191293FB-EAC6-2B50-5FC3-AB98386A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47910" y="746912"/>
              <a:ext cx="2751318" cy="216000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B46F06EF-BA5E-A634-7DB2-C5A6F6239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9823" y="667390"/>
              <a:ext cx="2748418" cy="2160000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4474E3CD-DBD7-8551-545E-141E8FEF26E5}"/>
                </a:ext>
              </a:extLst>
            </p:cNvPr>
            <p:cNvSpPr txBox="1"/>
            <p:nvPr/>
          </p:nvSpPr>
          <p:spPr>
            <a:xfrm>
              <a:off x="4184056" y="819754"/>
              <a:ext cx="84382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2004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7E59B785-BE36-5A3F-8DD3-43EA3F2F6445}"/>
                </a:ext>
              </a:extLst>
            </p:cNvPr>
            <p:cNvSpPr txBox="1"/>
            <p:nvPr/>
          </p:nvSpPr>
          <p:spPr>
            <a:xfrm>
              <a:off x="6635007" y="819754"/>
              <a:ext cx="84382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2014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3E17A9C4-4E2B-73B3-99C3-C5C827E5E72A}"/>
                </a:ext>
              </a:extLst>
            </p:cNvPr>
            <p:cNvSpPr txBox="1"/>
            <p:nvPr/>
          </p:nvSpPr>
          <p:spPr>
            <a:xfrm>
              <a:off x="8964413" y="819754"/>
              <a:ext cx="84382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2024</a:t>
              </a: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3B93ED86-82CD-CB83-81E0-D450A9F22C28}"/>
              </a:ext>
            </a:extLst>
          </p:cNvPr>
          <p:cNvSpPr txBox="1"/>
          <p:nvPr/>
        </p:nvSpPr>
        <p:spPr>
          <a:xfrm>
            <a:off x="9529627" y="1798315"/>
            <a:ext cx="232188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Puy de </a:t>
            </a:r>
            <a:r>
              <a:rPr lang="fr-FR" b="1" dirty="0" err="1"/>
              <a:t>Dome</a:t>
            </a:r>
            <a:r>
              <a:rPr lang="fr-FR" b="1" dirty="0"/>
              <a:t> : 2018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3B9CC9D3-92B7-4E89-998A-9F7255492B81}"/>
              </a:ext>
            </a:extLst>
          </p:cNvPr>
          <p:cNvGrpSpPr/>
          <p:nvPr/>
        </p:nvGrpSpPr>
        <p:grpSpPr>
          <a:xfrm>
            <a:off x="1861697" y="2763970"/>
            <a:ext cx="9498571" cy="3693175"/>
            <a:chOff x="1861697" y="2763970"/>
            <a:chExt cx="9498571" cy="3693175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A5C32BF9-573D-47AD-A677-CDD0E00871E8}"/>
                </a:ext>
              </a:extLst>
            </p:cNvPr>
            <p:cNvGrpSpPr/>
            <p:nvPr/>
          </p:nvGrpSpPr>
          <p:grpSpPr>
            <a:xfrm>
              <a:off x="4658196" y="3487188"/>
              <a:ext cx="6702072" cy="2969957"/>
              <a:chOff x="4658196" y="3487188"/>
              <a:chExt cx="6702072" cy="2969957"/>
            </a:xfrm>
          </p:grpSpPr>
          <p:pic>
            <p:nvPicPr>
              <p:cNvPr id="2" name="Image 1">
                <a:extLst>
                  <a:ext uri="{FF2B5EF4-FFF2-40B4-BE49-F238E27FC236}">
                    <a16:creationId xmlns:a16="http://schemas.microsoft.com/office/drawing/2014/main" id="{7032617F-1C4F-361F-7A06-1300EA8447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58196" y="3487188"/>
                <a:ext cx="6702072" cy="29699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68E2B862-8763-50A0-2030-97DE4347B39F}"/>
                  </a:ext>
                </a:extLst>
              </p:cNvPr>
              <p:cNvSpPr txBox="1"/>
              <p:nvPr/>
            </p:nvSpPr>
            <p:spPr>
              <a:xfrm>
                <a:off x="5144786" y="3615445"/>
                <a:ext cx="594634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Nombre de cas autochtones en France métropolitaine, depuis 2004</a:t>
                </a:r>
              </a:p>
            </p:txBody>
          </p:sp>
        </p:grpSp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0DA637BE-EAC3-4230-83C1-76553BAB504D}"/>
                </a:ext>
              </a:extLst>
            </p:cNvPr>
            <p:cNvGrpSpPr/>
            <p:nvPr/>
          </p:nvGrpSpPr>
          <p:grpSpPr>
            <a:xfrm>
              <a:off x="1861697" y="2763970"/>
              <a:ext cx="2984500" cy="3129936"/>
              <a:chOff x="1861697" y="2763970"/>
              <a:chExt cx="2984500" cy="3129936"/>
            </a:xfrm>
          </p:grpSpPr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EF083BD0-91E5-D76E-CDF1-8F5CFD437B4D}"/>
                  </a:ext>
                </a:extLst>
              </p:cNvPr>
              <p:cNvSpPr txBox="1"/>
              <p:nvPr/>
            </p:nvSpPr>
            <p:spPr>
              <a:xfrm>
                <a:off x="2171258" y="5247575"/>
                <a:ext cx="248693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Risque sanitaire:  </a:t>
                </a:r>
                <a:r>
                  <a:rPr lang="fr-FR" dirty="0">
                    <a:latin typeface="Calibri" panose="020F0502020204030204" pitchFamily="34" charset="0"/>
                    <a:cs typeface="Calibri" panose="020F0502020204030204" pitchFamily="34" charset="0"/>
                  </a:rPr>
                  <a:t>Transmission d’arbovirus</a:t>
                </a:r>
              </a:p>
            </p:txBody>
          </p:sp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id="{BDD7A40A-044E-42AF-A4A2-FAD860026A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40400" y="3819226"/>
                <a:ext cx="1147619" cy="1186770"/>
              </a:xfrm>
              <a:prstGeom prst="rect">
                <a:avLst/>
              </a:prstGeom>
            </p:spPr>
          </p:pic>
          <p:sp>
            <p:nvSpPr>
              <p:cNvPr id="5" name="Forme libre : forme 4">
                <a:extLst>
                  <a:ext uri="{FF2B5EF4-FFF2-40B4-BE49-F238E27FC236}">
                    <a16:creationId xmlns:a16="http://schemas.microsoft.com/office/drawing/2014/main" id="{290F32AE-B6EA-4D51-A705-3DF708D16403}"/>
                  </a:ext>
                </a:extLst>
              </p:cNvPr>
              <p:cNvSpPr/>
              <p:nvPr/>
            </p:nvSpPr>
            <p:spPr>
              <a:xfrm>
                <a:off x="1861697" y="2763970"/>
                <a:ext cx="2984500" cy="2337066"/>
              </a:xfrm>
              <a:custGeom>
                <a:avLst/>
                <a:gdLst>
                  <a:gd name="connsiteX0" fmla="*/ 55304 w 2087304"/>
                  <a:gd name="connsiteY0" fmla="*/ 0 h 1542823"/>
                  <a:gd name="connsiteX1" fmla="*/ 258504 w 2087304"/>
                  <a:gd name="connsiteY1" fmla="*/ 1485900 h 1542823"/>
                  <a:gd name="connsiteX2" fmla="*/ 2087304 w 2087304"/>
                  <a:gd name="connsiteY2" fmla="*/ 1092200 h 1542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87304" h="1542823">
                    <a:moveTo>
                      <a:pt x="55304" y="0"/>
                    </a:moveTo>
                    <a:cubicBezTo>
                      <a:pt x="-12430" y="651933"/>
                      <a:pt x="-80163" y="1303867"/>
                      <a:pt x="258504" y="1485900"/>
                    </a:cubicBezTo>
                    <a:cubicBezTo>
                      <a:pt x="597171" y="1667933"/>
                      <a:pt x="1342237" y="1380066"/>
                      <a:pt x="2087304" y="1092200"/>
                    </a:cubicBezTo>
                  </a:path>
                </a:pathLst>
              </a:custGeom>
              <a:noFill/>
              <a:ln w="762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6383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3AE7EB5-320F-4D00-BA1B-82F812475D51}"/>
              </a:ext>
            </a:extLst>
          </p:cNvPr>
          <p:cNvSpPr txBox="1"/>
          <p:nvPr/>
        </p:nvSpPr>
        <p:spPr>
          <a:xfrm>
            <a:off x="0" y="119061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moustiques de la métropole Clermontoise</a:t>
            </a:r>
          </a:p>
          <a:p>
            <a:pPr algn="ctr"/>
            <a:r>
              <a:rPr lang="fr-FR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et leurs microsporidies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8801EE5-8388-4151-8CA4-12034A511AB1}"/>
              </a:ext>
            </a:extLst>
          </p:cNvPr>
          <p:cNvSpPr txBox="1"/>
          <p:nvPr/>
        </p:nvSpPr>
        <p:spPr>
          <a:xfrm>
            <a:off x="232264" y="1525434"/>
            <a:ext cx="7273369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Objectif 4 – Répondre à la question !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112B1A8-0028-48FB-BF18-8D9E2001F5CC}"/>
              </a:ext>
            </a:extLst>
          </p:cNvPr>
          <p:cNvGrpSpPr/>
          <p:nvPr/>
        </p:nvGrpSpPr>
        <p:grpSpPr>
          <a:xfrm>
            <a:off x="464156" y="2254699"/>
            <a:ext cx="4899399" cy="1778068"/>
            <a:chOff x="3398645" y="1082148"/>
            <a:chExt cx="7886760" cy="2819293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0034FF97-7843-451E-B943-F7BB3C0AB7C9}"/>
                </a:ext>
              </a:extLst>
            </p:cNvPr>
            <p:cNvGrpSpPr/>
            <p:nvPr/>
          </p:nvGrpSpPr>
          <p:grpSpPr>
            <a:xfrm>
              <a:off x="6296628" y="1082148"/>
              <a:ext cx="4988777" cy="2819293"/>
              <a:chOff x="6296628" y="1082148"/>
              <a:chExt cx="4988777" cy="2819293"/>
            </a:xfrm>
          </p:grpSpPr>
          <p:sp>
            <p:nvSpPr>
              <p:cNvPr id="10" name="Rectangle : coins arrondis 9">
                <a:extLst>
                  <a:ext uri="{FF2B5EF4-FFF2-40B4-BE49-F238E27FC236}">
                    <a16:creationId xmlns:a16="http://schemas.microsoft.com/office/drawing/2014/main" id="{7BBC61F4-5EFD-44C9-B0E5-F5FA2861C3FD}"/>
                  </a:ext>
                </a:extLst>
              </p:cNvPr>
              <p:cNvSpPr/>
              <p:nvPr/>
            </p:nvSpPr>
            <p:spPr>
              <a:xfrm>
                <a:off x="6296628" y="1088020"/>
                <a:ext cx="4919239" cy="2813419"/>
              </a:xfrm>
              <a:prstGeom prst="round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11" name="Image 10" descr="Une image contenant arthropode, insecte, invertébré&#10;&#10;Description générée automatiquement">
                <a:extLst>
                  <a:ext uri="{FF2B5EF4-FFF2-40B4-BE49-F238E27FC236}">
                    <a16:creationId xmlns:a16="http://schemas.microsoft.com/office/drawing/2014/main" id="{07EFAA56-BE9F-4E21-8CD9-C3967319C8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76" b="21870"/>
              <a:stretch/>
            </p:blipFill>
            <p:spPr>
              <a:xfrm>
                <a:off x="9060987" y="2041578"/>
                <a:ext cx="2224418" cy="1859863"/>
              </a:xfrm>
              <a:prstGeom prst="rect">
                <a:avLst/>
              </a:prstGeom>
            </p:spPr>
          </p:pic>
          <p:pic>
            <p:nvPicPr>
              <p:cNvPr id="12" name="Image 11" descr="Une image contenant invertébré, Invertébrés marins, Organisme, art&#10;&#10;Description générée automatiquement">
                <a:extLst>
                  <a:ext uri="{FF2B5EF4-FFF2-40B4-BE49-F238E27FC236}">
                    <a16:creationId xmlns:a16="http://schemas.microsoft.com/office/drawing/2014/main" id="{12FF470D-56E7-4746-8541-91A77FEC44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995"/>
              <a:stretch/>
            </p:blipFill>
            <p:spPr>
              <a:xfrm>
                <a:off x="8615321" y="1085915"/>
                <a:ext cx="2383541" cy="1975928"/>
              </a:xfrm>
              <a:prstGeom prst="rect">
                <a:avLst/>
              </a:prstGeom>
            </p:spPr>
          </p:pic>
          <p:pic>
            <p:nvPicPr>
              <p:cNvPr id="13" name="Image 12" descr="Une image contenant invertébré, art&#10;&#10;Description générée automatiquement">
                <a:extLst>
                  <a:ext uri="{FF2B5EF4-FFF2-40B4-BE49-F238E27FC236}">
                    <a16:creationId xmlns:a16="http://schemas.microsoft.com/office/drawing/2014/main" id="{6A985AD4-6C57-46F3-9601-17308C9085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1830"/>
              <a:stretch/>
            </p:blipFill>
            <p:spPr>
              <a:xfrm>
                <a:off x="6532300" y="2012457"/>
                <a:ext cx="2383541" cy="1860822"/>
              </a:xfrm>
              <a:prstGeom prst="rect">
                <a:avLst/>
              </a:prstGeom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</p:pic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F80A80FC-D031-4AF3-9916-D4A605025747}"/>
                  </a:ext>
                </a:extLst>
              </p:cNvPr>
              <p:cNvSpPr txBox="1"/>
              <p:nvPr/>
            </p:nvSpPr>
            <p:spPr>
              <a:xfrm>
                <a:off x="6548179" y="1082148"/>
                <a:ext cx="4036208" cy="585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Espèces autochtones</a:t>
                </a:r>
              </a:p>
            </p:txBody>
          </p:sp>
        </p:grpSp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D90CEACB-85EE-4805-9FED-2217AE6117F4}"/>
                </a:ext>
              </a:extLst>
            </p:cNvPr>
            <p:cNvGrpSpPr/>
            <p:nvPr/>
          </p:nvGrpSpPr>
          <p:grpSpPr>
            <a:xfrm>
              <a:off x="3398645" y="1315016"/>
              <a:ext cx="3580889" cy="2380493"/>
              <a:chOff x="3398645" y="1315016"/>
              <a:chExt cx="3580889" cy="2380493"/>
            </a:xfrm>
          </p:grpSpPr>
          <p:pic>
            <p:nvPicPr>
              <p:cNvPr id="7" name="Image 6" descr="Une image contenant invertébré, art&#10;&#10;Description générée automatiquement">
                <a:extLst>
                  <a:ext uri="{FF2B5EF4-FFF2-40B4-BE49-F238E27FC236}">
                    <a16:creationId xmlns:a16="http://schemas.microsoft.com/office/drawing/2014/main" id="{91FC2F97-9D9F-4D15-8EE5-2B43E5B58C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84427" y="1315016"/>
                <a:ext cx="2383541" cy="2380493"/>
              </a:xfrm>
              <a:prstGeom prst="rect">
                <a:avLst/>
              </a:prstGeom>
            </p:spPr>
          </p:pic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CAD30F1B-631D-4927-A352-4464F32646C6}"/>
                  </a:ext>
                </a:extLst>
              </p:cNvPr>
              <p:cNvSpPr txBox="1"/>
              <p:nvPr/>
            </p:nvSpPr>
            <p:spPr>
              <a:xfrm>
                <a:off x="3398645" y="3061843"/>
                <a:ext cx="2904466" cy="585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Espèce exotique</a:t>
                </a:r>
              </a:p>
            </p:txBody>
          </p:sp>
          <p:sp>
            <p:nvSpPr>
              <p:cNvPr id="9" name="Forme libre : forme 8">
                <a:extLst>
                  <a:ext uri="{FF2B5EF4-FFF2-40B4-BE49-F238E27FC236}">
                    <a16:creationId xmlns:a16="http://schemas.microsoft.com/office/drawing/2014/main" id="{F5DA66D6-B8F2-4A8D-A10F-81FAAD3353EB}"/>
                  </a:ext>
                </a:extLst>
              </p:cNvPr>
              <p:cNvSpPr/>
              <p:nvPr/>
            </p:nvSpPr>
            <p:spPr>
              <a:xfrm>
                <a:off x="5139159" y="1721888"/>
                <a:ext cx="1840375" cy="975013"/>
              </a:xfrm>
              <a:custGeom>
                <a:avLst/>
                <a:gdLst>
                  <a:gd name="connsiteX0" fmla="*/ 0 w 1840375"/>
                  <a:gd name="connsiteY0" fmla="*/ 361555 h 975013"/>
                  <a:gd name="connsiteX1" fmla="*/ 960699 w 1840375"/>
                  <a:gd name="connsiteY1" fmla="*/ 25889 h 975013"/>
                  <a:gd name="connsiteX2" fmla="*/ 1840375 w 1840375"/>
                  <a:gd name="connsiteY2" fmla="*/ 975013 h 975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0375" h="975013">
                    <a:moveTo>
                      <a:pt x="0" y="361555"/>
                    </a:moveTo>
                    <a:cubicBezTo>
                      <a:pt x="326985" y="142600"/>
                      <a:pt x="653970" y="-76354"/>
                      <a:pt x="960699" y="25889"/>
                    </a:cubicBezTo>
                    <a:cubicBezTo>
                      <a:pt x="1267428" y="128132"/>
                      <a:pt x="1553901" y="551572"/>
                      <a:pt x="1840375" y="975013"/>
                    </a:cubicBezTo>
                  </a:path>
                </a:pathLst>
              </a:custGeom>
              <a:noFill/>
              <a:ln w="28575">
                <a:solidFill>
                  <a:srgbClr val="C00000"/>
                </a:solidFill>
                <a:headEnd type="none" w="med" len="med"/>
                <a:tailEnd type="triangle" w="med" len="med"/>
              </a:ln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BCAE661-8599-4177-956A-F25D221DB158}"/>
              </a:ext>
            </a:extLst>
          </p:cNvPr>
          <p:cNvGrpSpPr/>
          <p:nvPr/>
        </p:nvGrpSpPr>
        <p:grpSpPr>
          <a:xfrm>
            <a:off x="3007739" y="2787444"/>
            <a:ext cx="1623786" cy="1227049"/>
            <a:chOff x="4524768" y="5354623"/>
            <a:chExt cx="1623786" cy="1227049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AC75AD54-E416-42DA-8010-CACB93399FF0}"/>
                </a:ext>
              </a:extLst>
            </p:cNvPr>
            <p:cNvSpPr/>
            <p:nvPr/>
          </p:nvSpPr>
          <p:spPr>
            <a:xfrm>
              <a:off x="5780020" y="5354623"/>
              <a:ext cx="233812" cy="23330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E870C380-1EBC-465E-9721-39ADBC6450C5}"/>
                </a:ext>
              </a:extLst>
            </p:cNvPr>
            <p:cNvGrpSpPr/>
            <p:nvPr/>
          </p:nvGrpSpPr>
          <p:grpSpPr>
            <a:xfrm>
              <a:off x="4524768" y="5719898"/>
              <a:ext cx="1623786" cy="861774"/>
              <a:chOff x="5979093" y="5254686"/>
              <a:chExt cx="1623786" cy="861774"/>
            </a:xfrm>
          </p:grpSpPr>
          <p:grpSp>
            <p:nvGrpSpPr>
              <p:cNvPr id="18" name="Groupe 17">
                <a:extLst>
                  <a:ext uri="{FF2B5EF4-FFF2-40B4-BE49-F238E27FC236}">
                    <a16:creationId xmlns:a16="http://schemas.microsoft.com/office/drawing/2014/main" id="{B60DA7D6-3F19-4D17-A6C0-2F5FB7CFC115}"/>
                  </a:ext>
                </a:extLst>
              </p:cNvPr>
              <p:cNvGrpSpPr/>
              <p:nvPr/>
            </p:nvGrpSpPr>
            <p:grpSpPr>
              <a:xfrm>
                <a:off x="5979093" y="5452264"/>
                <a:ext cx="1623786" cy="233309"/>
                <a:chOff x="5979093" y="5452264"/>
                <a:chExt cx="1623786" cy="233309"/>
              </a:xfrm>
            </p:grpSpPr>
            <p:sp>
              <p:nvSpPr>
                <p:cNvPr id="20" name="Ellipse 19">
                  <a:extLst>
                    <a:ext uri="{FF2B5EF4-FFF2-40B4-BE49-F238E27FC236}">
                      <a16:creationId xmlns:a16="http://schemas.microsoft.com/office/drawing/2014/main" id="{5DCA9693-B4A4-48D4-A952-BFEA7BB99626}"/>
                    </a:ext>
                  </a:extLst>
                </p:cNvPr>
                <p:cNvSpPr/>
                <p:nvPr/>
              </p:nvSpPr>
              <p:spPr>
                <a:xfrm>
                  <a:off x="7369067" y="5452264"/>
                  <a:ext cx="233812" cy="233309"/>
                </a:xfrm>
                <a:prstGeom prst="ellipse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1" name="Ellipse 20">
                  <a:extLst>
                    <a:ext uri="{FF2B5EF4-FFF2-40B4-BE49-F238E27FC236}">
                      <a16:creationId xmlns:a16="http://schemas.microsoft.com/office/drawing/2014/main" id="{C7A272B4-1074-4804-A307-2FC85DC33554}"/>
                    </a:ext>
                  </a:extLst>
                </p:cNvPr>
                <p:cNvSpPr/>
                <p:nvPr/>
              </p:nvSpPr>
              <p:spPr>
                <a:xfrm>
                  <a:off x="5979093" y="5452264"/>
                  <a:ext cx="233812" cy="23330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3AB25947-60AE-4E13-A4F0-BB7E3FCCC8C9}"/>
                  </a:ext>
                </a:extLst>
              </p:cNvPr>
              <p:cNvSpPr txBox="1"/>
              <p:nvPr/>
            </p:nvSpPr>
            <p:spPr>
              <a:xfrm>
                <a:off x="6595489" y="5254686"/>
                <a:ext cx="773578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5000" i="1" dirty="0"/>
                  <a:t>?</a:t>
                </a:r>
              </a:p>
            </p:txBody>
          </p:sp>
        </p:grp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9235C516-3376-4A2A-B754-33901A5DA55B}"/>
              </a:ext>
            </a:extLst>
          </p:cNvPr>
          <p:cNvSpPr txBox="1"/>
          <p:nvPr/>
        </p:nvSpPr>
        <p:spPr>
          <a:xfrm>
            <a:off x="5542428" y="2371945"/>
            <a:ext cx="604579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1"/>
            </a:lvl1pPr>
          </a:lstStyle>
          <a:p>
            <a:r>
              <a:rPr lang="fr-FR" dirty="0"/>
              <a:t>Différences de prévalences / diversité</a:t>
            </a:r>
          </a:p>
          <a:p>
            <a:r>
              <a:rPr lang="fr-FR" dirty="0"/>
              <a:t> entre moustique tigre et les espèces locales ?</a:t>
            </a:r>
          </a:p>
        </p:txBody>
      </p:sp>
      <p:graphicFrame>
        <p:nvGraphicFramePr>
          <p:cNvPr id="23" name="Tableau 23">
            <a:extLst>
              <a:ext uri="{FF2B5EF4-FFF2-40B4-BE49-F238E27FC236}">
                <a16:creationId xmlns:a16="http://schemas.microsoft.com/office/drawing/2014/main" id="{D173C288-4A43-4690-847F-5DA525008505}"/>
              </a:ext>
            </a:extLst>
          </p:cNvPr>
          <p:cNvGraphicFramePr>
            <a:graphicFrameLocks noGrp="1"/>
          </p:cNvGraphicFramePr>
          <p:nvPr/>
        </p:nvGraphicFramePr>
        <p:xfrm>
          <a:off x="942903" y="4362309"/>
          <a:ext cx="47520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3839">
                  <a:extLst>
                    <a:ext uri="{9D8B030D-6E8A-4147-A177-3AD203B41FA5}">
                      <a16:colId xmlns:a16="http://schemas.microsoft.com/office/drawing/2014/main" val="946845110"/>
                    </a:ext>
                  </a:extLst>
                </a:gridCol>
                <a:gridCol w="1936919">
                  <a:extLst>
                    <a:ext uri="{9D8B030D-6E8A-4147-A177-3AD203B41FA5}">
                      <a16:colId xmlns:a16="http://schemas.microsoft.com/office/drawing/2014/main" val="4027313578"/>
                    </a:ext>
                  </a:extLst>
                </a:gridCol>
                <a:gridCol w="1951242">
                  <a:extLst>
                    <a:ext uri="{9D8B030D-6E8A-4147-A177-3AD203B41FA5}">
                      <a16:colId xmlns:a16="http://schemas.microsoft.com/office/drawing/2014/main" val="2472198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Chez </a:t>
                      </a:r>
                      <a:r>
                        <a:rPr lang="fr-FR" b="1" i="1" dirty="0">
                          <a:solidFill>
                            <a:srgbClr val="FF0000"/>
                          </a:solidFill>
                        </a:rPr>
                        <a:t>A. </a:t>
                      </a:r>
                      <a:r>
                        <a:rPr lang="fr-FR" b="1" i="1" dirty="0" err="1">
                          <a:solidFill>
                            <a:srgbClr val="FF0000"/>
                          </a:solidFill>
                        </a:rPr>
                        <a:t>albopictus</a:t>
                      </a:r>
                      <a:endParaRPr lang="fr-FR" b="1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Chez </a:t>
                      </a:r>
                      <a:r>
                        <a:rPr lang="fr-FR" b="1" i="1" dirty="0">
                          <a:solidFill>
                            <a:srgbClr val="00B050"/>
                          </a:solidFill>
                        </a:rPr>
                        <a:t>C. </a:t>
                      </a:r>
                      <a:r>
                        <a:rPr lang="fr-FR" b="1" i="1" dirty="0" err="1">
                          <a:solidFill>
                            <a:srgbClr val="00B050"/>
                          </a:solidFill>
                        </a:rPr>
                        <a:t>hortensis</a:t>
                      </a:r>
                      <a:endParaRPr lang="fr-FR" b="1" i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484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Ech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0/4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3/4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7034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Ech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0/2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16/21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8458345"/>
                  </a:ext>
                </a:extLst>
              </a:tr>
            </a:tbl>
          </a:graphicData>
        </a:graphic>
      </p:graphicFrame>
      <p:pic>
        <p:nvPicPr>
          <p:cNvPr id="24" name="Image 23">
            <a:extLst>
              <a:ext uri="{FF2B5EF4-FFF2-40B4-BE49-F238E27FC236}">
                <a16:creationId xmlns:a16="http://schemas.microsoft.com/office/drawing/2014/main" id="{F76936DB-55C7-4F2F-9BAB-4BC18688C8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211" y="5563468"/>
            <a:ext cx="1493384" cy="1070728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71AE7059-5E4F-44D5-9644-42B7F7C27885}"/>
              </a:ext>
            </a:extLst>
          </p:cNvPr>
          <p:cNvSpPr txBox="1"/>
          <p:nvPr/>
        </p:nvSpPr>
        <p:spPr>
          <a:xfrm>
            <a:off x="4831623" y="4826651"/>
            <a:ext cx="76683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B050"/>
                </a:solidFill>
              </a:rPr>
              <a:t>76%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DF2BD5C-FF8F-4B34-B071-75DC52A54899}"/>
              </a:ext>
            </a:extLst>
          </p:cNvPr>
          <p:cNvSpPr txBox="1"/>
          <p:nvPr/>
        </p:nvSpPr>
        <p:spPr>
          <a:xfrm>
            <a:off x="2907554" y="4850748"/>
            <a:ext cx="76683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0%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D436DB2-526D-46B6-98B6-A3598AF9867B}"/>
              </a:ext>
            </a:extLst>
          </p:cNvPr>
          <p:cNvSpPr/>
          <p:nvPr/>
        </p:nvSpPr>
        <p:spPr>
          <a:xfrm>
            <a:off x="1828794" y="4744122"/>
            <a:ext cx="1865292" cy="674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834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D899D-737F-2480-4CCB-EAE1F98E1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A60E9E2-A68C-1FF3-0D86-2FB6A9E75ECE}"/>
              </a:ext>
            </a:extLst>
          </p:cNvPr>
          <p:cNvSpPr txBox="1"/>
          <p:nvPr/>
        </p:nvSpPr>
        <p:spPr>
          <a:xfrm>
            <a:off x="0" y="119061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moustiques de la métropole Clermontoise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7DF0FE7-6651-8F05-515F-23C8C55CDD4C}"/>
              </a:ext>
            </a:extLst>
          </p:cNvPr>
          <p:cNvSpPr txBox="1"/>
          <p:nvPr/>
        </p:nvSpPr>
        <p:spPr>
          <a:xfrm>
            <a:off x="275295" y="976794"/>
            <a:ext cx="7273369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Objectif 2 – Identifier les espèces de moustiques …</a:t>
            </a:r>
          </a:p>
        </p:txBody>
      </p:sp>
      <p:graphicFrame>
        <p:nvGraphicFramePr>
          <p:cNvPr id="5" name="Tableau 10">
            <a:extLst>
              <a:ext uri="{FF2B5EF4-FFF2-40B4-BE49-F238E27FC236}">
                <a16:creationId xmlns:a16="http://schemas.microsoft.com/office/drawing/2014/main" id="{7743C046-4D4B-4BC3-A454-32F961A0F0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8861"/>
              </p:ext>
            </p:extLst>
          </p:nvPr>
        </p:nvGraphicFramePr>
        <p:xfrm>
          <a:off x="845701" y="1901428"/>
          <a:ext cx="6624000" cy="2397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96571">
                  <a:extLst>
                    <a:ext uri="{9D8B030D-6E8A-4147-A177-3AD203B41FA5}">
                      <a16:colId xmlns:a16="http://schemas.microsoft.com/office/drawing/2014/main" val="2779694165"/>
                    </a:ext>
                  </a:extLst>
                </a:gridCol>
                <a:gridCol w="5027429">
                  <a:extLst>
                    <a:ext uri="{9D8B030D-6E8A-4147-A177-3AD203B41FA5}">
                      <a16:colId xmlns:a16="http://schemas.microsoft.com/office/drawing/2014/main" val="32903064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/>
                        <a:t>Nombre d’espèces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0415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Dans le monde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3 500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353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En Europe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35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France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57 </a:t>
                      </a:r>
                      <a:r>
                        <a:rPr lang="fr-FR" sz="1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(Martinet et al 2019)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625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Région AURA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/>
                        <a:t>34</a:t>
                      </a:r>
                      <a:r>
                        <a:rPr lang="fr-FR" dirty="0"/>
                        <a:t> </a:t>
                      </a:r>
                      <a:r>
                        <a:rPr lang="fr-FR" sz="1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</a:t>
                      </a:r>
                      <a:r>
                        <a:rPr lang="fr-FR" sz="14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Gilot</a:t>
                      </a:r>
                      <a:r>
                        <a:rPr lang="fr-FR" sz="1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et al 1976)</a:t>
                      </a:r>
                      <a:r>
                        <a:rPr lang="fr-FR" dirty="0"/>
                        <a:t> + </a:t>
                      </a:r>
                      <a:r>
                        <a:rPr lang="fr-FR" i="1" dirty="0"/>
                        <a:t>A. </a:t>
                      </a:r>
                      <a:r>
                        <a:rPr lang="fr-FR" i="1" dirty="0" err="1"/>
                        <a:t>albopictus</a:t>
                      </a:r>
                      <a:endParaRPr lang="fr-FR" i="1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EID* Rhône-Alpes : </a:t>
                      </a:r>
                      <a:r>
                        <a:rPr lang="fr-FR" b="1" dirty="0"/>
                        <a:t>17 espèces fréquentes</a:t>
                      </a:r>
                    </a:p>
                    <a:p>
                      <a:endParaRPr lang="fr-FR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3451026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28A2B104-8DA4-4929-BACC-553C97D57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730" y="2986330"/>
            <a:ext cx="2254261" cy="90282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09BBA86-0F52-4774-A7A8-781A681EA7B3}"/>
              </a:ext>
            </a:extLst>
          </p:cNvPr>
          <p:cNvSpPr txBox="1"/>
          <p:nvPr/>
        </p:nvSpPr>
        <p:spPr>
          <a:xfrm>
            <a:off x="7334154" y="3757692"/>
            <a:ext cx="43252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/>
              <a:t>* </a:t>
            </a:r>
            <a:r>
              <a:rPr lang="fr-FR" b="1" i="1" dirty="0"/>
              <a:t>E</a:t>
            </a:r>
            <a:r>
              <a:rPr lang="fr-FR" i="1" dirty="0"/>
              <a:t>ntente </a:t>
            </a:r>
            <a:r>
              <a:rPr lang="fr-FR" b="1" i="1" dirty="0"/>
              <a:t>I</a:t>
            </a:r>
            <a:r>
              <a:rPr lang="fr-FR" i="1" dirty="0"/>
              <a:t>nterdépartementale Rhône-Alpes pour la </a:t>
            </a:r>
            <a:r>
              <a:rPr lang="fr-FR" b="1" i="1" dirty="0"/>
              <a:t>D</a:t>
            </a:r>
            <a:r>
              <a:rPr lang="fr-FR" i="1" dirty="0"/>
              <a:t>émoustication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187271C-8D7C-4B82-882F-CDBB219F584E}"/>
              </a:ext>
            </a:extLst>
          </p:cNvPr>
          <p:cNvSpPr txBox="1"/>
          <p:nvPr/>
        </p:nvSpPr>
        <p:spPr>
          <a:xfrm>
            <a:off x="3731698" y="4918892"/>
            <a:ext cx="447436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2400" b="1" dirty="0"/>
              <a:t>Espèces présentes en Auvergne ?</a:t>
            </a:r>
          </a:p>
        </p:txBody>
      </p:sp>
    </p:spTree>
    <p:extLst>
      <p:ext uri="{BB962C8B-B14F-4D97-AF65-F5344CB8AC3E}">
        <p14:creationId xmlns:p14="http://schemas.microsoft.com/office/powerpoint/2010/main" val="268423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A27428A-25F7-4643-8A70-D83B3BECBE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7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9069" y="0"/>
            <a:ext cx="6653861" cy="685800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75489FF7-18F9-4734-97E3-59F0252BAC79}"/>
              </a:ext>
            </a:extLst>
          </p:cNvPr>
          <p:cNvSpPr/>
          <p:nvPr/>
        </p:nvSpPr>
        <p:spPr>
          <a:xfrm rot="20101834">
            <a:off x="7199542" y="2432059"/>
            <a:ext cx="1240612" cy="1244600"/>
          </a:xfrm>
          <a:prstGeom prst="ellipse">
            <a:avLst/>
          </a:prstGeom>
          <a:solidFill>
            <a:srgbClr val="00B050">
              <a:alpha val="69804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129AD47-F814-4F9E-8AA4-B63C96D58F78}"/>
              </a:ext>
            </a:extLst>
          </p:cNvPr>
          <p:cNvSpPr/>
          <p:nvPr/>
        </p:nvSpPr>
        <p:spPr>
          <a:xfrm rot="20101834">
            <a:off x="7149480" y="2398233"/>
            <a:ext cx="69387" cy="67475"/>
          </a:xfrm>
          <a:prstGeom prst="ellipse">
            <a:avLst/>
          </a:prstGeom>
          <a:solidFill>
            <a:srgbClr val="00B050">
              <a:alpha val="69804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1DD05D3-7B8F-4F89-BAB8-55A014A7BAAC}"/>
              </a:ext>
            </a:extLst>
          </p:cNvPr>
          <p:cNvSpPr/>
          <p:nvPr/>
        </p:nvSpPr>
        <p:spPr>
          <a:xfrm rot="20101834">
            <a:off x="7077652" y="2353004"/>
            <a:ext cx="69387" cy="67475"/>
          </a:xfrm>
          <a:prstGeom prst="ellipse">
            <a:avLst/>
          </a:prstGeom>
          <a:solidFill>
            <a:srgbClr val="00B050">
              <a:alpha val="69804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49BA080-0D50-49E8-AABD-00B17C509B77}"/>
              </a:ext>
            </a:extLst>
          </p:cNvPr>
          <p:cNvSpPr/>
          <p:nvPr/>
        </p:nvSpPr>
        <p:spPr>
          <a:xfrm rot="20101834">
            <a:off x="7430927" y="2449008"/>
            <a:ext cx="101279" cy="92829"/>
          </a:xfrm>
          <a:prstGeom prst="ellipse">
            <a:avLst/>
          </a:prstGeom>
          <a:solidFill>
            <a:srgbClr val="00B050">
              <a:alpha val="69804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A73438F-6BCC-43F5-96B5-4E20C8431F2A}"/>
              </a:ext>
            </a:extLst>
          </p:cNvPr>
          <p:cNvSpPr/>
          <p:nvPr/>
        </p:nvSpPr>
        <p:spPr>
          <a:xfrm rot="20101834">
            <a:off x="7195172" y="2570368"/>
            <a:ext cx="69387" cy="67475"/>
          </a:xfrm>
          <a:prstGeom prst="ellipse">
            <a:avLst/>
          </a:prstGeom>
          <a:solidFill>
            <a:srgbClr val="00B050">
              <a:alpha val="69804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9AF990E-BADD-40D8-ABBB-7D22B4ECF784}"/>
              </a:ext>
            </a:extLst>
          </p:cNvPr>
          <p:cNvSpPr/>
          <p:nvPr/>
        </p:nvSpPr>
        <p:spPr>
          <a:xfrm rot="20101834">
            <a:off x="6822225" y="2091567"/>
            <a:ext cx="260112" cy="252052"/>
          </a:xfrm>
          <a:prstGeom prst="ellipse">
            <a:avLst/>
          </a:prstGeom>
          <a:solidFill>
            <a:srgbClr val="00B050">
              <a:alpha val="69804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C4EA7FA-853B-4C6F-8238-5D6FA8E29A79}"/>
              </a:ext>
            </a:extLst>
          </p:cNvPr>
          <p:cNvSpPr/>
          <p:nvPr/>
        </p:nvSpPr>
        <p:spPr>
          <a:xfrm rot="20101834">
            <a:off x="7883609" y="3728638"/>
            <a:ext cx="69387" cy="67475"/>
          </a:xfrm>
          <a:prstGeom prst="ellipse">
            <a:avLst/>
          </a:prstGeom>
          <a:solidFill>
            <a:srgbClr val="00B050">
              <a:alpha val="69804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138483C-CFA4-4A53-A722-1CFECFC07DF1}"/>
              </a:ext>
            </a:extLst>
          </p:cNvPr>
          <p:cNvSpPr/>
          <p:nvPr/>
        </p:nvSpPr>
        <p:spPr>
          <a:xfrm rot="20101834">
            <a:off x="5954990" y="5249463"/>
            <a:ext cx="69387" cy="67475"/>
          </a:xfrm>
          <a:prstGeom prst="ellipse">
            <a:avLst/>
          </a:prstGeom>
          <a:solidFill>
            <a:srgbClr val="00B050">
              <a:alpha val="81961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704AD36-7869-4C23-9DA6-F5C2CA055892}"/>
              </a:ext>
            </a:extLst>
          </p:cNvPr>
          <p:cNvSpPr/>
          <p:nvPr/>
        </p:nvSpPr>
        <p:spPr>
          <a:xfrm rot="20101834">
            <a:off x="4090473" y="3871498"/>
            <a:ext cx="69387" cy="67475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73D2771-E855-4B89-8C5A-26B58C4B3B1D}"/>
              </a:ext>
            </a:extLst>
          </p:cNvPr>
          <p:cNvSpPr/>
          <p:nvPr/>
        </p:nvSpPr>
        <p:spPr>
          <a:xfrm rot="20101834">
            <a:off x="4044779" y="3511931"/>
            <a:ext cx="69387" cy="67475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9E4EFE8-115B-4498-A1F0-EC372336215D}"/>
              </a:ext>
            </a:extLst>
          </p:cNvPr>
          <p:cNvSpPr/>
          <p:nvPr/>
        </p:nvSpPr>
        <p:spPr>
          <a:xfrm rot="20101834">
            <a:off x="4335294" y="2096291"/>
            <a:ext cx="69387" cy="67475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E35E402-5025-4179-9532-8406DAAB76C8}"/>
              </a:ext>
            </a:extLst>
          </p:cNvPr>
          <p:cNvSpPr/>
          <p:nvPr/>
        </p:nvSpPr>
        <p:spPr>
          <a:xfrm rot="20101834">
            <a:off x="4454357" y="1712909"/>
            <a:ext cx="69387" cy="67475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20BA56E-8C2E-4D97-A37A-D482AE9627EC}"/>
              </a:ext>
            </a:extLst>
          </p:cNvPr>
          <p:cNvSpPr/>
          <p:nvPr/>
        </p:nvSpPr>
        <p:spPr>
          <a:xfrm rot="20101834">
            <a:off x="4533781" y="4291200"/>
            <a:ext cx="69387" cy="67475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5DFDD32-110E-49BA-8EED-AE2731F08555}"/>
              </a:ext>
            </a:extLst>
          </p:cNvPr>
          <p:cNvSpPr/>
          <p:nvPr/>
        </p:nvSpPr>
        <p:spPr>
          <a:xfrm rot="20101834">
            <a:off x="6631390" y="2416456"/>
            <a:ext cx="69387" cy="67475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B549CFA-5979-4E3C-A11E-EFEE94051C62}"/>
              </a:ext>
            </a:extLst>
          </p:cNvPr>
          <p:cNvSpPr txBox="1"/>
          <p:nvPr/>
        </p:nvSpPr>
        <p:spPr>
          <a:xfrm>
            <a:off x="486536" y="329412"/>
            <a:ext cx="252201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2400" b="1" dirty="0"/>
              <a:t>Quelles espèces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D90FDFB-ED3F-4C9D-A416-02D1290520FA}"/>
              </a:ext>
            </a:extLst>
          </p:cNvPr>
          <p:cNvSpPr txBox="1"/>
          <p:nvPr/>
        </p:nvSpPr>
        <p:spPr>
          <a:xfrm>
            <a:off x="8111141" y="0"/>
            <a:ext cx="40808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/>
              <a:t>Phylogénie des microsporidies</a:t>
            </a:r>
          </a:p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(Dubuffet et al 2021)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52852F1-C0FE-460A-A05E-D2A69A0CC0AA}"/>
              </a:ext>
            </a:extLst>
          </p:cNvPr>
          <p:cNvSpPr/>
          <p:nvPr/>
        </p:nvSpPr>
        <p:spPr>
          <a:xfrm rot="20101834">
            <a:off x="9052025" y="1034195"/>
            <a:ext cx="260112" cy="252052"/>
          </a:xfrm>
          <a:prstGeom prst="ellipse">
            <a:avLst/>
          </a:prstGeom>
          <a:solidFill>
            <a:srgbClr val="00B050">
              <a:alpha val="69804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B71D18B-BB48-4D23-B429-DFA7FDD7A4C0}"/>
              </a:ext>
            </a:extLst>
          </p:cNvPr>
          <p:cNvSpPr txBox="1"/>
          <p:nvPr/>
        </p:nvSpPr>
        <p:spPr>
          <a:xfrm>
            <a:off x="9422930" y="991073"/>
            <a:ext cx="2457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Espèces bien décrites, avec pathologies connues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E53337C-AFE4-4B36-A8F2-B2EAEB8F742F}"/>
              </a:ext>
            </a:extLst>
          </p:cNvPr>
          <p:cNvSpPr/>
          <p:nvPr/>
        </p:nvSpPr>
        <p:spPr>
          <a:xfrm rot="20101834">
            <a:off x="9363386" y="2214505"/>
            <a:ext cx="260112" cy="252052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12B3A45-629F-412C-B38C-B416B9FA48F5}"/>
              </a:ext>
            </a:extLst>
          </p:cNvPr>
          <p:cNvSpPr txBox="1"/>
          <p:nvPr/>
        </p:nvSpPr>
        <p:spPr>
          <a:xfrm>
            <a:off x="9734291" y="2171383"/>
            <a:ext cx="2457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Espèces détectées par analyse moléculaire.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DE36618-6682-43BD-8A3F-E6115634DC9C}"/>
              </a:ext>
            </a:extLst>
          </p:cNvPr>
          <p:cNvGrpSpPr/>
          <p:nvPr/>
        </p:nvGrpSpPr>
        <p:grpSpPr>
          <a:xfrm>
            <a:off x="212189" y="3274605"/>
            <a:ext cx="3800022" cy="2286531"/>
            <a:chOff x="212189" y="3274605"/>
            <a:chExt cx="3800022" cy="2286531"/>
          </a:xfrm>
        </p:grpSpPr>
        <p:sp>
          <p:nvSpPr>
            <p:cNvPr id="7" name="Flèche : droite 6">
              <a:extLst>
                <a:ext uri="{FF2B5EF4-FFF2-40B4-BE49-F238E27FC236}">
                  <a16:creationId xmlns:a16="http://schemas.microsoft.com/office/drawing/2014/main" id="{2451B93B-487E-4293-B778-7EE71262CD66}"/>
                </a:ext>
              </a:extLst>
            </p:cNvPr>
            <p:cNvSpPr/>
            <p:nvPr/>
          </p:nvSpPr>
          <p:spPr>
            <a:xfrm>
              <a:off x="3290352" y="3274605"/>
              <a:ext cx="660330" cy="542126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Flèche : droite 24">
              <a:extLst>
                <a:ext uri="{FF2B5EF4-FFF2-40B4-BE49-F238E27FC236}">
                  <a16:creationId xmlns:a16="http://schemas.microsoft.com/office/drawing/2014/main" id="{E98855B3-0730-4FAD-86DE-9B93CD3FA156}"/>
                </a:ext>
              </a:extLst>
            </p:cNvPr>
            <p:cNvSpPr/>
            <p:nvPr/>
          </p:nvSpPr>
          <p:spPr>
            <a:xfrm>
              <a:off x="3579698" y="3717146"/>
              <a:ext cx="432513" cy="379611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FDE1A52F-0AD1-4CA5-BCD3-655AA4E64D0A}"/>
                </a:ext>
              </a:extLst>
            </p:cNvPr>
            <p:cNvSpPr txBox="1"/>
            <p:nvPr/>
          </p:nvSpPr>
          <p:spPr>
            <a:xfrm>
              <a:off x="212189" y="3388573"/>
              <a:ext cx="3367509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Lignées PL01 et PL03</a:t>
              </a:r>
            </a:p>
            <a:p>
              <a:r>
                <a:rPr lang="fr-FR" b="1" dirty="0"/>
                <a:t>Détectées chez d’autres espèces</a:t>
              </a:r>
            </a:p>
            <a:p>
              <a:endParaRPr lang="fr-FR" dirty="0"/>
            </a:p>
            <a:p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</a:rPr>
                <a:t>Herren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</a:rPr>
                <a:t> et al 2020</a:t>
              </a:r>
            </a:p>
            <a:p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</a:rPr>
                <a:t>Trzebny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</a:rPr>
                <a:t> et al 2020, 2022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4EEBC72-2CD7-44F2-9BD9-775BFBCD387D}"/>
                </a:ext>
              </a:extLst>
            </p:cNvPr>
            <p:cNvSpPr txBox="1"/>
            <p:nvPr/>
          </p:nvSpPr>
          <p:spPr>
            <a:xfrm>
              <a:off x="212189" y="4914805"/>
              <a:ext cx="29030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Peu / pas de données sur leurs effets pathologiques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071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EEFF65A-6694-47BA-91AB-3B9D8B0AAD98}"/>
              </a:ext>
            </a:extLst>
          </p:cNvPr>
          <p:cNvSpPr txBox="1"/>
          <p:nvPr/>
        </p:nvSpPr>
        <p:spPr>
          <a:xfrm>
            <a:off x="2862640" y="290456"/>
            <a:ext cx="68533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/>
              <a:t>Identification morphologique des espèces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9A5574A-E220-4288-8CB2-B0031772FA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285" y="3521558"/>
            <a:ext cx="2690250" cy="285396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85BFC90-B564-4694-AF5E-B397DB3ED3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1" t="9183" r="17166" b="10225"/>
          <a:stretch/>
        </p:blipFill>
        <p:spPr>
          <a:xfrm>
            <a:off x="88308" y="917132"/>
            <a:ext cx="1549102" cy="20193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D66E98B-731F-4F6E-B330-BC02A5FDC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070" y="1492351"/>
            <a:ext cx="1841632" cy="202920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44A49A7-E3CD-4A78-81FA-6DA7DC2D00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8164" y="3735973"/>
            <a:ext cx="3664774" cy="3041556"/>
          </a:xfrm>
          <a:prstGeom prst="rect">
            <a:avLst/>
          </a:prstGeom>
        </p:spPr>
      </p:pic>
      <p:pic>
        <p:nvPicPr>
          <p:cNvPr id="10" name="Image 9" descr="Une image contenant invertébré, Organisme, Invertébrés marins, Plancton&#10;&#10;Description générée automatiquement">
            <a:extLst>
              <a:ext uri="{FF2B5EF4-FFF2-40B4-BE49-F238E27FC236}">
                <a16:creationId xmlns:a16="http://schemas.microsoft.com/office/drawing/2014/main" id="{98DD5455-B04F-416E-8112-42E9831B133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4157" y="1171306"/>
            <a:ext cx="4412122" cy="2480847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C8C8C6EC-8244-4F24-A529-BBAE59BB35DB}"/>
              </a:ext>
            </a:extLst>
          </p:cNvPr>
          <p:cNvSpPr/>
          <p:nvPr/>
        </p:nvSpPr>
        <p:spPr>
          <a:xfrm rot="20798089">
            <a:off x="3733800" y="5074920"/>
            <a:ext cx="632460" cy="937260"/>
          </a:xfrm>
          <a:prstGeom prst="ellipse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80CA9CE-4C54-42B5-AFBC-E2404354EDB8}"/>
              </a:ext>
            </a:extLst>
          </p:cNvPr>
          <p:cNvSpPr/>
          <p:nvPr/>
        </p:nvSpPr>
        <p:spPr>
          <a:xfrm rot="20798089">
            <a:off x="334582" y="3586480"/>
            <a:ext cx="632460" cy="603753"/>
          </a:xfrm>
          <a:prstGeom prst="ellipse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737C05D-1EF8-403F-BFEC-CBA29ECD6C40}"/>
              </a:ext>
            </a:extLst>
          </p:cNvPr>
          <p:cNvSpPr txBox="1"/>
          <p:nvPr/>
        </p:nvSpPr>
        <p:spPr>
          <a:xfrm>
            <a:off x="7707811" y="3652153"/>
            <a:ext cx="4016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Base de données regroupant 259 espèces européennes,</a:t>
            </a:r>
          </a:p>
          <a:p>
            <a:endParaRPr lang="fr-FR" sz="2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classées selon 150 critères</a:t>
            </a:r>
          </a:p>
        </p:txBody>
      </p:sp>
    </p:spTree>
    <p:extLst>
      <p:ext uri="{BB962C8B-B14F-4D97-AF65-F5344CB8AC3E}">
        <p14:creationId xmlns:p14="http://schemas.microsoft.com/office/powerpoint/2010/main" val="26135646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4E83C1D-2835-4FA6-9637-5E4BF5714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37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invertébré, Organisme, Invertébrés marins, Plancton&#10;&#10;Description générée automatiquement">
            <a:extLst>
              <a:ext uri="{FF2B5EF4-FFF2-40B4-BE49-F238E27FC236}">
                <a16:creationId xmlns:a16="http://schemas.microsoft.com/office/drawing/2014/main" id="{338A7877-0E15-CF76-2727-0110A1837A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346" y="272463"/>
            <a:ext cx="4561059" cy="256459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2AD29BA-C3A9-A0B1-4303-320E46CBA7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639324" y="421898"/>
            <a:ext cx="4684351" cy="26333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84F3B48-FD5F-7342-E449-629817794016}"/>
              </a:ext>
            </a:extLst>
          </p:cNvPr>
          <p:cNvSpPr txBox="1"/>
          <p:nvPr/>
        </p:nvSpPr>
        <p:spPr>
          <a:xfrm>
            <a:off x="541552" y="2458488"/>
            <a:ext cx="3923444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i="1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A. </a:t>
            </a:r>
            <a:r>
              <a:rPr lang="fr-FR" sz="1800" b="1" i="1" kern="100" dirty="0" err="1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albopictus</a:t>
            </a:r>
            <a:endParaRPr lang="fr-FR" sz="1800" b="1" i="1" kern="100" dirty="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67BD038-A8FA-1B25-DFB7-803EFC15C506}"/>
              </a:ext>
            </a:extLst>
          </p:cNvPr>
          <p:cNvSpPr txBox="1"/>
          <p:nvPr/>
        </p:nvSpPr>
        <p:spPr>
          <a:xfrm>
            <a:off x="6639324" y="2637636"/>
            <a:ext cx="2699229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i="1" kern="100" dirty="0" err="1">
                <a:solidFill>
                  <a:srgbClr val="7030A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Culiseta</a:t>
            </a:r>
            <a:r>
              <a:rPr lang="fr-FR" sz="1800" b="1" i="1" kern="100" dirty="0">
                <a:solidFill>
                  <a:srgbClr val="7030A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i="1" kern="100" dirty="0" err="1">
                <a:solidFill>
                  <a:srgbClr val="7030A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longiareolata</a:t>
            </a:r>
            <a:endParaRPr lang="fr-F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 9" descr="Une image contenant Organisme, insecte, sol, invertébré&#10;&#10;Description générée automatiquement">
            <a:extLst>
              <a:ext uri="{FF2B5EF4-FFF2-40B4-BE49-F238E27FC236}">
                <a16:creationId xmlns:a16="http://schemas.microsoft.com/office/drawing/2014/main" id="{5CDAA805-E318-0785-C996-203C422789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2306" y="3802705"/>
            <a:ext cx="4810794" cy="270501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3202561-3331-6641-3BCF-5F565306D749}"/>
              </a:ext>
            </a:extLst>
          </p:cNvPr>
          <p:cNvSpPr txBox="1"/>
          <p:nvPr/>
        </p:nvSpPr>
        <p:spPr>
          <a:xfrm>
            <a:off x="6782306" y="6129151"/>
            <a:ext cx="2313056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i="1" kern="100" dirty="0" err="1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Culiseta</a:t>
            </a:r>
            <a:r>
              <a:rPr lang="fr-FR" sz="1800" b="1" i="1" kern="100" dirty="0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i="1" kern="100" dirty="0" err="1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annulata</a:t>
            </a:r>
            <a:endParaRPr lang="fr-FR" sz="1800" kern="100" dirty="0"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age 12" descr="Une image contenant insecte, Organisme, arthropode, invertébré&#10;&#10;Description générée automatiquement">
            <a:extLst>
              <a:ext uri="{FF2B5EF4-FFF2-40B4-BE49-F238E27FC236}">
                <a16:creationId xmlns:a16="http://schemas.microsoft.com/office/drawing/2014/main" id="{858058F6-82FC-6FA4-FE53-745B05B251A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340" y="3949430"/>
            <a:ext cx="4412561" cy="2481093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9E6513D-DD2D-3612-AF0D-96B8BC9018C3}"/>
              </a:ext>
            </a:extLst>
          </p:cNvPr>
          <p:cNvSpPr txBox="1"/>
          <p:nvPr/>
        </p:nvSpPr>
        <p:spPr>
          <a:xfrm>
            <a:off x="544946" y="6051552"/>
            <a:ext cx="2451173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i="1" kern="10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Culex </a:t>
            </a:r>
            <a:r>
              <a:rPr lang="fr-FR" sz="1800" b="1" i="1" kern="100" dirty="0" err="1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hortensis</a:t>
            </a:r>
            <a:endParaRPr lang="fr-FR" sz="1800" kern="100" dirty="0"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9691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032617F-1C4F-361F-7A06-1300EA844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196" y="3487188"/>
            <a:ext cx="6702072" cy="29699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7B5A46AD-D184-58D3-A323-8297286D3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526"/>
            <a:ext cx="12192000" cy="563231"/>
          </a:xfr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 Moustique Tigre : une espèce invasive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F083BD0-91E5-D76E-CDF1-8F5CFD437B4D}"/>
              </a:ext>
            </a:extLst>
          </p:cNvPr>
          <p:cNvSpPr txBox="1"/>
          <p:nvPr/>
        </p:nvSpPr>
        <p:spPr>
          <a:xfrm>
            <a:off x="2171258" y="5247575"/>
            <a:ext cx="2486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Risque sanitaire:  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Transmission d’arbovirus</a:t>
            </a:r>
          </a:p>
        </p:txBody>
      </p:sp>
      <p:sp>
        <p:nvSpPr>
          <p:cNvPr id="7" name="Espace réservé du numéro de diapositive 10">
            <a:extLst>
              <a:ext uri="{FF2B5EF4-FFF2-40B4-BE49-F238E27FC236}">
                <a16:creationId xmlns:a16="http://schemas.microsoft.com/office/drawing/2014/main" id="{393CE1DC-C948-5545-3CF7-281A19E3D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2516" y="6457145"/>
            <a:ext cx="533399" cy="365125"/>
          </a:xfrm>
        </p:spPr>
        <p:txBody>
          <a:bodyPr/>
          <a:lstStyle/>
          <a:p>
            <a:fld id="{A0289F9E-9962-4B7B-BA18-A15907CCC6BF}" type="slidenum">
              <a:rPr lang="en-US" smtClean="0"/>
              <a:t>26</a:t>
            </a:fld>
            <a:endParaRPr lang="en-US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ADF8893-B4AB-F407-EB93-AA646D8DEA9B}"/>
              </a:ext>
            </a:extLst>
          </p:cNvPr>
          <p:cNvSpPr txBox="1"/>
          <p:nvPr/>
        </p:nvSpPr>
        <p:spPr>
          <a:xfrm>
            <a:off x="16085" y="6561586"/>
            <a:ext cx="115204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i="1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Sources: Ministères des solidarités et de la Santé ; Ministère de la Santé et de la Prévention ; Agences Régionales de Santé</a:t>
            </a:r>
            <a:endParaRPr lang="fr-FR" sz="1400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25DB428-2355-291C-E990-1DF46593D9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624"/>
          <a:stretch>
            <a:fillRect/>
          </a:stretch>
        </p:blipFill>
        <p:spPr>
          <a:xfrm>
            <a:off x="268962" y="756828"/>
            <a:ext cx="3388890" cy="22819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380EBA98-B77F-7F87-B91C-CE19653183C2}"/>
              </a:ext>
            </a:extLst>
          </p:cNvPr>
          <p:cNvGrpSpPr/>
          <p:nvPr/>
        </p:nvGrpSpPr>
        <p:grpSpPr>
          <a:xfrm>
            <a:off x="4143110" y="851424"/>
            <a:ext cx="7633084" cy="2312364"/>
            <a:chOff x="4447910" y="667390"/>
            <a:chExt cx="7633084" cy="2312364"/>
          </a:xfrm>
        </p:grpSpPr>
        <p:pic>
          <p:nvPicPr>
            <p:cNvPr id="11" name="Image 10" descr="Une image contenant texte, carte&#10;&#10;Description générée automatiquement">
              <a:extLst>
                <a:ext uri="{FF2B5EF4-FFF2-40B4-BE49-F238E27FC236}">
                  <a16:creationId xmlns:a16="http://schemas.microsoft.com/office/drawing/2014/main" id="{67685799-C5EE-CF8F-8CD0-1F07659647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634" t="9700" r="6059" b="7905"/>
            <a:stretch/>
          </p:blipFill>
          <p:spPr>
            <a:xfrm>
              <a:off x="9667296" y="819754"/>
              <a:ext cx="2413698" cy="2160000"/>
            </a:xfrm>
            <a:prstGeom prst="rect">
              <a:avLst/>
            </a:prstGeom>
            <a:noFill/>
            <a:ln w="57150" cap="flat">
              <a:noFill/>
              <a:prstDash val="solid"/>
              <a:miter/>
            </a:ln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191293FB-EAC6-2B50-5FC3-AB98386A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47910" y="746912"/>
              <a:ext cx="2751318" cy="216000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B46F06EF-BA5E-A634-7DB2-C5A6F6239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39823" y="667390"/>
              <a:ext cx="2748418" cy="2160000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4474E3CD-DBD7-8551-545E-141E8FEF26E5}"/>
                </a:ext>
              </a:extLst>
            </p:cNvPr>
            <p:cNvSpPr txBox="1"/>
            <p:nvPr/>
          </p:nvSpPr>
          <p:spPr>
            <a:xfrm>
              <a:off x="6355405" y="873027"/>
              <a:ext cx="84382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2004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7E59B785-BE36-5A3F-8DD3-43EA3F2F6445}"/>
                </a:ext>
              </a:extLst>
            </p:cNvPr>
            <p:cNvSpPr txBox="1"/>
            <p:nvPr/>
          </p:nvSpPr>
          <p:spPr>
            <a:xfrm>
              <a:off x="8844418" y="819754"/>
              <a:ext cx="84382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2014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3E17A9C4-4E2B-73B3-99C3-C5C827E5E72A}"/>
                </a:ext>
              </a:extLst>
            </p:cNvPr>
            <p:cNvSpPr txBox="1"/>
            <p:nvPr/>
          </p:nvSpPr>
          <p:spPr>
            <a:xfrm>
              <a:off x="11232937" y="746912"/>
              <a:ext cx="84382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2024</a:t>
              </a: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3B93ED86-82CD-CB83-81E0-D450A9F22C28}"/>
              </a:ext>
            </a:extLst>
          </p:cNvPr>
          <p:cNvSpPr txBox="1"/>
          <p:nvPr/>
        </p:nvSpPr>
        <p:spPr>
          <a:xfrm>
            <a:off x="9529627" y="1798315"/>
            <a:ext cx="232188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Puy de </a:t>
            </a:r>
            <a:r>
              <a:rPr lang="fr-FR" b="1" dirty="0" err="1"/>
              <a:t>Dome</a:t>
            </a:r>
            <a:r>
              <a:rPr lang="fr-FR" b="1" dirty="0"/>
              <a:t> : 2018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8E2B862-8763-50A0-2030-97DE4347B39F}"/>
              </a:ext>
            </a:extLst>
          </p:cNvPr>
          <p:cNvSpPr txBox="1"/>
          <p:nvPr/>
        </p:nvSpPr>
        <p:spPr>
          <a:xfrm>
            <a:off x="5144786" y="3615445"/>
            <a:ext cx="594634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Nombre de cas autochtones en France métropolitaine, depuis 2004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DD7A40A-044E-42AF-A4A2-FAD860026A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400" y="3819226"/>
            <a:ext cx="1147619" cy="1186770"/>
          </a:xfrm>
          <a:prstGeom prst="rect">
            <a:avLst/>
          </a:prstGeom>
        </p:spPr>
      </p:pic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290F32AE-B6EA-4D51-A705-3DF708D16403}"/>
              </a:ext>
            </a:extLst>
          </p:cNvPr>
          <p:cNvSpPr/>
          <p:nvPr/>
        </p:nvSpPr>
        <p:spPr>
          <a:xfrm>
            <a:off x="1861697" y="2763970"/>
            <a:ext cx="2984500" cy="2337066"/>
          </a:xfrm>
          <a:custGeom>
            <a:avLst/>
            <a:gdLst>
              <a:gd name="connsiteX0" fmla="*/ 55304 w 2087304"/>
              <a:gd name="connsiteY0" fmla="*/ 0 h 1542823"/>
              <a:gd name="connsiteX1" fmla="*/ 258504 w 2087304"/>
              <a:gd name="connsiteY1" fmla="*/ 1485900 h 1542823"/>
              <a:gd name="connsiteX2" fmla="*/ 2087304 w 2087304"/>
              <a:gd name="connsiteY2" fmla="*/ 1092200 h 154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87304" h="1542823">
                <a:moveTo>
                  <a:pt x="55304" y="0"/>
                </a:moveTo>
                <a:cubicBezTo>
                  <a:pt x="-12430" y="651933"/>
                  <a:pt x="-80163" y="1303867"/>
                  <a:pt x="258504" y="1485900"/>
                </a:cubicBezTo>
                <a:cubicBezTo>
                  <a:pt x="597171" y="1667933"/>
                  <a:pt x="1342237" y="1380066"/>
                  <a:pt x="2087304" y="1092200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B40EAD5-1550-4DA1-ADBE-2117A84C9C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7665" y="0"/>
            <a:ext cx="7856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9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 : coins arrondis 57">
            <a:extLst>
              <a:ext uri="{FF2B5EF4-FFF2-40B4-BE49-F238E27FC236}">
                <a16:creationId xmlns:a16="http://schemas.microsoft.com/office/drawing/2014/main" id="{9D1605C8-737A-413F-AE87-04FBF69A0520}"/>
              </a:ext>
            </a:extLst>
          </p:cNvPr>
          <p:cNvSpPr/>
          <p:nvPr/>
        </p:nvSpPr>
        <p:spPr>
          <a:xfrm>
            <a:off x="4251497" y="2287912"/>
            <a:ext cx="3094590" cy="212350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35C2684-7605-41E5-9B55-56CFE74A7033}"/>
              </a:ext>
            </a:extLst>
          </p:cNvPr>
          <p:cNvGrpSpPr>
            <a:grpSpLocks noChangeAspect="1"/>
          </p:cNvGrpSpPr>
          <p:nvPr/>
        </p:nvGrpSpPr>
        <p:grpSpPr>
          <a:xfrm>
            <a:off x="2641903" y="4719303"/>
            <a:ext cx="3531663" cy="2029410"/>
            <a:chOff x="7742052" y="4384624"/>
            <a:chExt cx="4252808" cy="2443803"/>
          </a:xfrm>
        </p:grpSpPr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2AB31CFC-784B-44B3-A78C-8659683909A6}"/>
                </a:ext>
              </a:extLst>
            </p:cNvPr>
            <p:cNvGrpSpPr/>
            <p:nvPr/>
          </p:nvGrpSpPr>
          <p:grpSpPr>
            <a:xfrm>
              <a:off x="7754085" y="4384624"/>
              <a:ext cx="4240775" cy="2443803"/>
              <a:chOff x="9050792" y="1219200"/>
              <a:chExt cx="3024318" cy="1707808"/>
            </a:xfrm>
          </p:grpSpPr>
          <p:pic>
            <p:nvPicPr>
              <p:cNvPr id="38" name="Image 37" descr="Une image contenant mammifère, écureuil, plein air, rongeur&#10;&#10;Description générée automatiquement">
                <a:extLst>
                  <a:ext uri="{FF2B5EF4-FFF2-40B4-BE49-F238E27FC236}">
                    <a16:creationId xmlns:a16="http://schemas.microsoft.com/office/drawing/2014/main" id="{5EFCEA79-00B3-496F-8612-D407E620B5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9050792" y="1225829"/>
                <a:ext cx="3024318" cy="170117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9" name="Forme libre : forme 38">
                <a:extLst>
                  <a:ext uri="{FF2B5EF4-FFF2-40B4-BE49-F238E27FC236}">
                    <a16:creationId xmlns:a16="http://schemas.microsoft.com/office/drawing/2014/main" id="{448ECF85-8009-4F3A-BC7F-A28E7772D52B}"/>
                  </a:ext>
                </a:extLst>
              </p:cNvPr>
              <p:cNvSpPr/>
              <p:nvPr/>
            </p:nvSpPr>
            <p:spPr>
              <a:xfrm>
                <a:off x="9052560" y="1219200"/>
                <a:ext cx="1544320" cy="1696720"/>
              </a:xfrm>
              <a:custGeom>
                <a:avLst/>
                <a:gdLst>
                  <a:gd name="connsiteX0" fmla="*/ 0 w 1544320"/>
                  <a:gd name="connsiteY0" fmla="*/ 0 h 1696720"/>
                  <a:gd name="connsiteX1" fmla="*/ 0 w 1544320"/>
                  <a:gd name="connsiteY1" fmla="*/ 1696720 h 1696720"/>
                  <a:gd name="connsiteX2" fmla="*/ 1544320 w 1544320"/>
                  <a:gd name="connsiteY2" fmla="*/ 1676400 h 1696720"/>
                  <a:gd name="connsiteX3" fmla="*/ 1402080 w 1544320"/>
                  <a:gd name="connsiteY3" fmla="*/ 0 h 1696720"/>
                  <a:gd name="connsiteX4" fmla="*/ 30480 w 1544320"/>
                  <a:gd name="connsiteY4" fmla="*/ 40640 h 1696720"/>
                  <a:gd name="connsiteX5" fmla="*/ 10160 w 1544320"/>
                  <a:gd name="connsiteY5" fmla="*/ 50800 h 1696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44320" h="1696720">
                    <a:moveTo>
                      <a:pt x="0" y="0"/>
                    </a:moveTo>
                    <a:lnTo>
                      <a:pt x="0" y="1696720"/>
                    </a:lnTo>
                    <a:lnTo>
                      <a:pt x="1544320" y="1676400"/>
                    </a:lnTo>
                    <a:lnTo>
                      <a:pt x="1402080" y="0"/>
                    </a:lnTo>
                    <a:lnTo>
                      <a:pt x="30480" y="40640"/>
                    </a:lnTo>
                    <a:lnTo>
                      <a:pt x="10160" y="50800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5EE625AF-7B6C-44D6-9D7D-59D3A4C176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07" t="31441" r="34175" b="32335"/>
            <a:stretch/>
          </p:blipFill>
          <p:spPr>
            <a:xfrm>
              <a:off x="7970658" y="5302918"/>
              <a:ext cx="933247" cy="896628"/>
            </a:xfrm>
            <a:prstGeom prst="ellipse">
              <a:avLst/>
            </a:prstGeom>
          </p:spPr>
        </p:pic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17398B56-7509-4457-9EA3-063313F72CF0}"/>
                </a:ext>
              </a:extLst>
            </p:cNvPr>
            <p:cNvSpPr txBox="1"/>
            <p:nvPr/>
          </p:nvSpPr>
          <p:spPr>
            <a:xfrm>
              <a:off x="7742052" y="6321387"/>
              <a:ext cx="1938264" cy="444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>
                  <a:solidFill>
                    <a:srgbClr val="FFFF00"/>
                  </a:solidFill>
                </a:rPr>
                <a:t>Parapoxvirus</a:t>
              </a:r>
              <a:endParaRPr lang="fr-FR" b="1" i="1" dirty="0">
                <a:solidFill>
                  <a:srgbClr val="FFFF00"/>
                </a:solidFill>
              </a:endParaRPr>
            </a:p>
          </p:txBody>
        </p:sp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3868F87A-F9B5-4DF4-8489-EF29BDA713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4" t="6580" r="7067" b="6189"/>
            <a:stretch/>
          </p:blipFill>
          <p:spPr>
            <a:xfrm>
              <a:off x="9029398" y="5539282"/>
              <a:ext cx="594360" cy="603507"/>
            </a:xfrm>
            <a:prstGeom prst="ellipse">
              <a:avLst/>
            </a:prstGeom>
            <a:effectLst>
              <a:glow rad="228600">
                <a:schemeClr val="accent3">
                  <a:lumMod val="40000"/>
                  <a:lumOff val="60000"/>
                  <a:alpha val="85000"/>
                </a:schemeClr>
              </a:glow>
            </a:effectLst>
          </p:spPr>
        </p:pic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2BA1FC8A-44E2-4B5C-B7C4-8F0ED12CB0E0}"/>
                </a:ext>
              </a:extLst>
            </p:cNvPr>
            <p:cNvGrpSpPr/>
            <p:nvPr/>
          </p:nvGrpSpPr>
          <p:grpSpPr>
            <a:xfrm>
              <a:off x="10236972" y="5390491"/>
              <a:ext cx="721482" cy="721482"/>
              <a:chOff x="7721201" y="1173279"/>
              <a:chExt cx="721482" cy="721482"/>
            </a:xfrm>
          </p:grpSpPr>
          <p:pic>
            <p:nvPicPr>
              <p:cNvPr id="48" name="Image 47">
                <a:extLst>
                  <a:ext uri="{FF2B5EF4-FFF2-40B4-BE49-F238E27FC236}">
                    <a16:creationId xmlns:a16="http://schemas.microsoft.com/office/drawing/2014/main" id="{57E54904-22CB-47B5-8282-315B5C747A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1201" y="1173279"/>
                <a:ext cx="721482" cy="721482"/>
              </a:xfrm>
              <a:prstGeom prst="ellipse">
                <a:avLst/>
              </a:prstGeom>
              <a:effectLst>
                <a:glow rad="546100">
                  <a:schemeClr val="tx1">
                    <a:alpha val="86000"/>
                  </a:schemeClr>
                </a:glow>
              </a:effectLst>
            </p:spPr>
          </p:pic>
          <p:sp>
            <p:nvSpPr>
              <p:cNvPr id="49" name="Forme libre : forme 48">
                <a:extLst>
                  <a:ext uri="{FF2B5EF4-FFF2-40B4-BE49-F238E27FC236}">
                    <a16:creationId xmlns:a16="http://schemas.microsoft.com/office/drawing/2014/main" id="{CA6B0FC5-F7DA-47EF-8B34-1A857A8CBE85}"/>
                  </a:ext>
                </a:extLst>
              </p:cNvPr>
              <p:cNvSpPr/>
              <p:nvPr/>
            </p:nvSpPr>
            <p:spPr>
              <a:xfrm>
                <a:off x="7974330" y="1322070"/>
                <a:ext cx="148590" cy="118110"/>
              </a:xfrm>
              <a:custGeom>
                <a:avLst/>
                <a:gdLst>
                  <a:gd name="connsiteX0" fmla="*/ 0 w 148590"/>
                  <a:gd name="connsiteY0" fmla="*/ 0 h 118110"/>
                  <a:gd name="connsiteX1" fmla="*/ 106680 w 148590"/>
                  <a:gd name="connsiteY1" fmla="*/ 49530 h 118110"/>
                  <a:gd name="connsiteX2" fmla="*/ 148590 w 148590"/>
                  <a:gd name="connsiteY2" fmla="*/ 118110 h 118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590" h="118110">
                    <a:moveTo>
                      <a:pt x="0" y="0"/>
                    </a:moveTo>
                    <a:cubicBezTo>
                      <a:pt x="40957" y="14922"/>
                      <a:pt x="81915" y="29845"/>
                      <a:pt x="106680" y="49530"/>
                    </a:cubicBezTo>
                    <a:cubicBezTo>
                      <a:pt x="131445" y="69215"/>
                      <a:pt x="140017" y="93662"/>
                      <a:pt x="148590" y="11811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0" name="Forme libre : forme 49">
                <a:extLst>
                  <a:ext uri="{FF2B5EF4-FFF2-40B4-BE49-F238E27FC236}">
                    <a16:creationId xmlns:a16="http://schemas.microsoft.com/office/drawing/2014/main" id="{7E02D057-33A8-4F3E-ABA5-3F53D3977E16}"/>
                  </a:ext>
                </a:extLst>
              </p:cNvPr>
              <p:cNvSpPr/>
              <p:nvPr/>
            </p:nvSpPr>
            <p:spPr>
              <a:xfrm>
                <a:off x="8020050" y="1280160"/>
                <a:ext cx="80010" cy="144780"/>
              </a:xfrm>
              <a:custGeom>
                <a:avLst/>
                <a:gdLst>
                  <a:gd name="connsiteX0" fmla="*/ 0 w 80010"/>
                  <a:gd name="connsiteY0" fmla="*/ 144780 h 144780"/>
                  <a:gd name="connsiteX1" fmla="*/ 57150 w 80010"/>
                  <a:gd name="connsiteY1" fmla="*/ 68580 h 144780"/>
                  <a:gd name="connsiteX2" fmla="*/ 80010 w 80010"/>
                  <a:gd name="connsiteY2" fmla="*/ 0 h 14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010" h="144780">
                    <a:moveTo>
                      <a:pt x="0" y="144780"/>
                    </a:moveTo>
                    <a:cubicBezTo>
                      <a:pt x="21907" y="118745"/>
                      <a:pt x="43815" y="92710"/>
                      <a:pt x="57150" y="68580"/>
                    </a:cubicBezTo>
                    <a:cubicBezTo>
                      <a:pt x="70485" y="44450"/>
                      <a:pt x="75247" y="22225"/>
                      <a:pt x="8001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1" name="Forme libre : forme 50">
                <a:extLst>
                  <a:ext uri="{FF2B5EF4-FFF2-40B4-BE49-F238E27FC236}">
                    <a16:creationId xmlns:a16="http://schemas.microsoft.com/office/drawing/2014/main" id="{748A56E8-F35F-4EFC-ABFE-ED72328C17AD}"/>
                  </a:ext>
                </a:extLst>
              </p:cNvPr>
              <p:cNvSpPr/>
              <p:nvPr/>
            </p:nvSpPr>
            <p:spPr>
              <a:xfrm>
                <a:off x="8124686" y="1629370"/>
                <a:ext cx="148590" cy="118110"/>
              </a:xfrm>
              <a:custGeom>
                <a:avLst/>
                <a:gdLst>
                  <a:gd name="connsiteX0" fmla="*/ 0 w 148590"/>
                  <a:gd name="connsiteY0" fmla="*/ 0 h 118110"/>
                  <a:gd name="connsiteX1" fmla="*/ 106680 w 148590"/>
                  <a:gd name="connsiteY1" fmla="*/ 49530 h 118110"/>
                  <a:gd name="connsiteX2" fmla="*/ 148590 w 148590"/>
                  <a:gd name="connsiteY2" fmla="*/ 118110 h 118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590" h="118110">
                    <a:moveTo>
                      <a:pt x="0" y="0"/>
                    </a:moveTo>
                    <a:cubicBezTo>
                      <a:pt x="40957" y="14922"/>
                      <a:pt x="81915" y="29845"/>
                      <a:pt x="106680" y="49530"/>
                    </a:cubicBezTo>
                    <a:cubicBezTo>
                      <a:pt x="131445" y="69215"/>
                      <a:pt x="140017" y="93662"/>
                      <a:pt x="148590" y="11811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" name="Forme libre : forme 51">
                <a:extLst>
                  <a:ext uri="{FF2B5EF4-FFF2-40B4-BE49-F238E27FC236}">
                    <a16:creationId xmlns:a16="http://schemas.microsoft.com/office/drawing/2014/main" id="{8DCB38ED-DB58-4DE6-BCA9-662B1397ED65}"/>
                  </a:ext>
                </a:extLst>
              </p:cNvPr>
              <p:cNvSpPr/>
              <p:nvPr/>
            </p:nvSpPr>
            <p:spPr>
              <a:xfrm>
                <a:off x="8170406" y="1587460"/>
                <a:ext cx="80010" cy="144780"/>
              </a:xfrm>
              <a:custGeom>
                <a:avLst/>
                <a:gdLst>
                  <a:gd name="connsiteX0" fmla="*/ 0 w 80010"/>
                  <a:gd name="connsiteY0" fmla="*/ 144780 h 144780"/>
                  <a:gd name="connsiteX1" fmla="*/ 57150 w 80010"/>
                  <a:gd name="connsiteY1" fmla="*/ 68580 h 144780"/>
                  <a:gd name="connsiteX2" fmla="*/ 80010 w 80010"/>
                  <a:gd name="connsiteY2" fmla="*/ 0 h 14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010" h="144780">
                    <a:moveTo>
                      <a:pt x="0" y="144780"/>
                    </a:moveTo>
                    <a:cubicBezTo>
                      <a:pt x="21907" y="118745"/>
                      <a:pt x="43815" y="92710"/>
                      <a:pt x="57150" y="68580"/>
                    </a:cubicBezTo>
                    <a:cubicBezTo>
                      <a:pt x="70485" y="44450"/>
                      <a:pt x="75247" y="22225"/>
                      <a:pt x="8001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DC0D3A73-A77C-44CB-9F23-24736137BFF3}"/>
              </a:ext>
            </a:extLst>
          </p:cNvPr>
          <p:cNvGrpSpPr>
            <a:grpSpLocks noChangeAspect="1"/>
          </p:cNvGrpSpPr>
          <p:nvPr/>
        </p:nvGrpSpPr>
        <p:grpSpPr>
          <a:xfrm>
            <a:off x="1871769" y="64113"/>
            <a:ext cx="5489717" cy="2295474"/>
            <a:chOff x="2633463" y="162046"/>
            <a:chExt cx="7523018" cy="3145682"/>
          </a:xfrm>
        </p:grpSpPr>
        <p:sp>
          <p:nvSpPr>
            <p:cNvPr id="53" name="Rectangle : coins arrondis 52">
              <a:extLst>
                <a:ext uri="{FF2B5EF4-FFF2-40B4-BE49-F238E27FC236}">
                  <a16:creationId xmlns:a16="http://schemas.microsoft.com/office/drawing/2014/main" id="{BE7076AD-B5DA-4CEC-A4CC-5ECB1D83A643}"/>
                </a:ext>
              </a:extLst>
            </p:cNvPr>
            <p:cNvSpPr/>
            <p:nvPr/>
          </p:nvSpPr>
          <p:spPr>
            <a:xfrm>
              <a:off x="5915706" y="162046"/>
              <a:ext cx="4240775" cy="2910017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526B385-7AAA-460A-AF10-D6BF172CE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2375" y="317076"/>
              <a:ext cx="2452402" cy="2340000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AE1F3A28-C05F-44AC-ACFE-D2614EC99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4839" y="370515"/>
              <a:ext cx="2340000" cy="23400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062CB0B8-342A-44F2-A2C4-3C7C05DD5431}"/>
                </a:ext>
              </a:extLst>
            </p:cNvPr>
            <p:cNvSpPr txBox="1"/>
            <p:nvPr/>
          </p:nvSpPr>
          <p:spPr>
            <a:xfrm>
              <a:off x="3000945" y="1681846"/>
              <a:ext cx="2191098" cy="1012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Microsporidie</a:t>
              </a:r>
              <a:r>
                <a:rPr lang="fr-FR" sz="1400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sz="1400" b="1" i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Vairimorpha</a:t>
              </a:r>
              <a:r>
                <a:rPr lang="fr-FR" sz="1400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sz="1400" b="1" i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thomsoni</a:t>
              </a:r>
              <a:endParaRPr lang="fr-FR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9BDB69B7-FF54-49CB-8CB1-5DCD2DB11EF8}"/>
                </a:ext>
              </a:extLst>
            </p:cNvPr>
            <p:cNvSpPr/>
            <p:nvPr/>
          </p:nvSpPr>
          <p:spPr>
            <a:xfrm>
              <a:off x="3867025" y="1235100"/>
              <a:ext cx="154893" cy="197963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6FFC0563-0CFF-4110-9F85-F3A02E047812}"/>
                </a:ext>
              </a:extLst>
            </p:cNvPr>
            <p:cNvSpPr/>
            <p:nvPr/>
          </p:nvSpPr>
          <p:spPr>
            <a:xfrm>
              <a:off x="3812617" y="1487076"/>
              <a:ext cx="154893" cy="197963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92DAFA27-730C-4E9B-AE43-35A3D425D3AB}"/>
                </a:ext>
              </a:extLst>
            </p:cNvPr>
            <p:cNvSpPr/>
            <p:nvPr/>
          </p:nvSpPr>
          <p:spPr>
            <a:xfrm>
              <a:off x="4094839" y="1388094"/>
              <a:ext cx="154893" cy="197963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252E8395-5B9B-4FA0-8BAF-3CB3DF9B81F2}"/>
                </a:ext>
              </a:extLst>
            </p:cNvPr>
            <p:cNvSpPr/>
            <p:nvPr/>
          </p:nvSpPr>
          <p:spPr>
            <a:xfrm>
              <a:off x="4172285" y="1172659"/>
              <a:ext cx="154893" cy="197963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AFDB4801-8306-4182-ACDD-87FBDFF74C50}"/>
                </a:ext>
              </a:extLst>
            </p:cNvPr>
            <p:cNvSpPr/>
            <p:nvPr/>
          </p:nvSpPr>
          <p:spPr>
            <a:xfrm>
              <a:off x="8471948" y="1353439"/>
              <a:ext cx="154893" cy="197963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D37E09D0-7F00-44DA-82FB-5F0FD96304EC}"/>
                </a:ext>
              </a:extLst>
            </p:cNvPr>
            <p:cNvSpPr/>
            <p:nvPr/>
          </p:nvSpPr>
          <p:spPr>
            <a:xfrm>
              <a:off x="8417540" y="1605415"/>
              <a:ext cx="154893" cy="197963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033D09B2-1113-4474-8700-5786D7142E2C}"/>
                </a:ext>
              </a:extLst>
            </p:cNvPr>
            <p:cNvSpPr/>
            <p:nvPr/>
          </p:nvSpPr>
          <p:spPr>
            <a:xfrm>
              <a:off x="8699762" y="1506433"/>
              <a:ext cx="154893" cy="197963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6CB07C34-47A1-4967-8695-D2540173D54C}"/>
                </a:ext>
              </a:extLst>
            </p:cNvPr>
            <p:cNvSpPr/>
            <p:nvPr/>
          </p:nvSpPr>
          <p:spPr>
            <a:xfrm>
              <a:off x="8777208" y="1290998"/>
              <a:ext cx="154893" cy="197963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E6B1D5A1-8DFD-4A71-90BF-B85E9C07E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4" t="6580" r="7067" b="6189"/>
            <a:stretch/>
          </p:blipFill>
          <p:spPr>
            <a:xfrm>
              <a:off x="4647847" y="1725168"/>
              <a:ext cx="794564" cy="806793"/>
            </a:xfrm>
            <a:prstGeom prst="ellipse">
              <a:avLst/>
            </a:prstGeom>
            <a:effectLst>
              <a:glow rad="228600">
                <a:schemeClr val="accent3">
                  <a:lumMod val="40000"/>
                  <a:lumOff val="60000"/>
                  <a:alpha val="85000"/>
                </a:schemeClr>
              </a:glow>
            </a:effectLst>
          </p:spPr>
        </p:pic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8EE03C8E-F8B1-4244-BA9E-27A6727EE341}"/>
                </a:ext>
              </a:extLst>
            </p:cNvPr>
            <p:cNvGrpSpPr/>
            <p:nvPr/>
          </p:nvGrpSpPr>
          <p:grpSpPr>
            <a:xfrm>
              <a:off x="8927576" y="1089535"/>
              <a:ext cx="721482" cy="721482"/>
              <a:chOff x="7721201" y="1173279"/>
              <a:chExt cx="721482" cy="721482"/>
            </a:xfrm>
          </p:grpSpPr>
          <p:pic>
            <p:nvPicPr>
              <p:cNvPr id="28" name="Image 27">
                <a:extLst>
                  <a:ext uri="{FF2B5EF4-FFF2-40B4-BE49-F238E27FC236}">
                    <a16:creationId xmlns:a16="http://schemas.microsoft.com/office/drawing/2014/main" id="{959F1DFB-9D7F-4BC9-8EBD-AA626A36B1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1201" y="1173279"/>
                <a:ext cx="721482" cy="721482"/>
              </a:xfrm>
              <a:prstGeom prst="ellipse">
                <a:avLst/>
              </a:prstGeom>
              <a:effectLst>
                <a:glow rad="546100">
                  <a:schemeClr val="tx1">
                    <a:alpha val="86000"/>
                  </a:schemeClr>
                </a:glow>
              </a:effectLst>
            </p:spPr>
          </p:pic>
          <p:sp>
            <p:nvSpPr>
              <p:cNvPr id="31" name="Forme libre : forme 30">
                <a:extLst>
                  <a:ext uri="{FF2B5EF4-FFF2-40B4-BE49-F238E27FC236}">
                    <a16:creationId xmlns:a16="http://schemas.microsoft.com/office/drawing/2014/main" id="{161544B2-E97A-49D5-BA12-9093A6B41B04}"/>
                  </a:ext>
                </a:extLst>
              </p:cNvPr>
              <p:cNvSpPr/>
              <p:nvPr/>
            </p:nvSpPr>
            <p:spPr>
              <a:xfrm>
                <a:off x="7974330" y="1322070"/>
                <a:ext cx="148590" cy="118110"/>
              </a:xfrm>
              <a:custGeom>
                <a:avLst/>
                <a:gdLst>
                  <a:gd name="connsiteX0" fmla="*/ 0 w 148590"/>
                  <a:gd name="connsiteY0" fmla="*/ 0 h 118110"/>
                  <a:gd name="connsiteX1" fmla="*/ 106680 w 148590"/>
                  <a:gd name="connsiteY1" fmla="*/ 49530 h 118110"/>
                  <a:gd name="connsiteX2" fmla="*/ 148590 w 148590"/>
                  <a:gd name="connsiteY2" fmla="*/ 118110 h 118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590" h="118110">
                    <a:moveTo>
                      <a:pt x="0" y="0"/>
                    </a:moveTo>
                    <a:cubicBezTo>
                      <a:pt x="40957" y="14922"/>
                      <a:pt x="81915" y="29845"/>
                      <a:pt x="106680" y="49530"/>
                    </a:cubicBezTo>
                    <a:cubicBezTo>
                      <a:pt x="131445" y="69215"/>
                      <a:pt x="140017" y="93662"/>
                      <a:pt x="148590" y="11811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Forme libre : forme 31">
                <a:extLst>
                  <a:ext uri="{FF2B5EF4-FFF2-40B4-BE49-F238E27FC236}">
                    <a16:creationId xmlns:a16="http://schemas.microsoft.com/office/drawing/2014/main" id="{1C00AF07-96DA-419E-9A67-7116760C91B5}"/>
                  </a:ext>
                </a:extLst>
              </p:cNvPr>
              <p:cNvSpPr/>
              <p:nvPr/>
            </p:nvSpPr>
            <p:spPr>
              <a:xfrm>
                <a:off x="8020050" y="1280160"/>
                <a:ext cx="80010" cy="144780"/>
              </a:xfrm>
              <a:custGeom>
                <a:avLst/>
                <a:gdLst>
                  <a:gd name="connsiteX0" fmla="*/ 0 w 80010"/>
                  <a:gd name="connsiteY0" fmla="*/ 144780 h 144780"/>
                  <a:gd name="connsiteX1" fmla="*/ 57150 w 80010"/>
                  <a:gd name="connsiteY1" fmla="*/ 68580 h 144780"/>
                  <a:gd name="connsiteX2" fmla="*/ 80010 w 80010"/>
                  <a:gd name="connsiteY2" fmla="*/ 0 h 14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010" h="144780">
                    <a:moveTo>
                      <a:pt x="0" y="144780"/>
                    </a:moveTo>
                    <a:cubicBezTo>
                      <a:pt x="21907" y="118745"/>
                      <a:pt x="43815" y="92710"/>
                      <a:pt x="57150" y="68580"/>
                    </a:cubicBezTo>
                    <a:cubicBezTo>
                      <a:pt x="70485" y="44450"/>
                      <a:pt x="75247" y="22225"/>
                      <a:pt x="8001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" name="Forme libre : forme 32">
                <a:extLst>
                  <a:ext uri="{FF2B5EF4-FFF2-40B4-BE49-F238E27FC236}">
                    <a16:creationId xmlns:a16="http://schemas.microsoft.com/office/drawing/2014/main" id="{472DFBF5-D5E3-4700-A85B-F3CA46152ECB}"/>
                  </a:ext>
                </a:extLst>
              </p:cNvPr>
              <p:cNvSpPr/>
              <p:nvPr/>
            </p:nvSpPr>
            <p:spPr>
              <a:xfrm>
                <a:off x="8124686" y="1629370"/>
                <a:ext cx="148590" cy="118110"/>
              </a:xfrm>
              <a:custGeom>
                <a:avLst/>
                <a:gdLst>
                  <a:gd name="connsiteX0" fmla="*/ 0 w 148590"/>
                  <a:gd name="connsiteY0" fmla="*/ 0 h 118110"/>
                  <a:gd name="connsiteX1" fmla="*/ 106680 w 148590"/>
                  <a:gd name="connsiteY1" fmla="*/ 49530 h 118110"/>
                  <a:gd name="connsiteX2" fmla="*/ 148590 w 148590"/>
                  <a:gd name="connsiteY2" fmla="*/ 118110 h 118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590" h="118110">
                    <a:moveTo>
                      <a:pt x="0" y="0"/>
                    </a:moveTo>
                    <a:cubicBezTo>
                      <a:pt x="40957" y="14922"/>
                      <a:pt x="81915" y="29845"/>
                      <a:pt x="106680" y="49530"/>
                    </a:cubicBezTo>
                    <a:cubicBezTo>
                      <a:pt x="131445" y="69215"/>
                      <a:pt x="140017" y="93662"/>
                      <a:pt x="148590" y="11811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" name="Forme libre : forme 33">
                <a:extLst>
                  <a:ext uri="{FF2B5EF4-FFF2-40B4-BE49-F238E27FC236}">
                    <a16:creationId xmlns:a16="http://schemas.microsoft.com/office/drawing/2014/main" id="{6CF0066E-D179-4BD9-834A-8C8410EAD682}"/>
                  </a:ext>
                </a:extLst>
              </p:cNvPr>
              <p:cNvSpPr/>
              <p:nvPr/>
            </p:nvSpPr>
            <p:spPr>
              <a:xfrm>
                <a:off x="8170406" y="1587460"/>
                <a:ext cx="80010" cy="144780"/>
              </a:xfrm>
              <a:custGeom>
                <a:avLst/>
                <a:gdLst>
                  <a:gd name="connsiteX0" fmla="*/ 0 w 80010"/>
                  <a:gd name="connsiteY0" fmla="*/ 144780 h 144780"/>
                  <a:gd name="connsiteX1" fmla="*/ 57150 w 80010"/>
                  <a:gd name="connsiteY1" fmla="*/ 68580 h 144780"/>
                  <a:gd name="connsiteX2" fmla="*/ 80010 w 80010"/>
                  <a:gd name="connsiteY2" fmla="*/ 0 h 14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010" h="144780">
                    <a:moveTo>
                      <a:pt x="0" y="144780"/>
                    </a:moveTo>
                    <a:cubicBezTo>
                      <a:pt x="21907" y="118745"/>
                      <a:pt x="43815" y="92710"/>
                      <a:pt x="57150" y="68580"/>
                    </a:cubicBezTo>
                    <a:cubicBezTo>
                      <a:pt x="70485" y="44450"/>
                      <a:pt x="75247" y="22225"/>
                      <a:pt x="8001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5FB94811-6F2E-4490-B327-6D03989C1704}"/>
                </a:ext>
              </a:extLst>
            </p:cNvPr>
            <p:cNvSpPr txBox="1"/>
            <p:nvPr/>
          </p:nvSpPr>
          <p:spPr>
            <a:xfrm>
              <a:off x="2633463" y="2801601"/>
              <a:ext cx="3195970" cy="506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Coccinelle asiatique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A4172773-DD55-48B9-9493-149F11DBCA0E}"/>
                </a:ext>
              </a:extLst>
            </p:cNvPr>
            <p:cNvSpPr txBox="1"/>
            <p:nvPr/>
          </p:nvSpPr>
          <p:spPr>
            <a:xfrm>
              <a:off x="6379843" y="2583475"/>
              <a:ext cx="3659357" cy="506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Coccinelle à sept points</a:t>
              </a:r>
            </a:p>
          </p:txBody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A01400BF-B768-4BAB-AE88-97E554768C79}"/>
                </a:ext>
              </a:extLst>
            </p:cNvPr>
            <p:cNvSpPr/>
            <p:nvPr/>
          </p:nvSpPr>
          <p:spPr>
            <a:xfrm>
              <a:off x="4757195" y="242568"/>
              <a:ext cx="1794076" cy="440338"/>
            </a:xfrm>
            <a:custGeom>
              <a:avLst/>
              <a:gdLst>
                <a:gd name="connsiteX0" fmla="*/ 0 w 1794076"/>
                <a:gd name="connsiteY0" fmla="*/ 370890 h 440338"/>
                <a:gd name="connsiteX1" fmla="*/ 1006997 w 1794076"/>
                <a:gd name="connsiteY1" fmla="*/ 500 h 440338"/>
                <a:gd name="connsiteX2" fmla="*/ 1794076 w 1794076"/>
                <a:gd name="connsiteY2" fmla="*/ 440338 h 44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94076" h="440338">
                  <a:moveTo>
                    <a:pt x="0" y="370890"/>
                  </a:moveTo>
                  <a:cubicBezTo>
                    <a:pt x="353992" y="179907"/>
                    <a:pt x="707984" y="-11075"/>
                    <a:pt x="1006997" y="500"/>
                  </a:cubicBezTo>
                  <a:cubicBezTo>
                    <a:pt x="1306010" y="12075"/>
                    <a:pt x="1550043" y="226206"/>
                    <a:pt x="1794076" y="44033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6" name="Image 55">
            <a:extLst>
              <a:ext uri="{FF2B5EF4-FFF2-40B4-BE49-F238E27FC236}">
                <a16:creationId xmlns:a16="http://schemas.microsoft.com/office/drawing/2014/main" id="{6A37AF75-D6B2-4AF3-98F0-BE462910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60" y="186110"/>
            <a:ext cx="1418571" cy="1418571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F3298A21-C502-4D5F-B5BF-9FC7F47B3B5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0204" y="2464845"/>
            <a:ext cx="2124673" cy="159350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1B594B3F-4F40-46CF-BA2D-2DFD12F04F9F}"/>
              </a:ext>
            </a:extLst>
          </p:cNvPr>
          <p:cNvSpPr txBox="1"/>
          <p:nvPr/>
        </p:nvSpPr>
        <p:spPr>
          <a:xfrm>
            <a:off x="4475000" y="4015292"/>
            <a:ext cx="2720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Ecrevisse à pattes rouges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D6D362A4-B9D4-46A8-BF4D-C84490CC766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3111" y="2511047"/>
            <a:ext cx="2370247" cy="1586954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5" name="ZoneTexte 54">
            <a:extLst>
              <a:ext uri="{FF2B5EF4-FFF2-40B4-BE49-F238E27FC236}">
                <a16:creationId xmlns:a16="http://schemas.microsoft.com/office/drawing/2014/main" id="{130051C3-9886-4A47-9E8E-96D41E8A29C4}"/>
              </a:ext>
            </a:extLst>
          </p:cNvPr>
          <p:cNvSpPr txBox="1"/>
          <p:nvPr/>
        </p:nvSpPr>
        <p:spPr>
          <a:xfrm>
            <a:off x="1723111" y="4044132"/>
            <a:ext cx="3094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i="1" dirty="0" err="1"/>
              <a:t>Pacifastacus</a:t>
            </a:r>
            <a:r>
              <a:rPr lang="fr-FR" b="1" i="1" dirty="0"/>
              <a:t> </a:t>
            </a:r>
            <a:r>
              <a:rPr lang="fr-FR" b="1" i="1" dirty="0" err="1"/>
              <a:t>leniusculus</a:t>
            </a:r>
            <a:endParaRPr lang="fr-FR" b="1" i="1" dirty="0"/>
          </a:p>
          <a:p>
            <a:r>
              <a:rPr lang="fr-FR" b="1" dirty="0"/>
              <a:t>(écrevisse américaine)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F8C5370D-8ACB-4085-89FE-8192AFB902C6}"/>
              </a:ext>
            </a:extLst>
          </p:cNvPr>
          <p:cNvSpPr txBox="1"/>
          <p:nvPr/>
        </p:nvSpPr>
        <p:spPr>
          <a:xfrm>
            <a:off x="1788607" y="2495807"/>
            <a:ext cx="2257642" cy="2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FR" i="1" dirty="0"/>
              <a:t>Aphanomyces </a:t>
            </a:r>
            <a:r>
              <a:rPr lang="fr-FR" i="1" dirty="0" err="1"/>
              <a:t>astaci</a:t>
            </a:r>
            <a:r>
              <a:rPr lang="fr-FR" i="1" dirty="0"/>
              <a:t> (oomycète)</a:t>
            </a:r>
          </a:p>
        </p:txBody>
      </p:sp>
      <p:sp>
        <p:nvSpPr>
          <p:cNvPr id="59" name="Forme libre : forme 58">
            <a:extLst>
              <a:ext uri="{FF2B5EF4-FFF2-40B4-BE49-F238E27FC236}">
                <a16:creationId xmlns:a16="http://schemas.microsoft.com/office/drawing/2014/main" id="{189D19C6-7AE4-4FF7-9705-DED3715BA4A9}"/>
              </a:ext>
            </a:extLst>
          </p:cNvPr>
          <p:cNvSpPr/>
          <p:nvPr/>
        </p:nvSpPr>
        <p:spPr>
          <a:xfrm>
            <a:off x="3498463" y="2787517"/>
            <a:ext cx="1309178" cy="321324"/>
          </a:xfrm>
          <a:custGeom>
            <a:avLst/>
            <a:gdLst>
              <a:gd name="connsiteX0" fmla="*/ 0 w 1794076"/>
              <a:gd name="connsiteY0" fmla="*/ 370890 h 440338"/>
              <a:gd name="connsiteX1" fmla="*/ 1006997 w 1794076"/>
              <a:gd name="connsiteY1" fmla="*/ 500 h 440338"/>
              <a:gd name="connsiteX2" fmla="*/ 1794076 w 1794076"/>
              <a:gd name="connsiteY2" fmla="*/ 440338 h 440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94076" h="440338">
                <a:moveTo>
                  <a:pt x="0" y="370890"/>
                </a:moveTo>
                <a:cubicBezTo>
                  <a:pt x="353992" y="179907"/>
                  <a:pt x="707984" y="-11075"/>
                  <a:pt x="1006997" y="500"/>
                </a:cubicBezTo>
                <a:cubicBezTo>
                  <a:pt x="1306010" y="12075"/>
                  <a:pt x="1550043" y="226206"/>
                  <a:pt x="1794076" y="440338"/>
                </a:cubicBezTo>
              </a:path>
            </a:pathLst>
          </a:custGeom>
          <a:noFill/>
          <a:ln w="28575">
            <a:solidFill>
              <a:srgbClr val="C00000"/>
            </a:solidFill>
            <a:headEnd type="none" w="med" len="med"/>
            <a:tailEnd type="triangl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0806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D899D-737F-2480-4CCB-EAE1F98E1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A60E9E2-A68C-1FF3-0D86-2FB6A9E75ECE}"/>
              </a:ext>
            </a:extLst>
          </p:cNvPr>
          <p:cNvSpPr txBox="1"/>
          <p:nvPr/>
        </p:nvSpPr>
        <p:spPr>
          <a:xfrm>
            <a:off x="0" y="119061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moustiques de la métropole Clermontoise</a:t>
            </a:r>
          </a:p>
          <a:p>
            <a:pPr algn="ctr"/>
            <a:r>
              <a:rPr lang="fr-FR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et leurs microsporidies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7DF0FE7-6651-8F05-515F-23C8C55CDD4C}"/>
              </a:ext>
            </a:extLst>
          </p:cNvPr>
          <p:cNvSpPr txBox="1"/>
          <p:nvPr/>
        </p:nvSpPr>
        <p:spPr>
          <a:xfrm>
            <a:off x="232264" y="1525434"/>
            <a:ext cx="7273369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Objectif 3 – Détecter les microsporidies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6857584-EE59-45CF-A228-909B246DB425}"/>
              </a:ext>
            </a:extLst>
          </p:cNvPr>
          <p:cNvSpPr txBox="1"/>
          <p:nvPr/>
        </p:nvSpPr>
        <p:spPr>
          <a:xfrm>
            <a:off x="8404246" y="1294601"/>
            <a:ext cx="2670344" cy="923330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Stage Enzo Julien</a:t>
            </a:r>
          </a:p>
          <a:p>
            <a:pPr algn="ctr"/>
            <a:endParaRPr lang="fr-FR" b="1" dirty="0">
              <a:solidFill>
                <a:schemeClr val="bg1"/>
              </a:solidFill>
            </a:endParaRPr>
          </a:p>
          <a:p>
            <a:pPr algn="ctr"/>
            <a:r>
              <a:rPr lang="fr-FR" b="1" dirty="0">
                <a:solidFill>
                  <a:schemeClr val="bg1"/>
                </a:solidFill>
              </a:rPr>
              <a:t>+ </a:t>
            </a:r>
            <a:r>
              <a:rPr lang="fr-FR" b="1" dirty="0" err="1">
                <a:solidFill>
                  <a:schemeClr val="bg1"/>
                </a:solidFill>
              </a:rPr>
              <a:t>Mailysia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Scheepers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3EF99E7-7910-421B-A12A-5FC5D708AB74}"/>
              </a:ext>
            </a:extLst>
          </p:cNvPr>
          <p:cNvSpPr txBox="1"/>
          <p:nvPr/>
        </p:nvSpPr>
        <p:spPr>
          <a:xfrm>
            <a:off x="248150" y="2276215"/>
            <a:ext cx="610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Analyse par PCR</a:t>
            </a:r>
          </a:p>
          <a:p>
            <a:r>
              <a:rPr lang="fr-FR" dirty="0"/>
              <a:t>amorces universelles pour les microsporidies ciblant le 18S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B8CFFE0-FAB1-4A1E-870C-04962E9EFBE5}"/>
              </a:ext>
            </a:extLst>
          </p:cNvPr>
          <p:cNvSpPr txBox="1"/>
          <p:nvPr/>
        </p:nvSpPr>
        <p:spPr>
          <a:xfrm>
            <a:off x="527571" y="5534712"/>
            <a:ext cx="2796989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rgbClr val="00B050"/>
                </a:solidFill>
              </a:rPr>
              <a:t>C. </a:t>
            </a:r>
            <a:r>
              <a:rPr lang="fr-FR" b="1" i="1" dirty="0" err="1">
                <a:solidFill>
                  <a:srgbClr val="00B050"/>
                </a:solidFill>
              </a:rPr>
              <a:t>hortensis</a:t>
            </a:r>
            <a:r>
              <a:rPr lang="fr-FR" i="1" dirty="0"/>
              <a:t>: </a:t>
            </a:r>
            <a:r>
              <a:rPr lang="fr-FR" dirty="0"/>
              <a:t>47/67 = </a:t>
            </a:r>
            <a:r>
              <a:rPr lang="fr-FR" b="1" dirty="0">
                <a:solidFill>
                  <a:srgbClr val="00B050"/>
                </a:solidFill>
              </a:rPr>
              <a:t>70%</a:t>
            </a:r>
          </a:p>
          <a:p>
            <a:r>
              <a:rPr lang="fr-FR" b="1" i="1" dirty="0">
                <a:solidFill>
                  <a:srgbClr val="FF0000"/>
                </a:solidFill>
              </a:rPr>
              <a:t>A. </a:t>
            </a:r>
            <a:r>
              <a:rPr lang="fr-FR" b="1" i="1" dirty="0" err="1">
                <a:solidFill>
                  <a:srgbClr val="FF0000"/>
                </a:solidFill>
              </a:rPr>
              <a:t>albopictus</a:t>
            </a:r>
            <a:r>
              <a:rPr lang="fr-FR" dirty="0"/>
              <a:t>: 8/44 = </a:t>
            </a:r>
            <a:r>
              <a:rPr lang="fr-FR" b="1" dirty="0">
                <a:solidFill>
                  <a:srgbClr val="FF0000"/>
                </a:solidFill>
              </a:rPr>
              <a:t>18%</a:t>
            </a:r>
          </a:p>
        </p:txBody>
      </p:sp>
      <p:pic>
        <p:nvPicPr>
          <p:cNvPr id="22" name="Image 21" descr="Une image contenant capture d’écran, Rectangle, noir et blanc, monochrome&#10;&#10;Description générée automatiquement">
            <a:extLst>
              <a:ext uri="{FF2B5EF4-FFF2-40B4-BE49-F238E27FC236}">
                <a16:creationId xmlns:a16="http://schemas.microsoft.com/office/drawing/2014/main" id="{C3C46BA5-C5C1-4394-A672-374AD2766D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" t="21072" r="16390" b="35915"/>
          <a:stretch/>
        </p:blipFill>
        <p:spPr>
          <a:xfrm>
            <a:off x="5553456" y="3575305"/>
            <a:ext cx="5537951" cy="2295143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03559034-5A27-4840-84CA-47867EF6C4D0}"/>
              </a:ext>
            </a:extLst>
          </p:cNvPr>
          <p:cNvGrpSpPr/>
          <p:nvPr/>
        </p:nvGrpSpPr>
        <p:grpSpPr>
          <a:xfrm>
            <a:off x="5228386" y="3020184"/>
            <a:ext cx="6115050" cy="3067050"/>
            <a:chOff x="5228386" y="3020184"/>
            <a:chExt cx="6115050" cy="3067050"/>
          </a:xfrm>
        </p:grpSpPr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46DDC2D1-9594-448D-B703-0C752B84C4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8386" y="3020184"/>
              <a:ext cx="6115050" cy="3067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F384C1D3-A456-4229-B8AF-DAFC67BF3E7D}"/>
                </a:ext>
              </a:extLst>
            </p:cNvPr>
            <p:cNvGrpSpPr/>
            <p:nvPr/>
          </p:nvGrpSpPr>
          <p:grpSpPr>
            <a:xfrm>
              <a:off x="6632448" y="3358519"/>
              <a:ext cx="4458958" cy="201647"/>
              <a:chOff x="6632448" y="3358519"/>
              <a:chExt cx="4458958" cy="201647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DFF1D35-FC9C-4D95-A195-18E5117CF1A6}"/>
                  </a:ext>
                </a:extLst>
              </p:cNvPr>
              <p:cNvSpPr/>
              <p:nvPr/>
            </p:nvSpPr>
            <p:spPr>
              <a:xfrm>
                <a:off x="6632448" y="3358519"/>
                <a:ext cx="1292352" cy="1771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B79E9B5-7242-4B91-BDDC-E087E24ABE32}"/>
                  </a:ext>
                </a:extLst>
              </p:cNvPr>
              <p:cNvSpPr/>
              <p:nvPr/>
            </p:nvSpPr>
            <p:spPr>
              <a:xfrm>
                <a:off x="9150096" y="3383005"/>
                <a:ext cx="603504" cy="1526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4358A34-F313-412D-873D-EC31DF9EAAA9}"/>
                  </a:ext>
                </a:extLst>
              </p:cNvPr>
              <p:cNvSpPr/>
              <p:nvPr/>
            </p:nvSpPr>
            <p:spPr>
              <a:xfrm>
                <a:off x="10160759" y="3383005"/>
                <a:ext cx="930647" cy="1771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BC567C14-BECD-4C32-82E7-BC73C3C4BE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518" y="5359121"/>
            <a:ext cx="1426333" cy="1022654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D36E10C-D3D8-4378-A7AE-555AD9ED6974}"/>
              </a:ext>
            </a:extLst>
          </p:cNvPr>
          <p:cNvSpPr txBox="1"/>
          <p:nvPr/>
        </p:nvSpPr>
        <p:spPr>
          <a:xfrm>
            <a:off x="420273" y="3578240"/>
            <a:ext cx="37974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224 moustiques analysés</a:t>
            </a:r>
          </a:p>
          <a:p>
            <a:r>
              <a:rPr lang="fr-FR" dirty="0"/>
              <a:t>71 </a:t>
            </a:r>
            <a:r>
              <a:rPr lang="fr-FR" b="1" i="1" dirty="0"/>
              <a:t>potentiellement</a:t>
            </a:r>
            <a:r>
              <a:rPr lang="fr-FR" dirty="0"/>
              <a:t> positifs =&gt; </a:t>
            </a:r>
            <a:r>
              <a:rPr lang="fr-FR" b="1" dirty="0">
                <a:solidFill>
                  <a:srgbClr val="FF0000"/>
                </a:solidFill>
              </a:rPr>
              <a:t>32 %</a:t>
            </a:r>
          </a:p>
          <a:p>
            <a:endParaRPr lang="fr-FR" b="1" dirty="0"/>
          </a:p>
          <a:p>
            <a:r>
              <a:rPr lang="fr-FR" b="1" dirty="0"/>
              <a:t>Similaire aux prévalences observées dans d’autres études de ce type</a:t>
            </a:r>
          </a:p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Trzebny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et al 2020, 2022)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CE646E8-D206-40B8-A3BD-0F20691A8ECC}"/>
              </a:ext>
            </a:extLst>
          </p:cNvPr>
          <p:cNvSpPr txBox="1"/>
          <p:nvPr/>
        </p:nvSpPr>
        <p:spPr>
          <a:xfrm>
            <a:off x="425576" y="3048927"/>
            <a:ext cx="213917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2400" b="1" dirty="0"/>
              <a:t>Prévalences ?</a:t>
            </a:r>
          </a:p>
        </p:txBody>
      </p:sp>
    </p:spTree>
    <p:extLst>
      <p:ext uri="{BB962C8B-B14F-4D97-AF65-F5344CB8AC3E}">
        <p14:creationId xmlns:p14="http://schemas.microsoft.com/office/powerpoint/2010/main" val="152819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CECD9E0-A428-3167-CCBC-679DF0B9853F}"/>
              </a:ext>
            </a:extLst>
          </p:cNvPr>
          <p:cNvSpPr txBox="1"/>
          <p:nvPr/>
        </p:nvSpPr>
        <p:spPr>
          <a:xfrm>
            <a:off x="0" y="119061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Perspectives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AFD83B1-85D8-F354-DA88-DBDF3D16F2EE}"/>
              </a:ext>
            </a:extLst>
          </p:cNvPr>
          <p:cNvSpPr txBox="1"/>
          <p:nvPr/>
        </p:nvSpPr>
        <p:spPr>
          <a:xfrm>
            <a:off x="294640" y="1087120"/>
            <a:ext cx="11897360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b="1" dirty="0"/>
              <a:t>Echantillonnages 2025 </a:t>
            </a:r>
            <a:r>
              <a:rPr lang="fr-FR" dirty="0"/>
              <a:t>: se concentrer sur les cimetières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b="1" dirty="0"/>
              <a:t>Variations spatio-temporelles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b="1" dirty="0"/>
              <a:t>Maillage des cimetières urbains, </a:t>
            </a:r>
            <a:r>
              <a:rPr lang="fr-FR" b="1" dirty="0" err="1"/>
              <a:t>peri-urbain</a:t>
            </a:r>
            <a:r>
              <a:rPr lang="fr-FR" b="1" dirty="0"/>
              <a:t> et ruraux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b="1" dirty="0"/>
              <a:t>Analyse de l’eau </a:t>
            </a:r>
            <a:r>
              <a:rPr lang="fr-FR" dirty="0"/>
              <a:t>(pH, O2, matière organique), températures, précipitations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b="1"/>
              <a:t>Contenants calibrés ? Ovitrap</a:t>
            </a:r>
            <a:r>
              <a:rPr lang="fr-FR" b="1" dirty="0"/>
              <a:t> ?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r-FR" b="1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b="1" dirty="0"/>
              <a:t>Détection spécifique </a:t>
            </a:r>
            <a:r>
              <a:rPr lang="fr-FR" dirty="0"/>
              <a:t>des espèces de microsporidies fréquemment rencontrées (PL03 et PL01), par </a:t>
            </a:r>
            <a:r>
              <a:rPr lang="fr-FR" b="1" dirty="0"/>
              <a:t>PCR multiplex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b="1" dirty="0"/>
              <a:t>Comparaison moustique tigre / espèces locales</a:t>
            </a:r>
          </a:p>
        </p:txBody>
      </p:sp>
    </p:spTree>
    <p:extLst>
      <p:ext uri="{BB962C8B-B14F-4D97-AF65-F5344CB8AC3E}">
        <p14:creationId xmlns:p14="http://schemas.microsoft.com/office/powerpoint/2010/main" val="2817806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3A79C-C86D-57BD-44E1-67F9EE555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1A4966B-939A-7A08-E463-7401C46FE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526"/>
            <a:ext cx="12192000" cy="563231"/>
          </a:xfr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 Moustique Tigre : une espèce invasive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B43677B-38A9-49CF-6426-E4F67E1F03B2}"/>
              </a:ext>
            </a:extLst>
          </p:cNvPr>
          <p:cNvSpPr txBox="1"/>
          <p:nvPr/>
        </p:nvSpPr>
        <p:spPr>
          <a:xfrm>
            <a:off x="4031006" y="926360"/>
            <a:ext cx="729318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fr-FR" sz="2400" b="1" u="sng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Capacités d’adaptation expliquées par : 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Résistance au froid (diapause des œufs)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Niches artificielles ou naturelles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300"/>
              </a:spcBef>
              <a:buFontTx/>
              <a:buChar char="-"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300"/>
              </a:spcBef>
              <a:buFontTx/>
              <a:buChar char="-"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300"/>
              </a:spcBef>
              <a:buFontTx/>
              <a:buChar char="-"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300"/>
              </a:spcBef>
              <a:buFontTx/>
              <a:buChar char="-"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Nombreuses proies potentielles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Espace réservé du numéro de diapositive 10">
            <a:extLst>
              <a:ext uri="{FF2B5EF4-FFF2-40B4-BE49-F238E27FC236}">
                <a16:creationId xmlns:a16="http://schemas.microsoft.com/office/drawing/2014/main" id="{E6B96ED9-DF8D-BB51-BCE0-5BCEDD89F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2516" y="6457145"/>
            <a:ext cx="533399" cy="365125"/>
          </a:xfrm>
        </p:spPr>
        <p:txBody>
          <a:bodyPr/>
          <a:lstStyle/>
          <a:p>
            <a:fld id="{A0289F9E-9962-4B7B-BA18-A15907CCC6BF}" type="slidenum">
              <a:rPr lang="en-US" smtClean="0"/>
              <a:t>3</a:t>
            </a:fld>
            <a:endParaRPr lang="en-US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A45DEF6-C4A4-E92B-9252-F9D529BC08B3}"/>
              </a:ext>
            </a:extLst>
          </p:cNvPr>
          <p:cNvSpPr txBox="1"/>
          <p:nvPr/>
        </p:nvSpPr>
        <p:spPr>
          <a:xfrm>
            <a:off x="16085" y="6561586"/>
            <a:ext cx="115204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i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Benedict et al 2007; Bonizzoni et al 2013 ; Fikrig &amp; Harrington 2021</a:t>
            </a:r>
            <a:endParaRPr lang="fr-FR" sz="1400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495290A-7AA1-0CF5-9DC7-989C1AC55429}"/>
              </a:ext>
            </a:extLst>
          </p:cNvPr>
          <p:cNvSpPr txBox="1"/>
          <p:nvPr/>
        </p:nvSpPr>
        <p:spPr>
          <a:xfrm>
            <a:off x="2256227" y="5630037"/>
            <a:ext cx="751906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latin typeface="Calibri" panose="020F0502020204030204" pitchFamily="34" charset="0"/>
                <a:cs typeface="Calibri" panose="020F0502020204030204" pitchFamily="34" charset="0"/>
              </a:rPr>
              <a:t>Rôle des parasites dans ce succès invasif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D3800E-0716-66C2-5C39-65363A11D5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24"/>
          <a:stretch>
            <a:fillRect/>
          </a:stretch>
        </p:blipFill>
        <p:spPr>
          <a:xfrm>
            <a:off x="268962" y="756828"/>
            <a:ext cx="3388890" cy="22819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608174D-F831-4678-84BF-E96A4A97C8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6000" y="2003467"/>
            <a:ext cx="1440000" cy="144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2AF5812-957E-478E-8DB7-D81A92EA8E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3768" y="1984277"/>
            <a:ext cx="1581599" cy="144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872CDA5-C5A2-45CC-BE66-63B775B0306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3135" y="2003467"/>
            <a:ext cx="2561262" cy="144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2" name="Groupe 31">
            <a:extLst>
              <a:ext uri="{FF2B5EF4-FFF2-40B4-BE49-F238E27FC236}">
                <a16:creationId xmlns:a16="http://schemas.microsoft.com/office/drawing/2014/main" id="{44A46DF2-277F-4BB7-9470-CFEB956FEB17}"/>
              </a:ext>
            </a:extLst>
          </p:cNvPr>
          <p:cNvGrpSpPr/>
          <p:nvPr/>
        </p:nvGrpSpPr>
        <p:grpSpPr>
          <a:xfrm>
            <a:off x="6458659" y="3658036"/>
            <a:ext cx="2733416" cy="1725076"/>
            <a:chOff x="403484" y="3286135"/>
            <a:chExt cx="3587640" cy="2096541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E2CFA1FE-D61E-4BA5-81AD-25800A201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6742" y="3484136"/>
              <a:ext cx="609206" cy="609206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F64E0CCA-BD5D-48AA-B800-CD314BC41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5122" y="4136241"/>
              <a:ext cx="567898" cy="633197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73EC310D-D5D3-4F1E-B147-E2E416334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3244" y="4318065"/>
              <a:ext cx="850900" cy="850900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A10D1601-2337-481F-9ED9-3D0454F1C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6304" y="3286135"/>
              <a:ext cx="589050" cy="1700212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2E4A750F-2080-46FE-9A56-E332D6352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798" y="3814656"/>
              <a:ext cx="768042" cy="563231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1C26D67B-63AC-43C1-879C-2F9B74550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6742" y="4303448"/>
              <a:ext cx="799600" cy="487256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B4DB45BF-035E-40AE-8642-8837375DE8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19071" y="4753763"/>
              <a:ext cx="1172053" cy="628913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18C23977-38D1-4AEE-8CF1-8A2628937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6745"/>
            <a:stretch/>
          </p:blipFill>
          <p:spPr>
            <a:xfrm>
              <a:off x="403484" y="4642677"/>
              <a:ext cx="567335" cy="4723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004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172FE2F7-444D-48C7-90D0-2B1389EF42AD}"/>
              </a:ext>
            </a:extLst>
          </p:cNvPr>
          <p:cNvSpPr txBox="1"/>
          <p:nvPr/>
        </p:nvSpPr>
        <p:spPr>
          <a:xfrm>
            <a:off x="520861" y="2416231"/>
            <a:ext cx="862024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u="sng" dirty="0"/>
              <a:t>Microsporidies d’</a:t>
            </a:r>
            <a:r>
              <a:rPr lang="fr-FR" b="1" i="1" u="sng" dirty="0"/>
              <a:t>Aedes </a:t>
            </a:r>
            <a:r>
              <a:rPr lang="fr-FR" b="1" i="1" u="sng" dirty="0" err="1"/>
              <a:t>albopictus</a:t>
            </a:r>
            <a:endParaRPr lang="fr-FR" b="1" i="1" u="sng" dirty="0"/>
          </a:p>
          <a:p>
            <a:r>
              <a:rPr lang="fr-FR" i="1" dirty="0" err="1"/>
              <a:t>Vavraia</a:t>
            </a:r>
            <a:r>
              <a:rPr lang="fr-FR" i="1" dirty="0"/>
              <a:t> </a:t>
            </a:r>
            <a:r>
              <a:rPr lang="fr-FR" i="1" dirty="0" err="1"/>
              <a:t>culicis</a:t>
            </a:r>
            <a:endParaRPr lang="fr-FR" i="1" dirty="0"/>
          </a:p>
          <a:p>
            <a:endParaRPr lang="fr-FR" b="1" u="sng" dirty="0"/>
          </a:p>
          <a:p>
            <a:r>
              <a:rPr lang="fr-FR" b="1" u="sng" dirty="0"/>
              <a:t>Parasites / pathogènes de moustiques</a:t>
            </a:r>
          </a:p>
          <a:p>
            <a:r>
              <a:rPr lang="fr-FR" dirty="0"/>
              <a:t>microsporidies (</a:t>
            </a:r>
            <a:r>
              <a:rPr lang="fr-FR" dirty="0" err="1"/>
              <a:t>Andreadis</a:t>
            </a:r>
            <a:r>
              <a:rPr lang="fr-FR" dirty="0"/>
              <a:t>, 2007) </a:t>
            </a:r>
          </a:p>
          <a:p>
            <a:r>
              <a:rPr lang="fr-FR" dirty="0"/>
              <a:t>grégarines (</a:t>
            </a:r>
            <a:r>
              <a:rPr lang="fr-FR" dirty="0" err="1"/>
              <a:t>Tseng</a:t>
            </a:r>
            <a:r>
              <a:rPr lang="fr-FR" dirty="0"/>
              <a:t>, 2007),</a:t>
            </a:r>
          </a:p>
          <a:p>
            <a:r>
              <a:rPr lang="fr-FR" dirty="0" err="1"/>
              <a:t>mermithidénématodes</a:t>
            </a:r>
            <a:r>
              <a:rPr lang="fr-FR" dirty="0"/>
              <a:t> (</a:t>
            </a:r>
            <a:r>
              <a:rPr lang="fr-FR" dirty="0" err="1"/>
              <a:t>Platzer</a:t>
            </a:r>
            <a:r>
              <a:rPr lang="fr-FR" dirty="0"/>
              <a:t>, 2007)</a:t>
            </a:r>
          </a:p>
          <a:p>
            <a:r>
              <a:rPr lang="fr-FR" dirty="0"/>
              <a:t>les virus pathogènes de moustiques (</a:t>
            </a:r>
            <a:r>
              <a:rPr lang="fr-FR" dirty="0" err="1"/>
              <a:t>Becnel</a:t>
            </a:r>
            <a:r>
              <a:rPr lang="fr-FR" dirty="0"/>
              <a:t> et White, 2007) </a:t>
            </a:r>
          </a:p>
          <a:p>
            <a:r>
              <a:rPr lang="fr-FR" dirty="0"/>
              <a:t>champignons entomopathogènes (</a:t>
            </a:r>
            <a:r>
              <a:rPr lang="fr-FR" dirty="0" err="1"/>
              <a:t>Darbro</a:t>
            </a:r>
            <a:r>
              <a:rPr lang="fr-FR" dirty="0"/>
              <a:t> et al., 2012) </a:t>
            </a:r>
          </a:p>
          <a:p>
            <a:r>
              <a:rPr lang="fr-FR" b="1" dirty="0"/>
              <a:t>Insecticides homologués en France contre moustiques</a:t>
            </a:r>
          </a:p>
          <a:p>
            <a:r>
              <a:rPr lang="fr-FR" dirty="0"/>
              <a:t>deltaméthrine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4365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9B993AB5-B997-4F18-A84A-8DFCA9463B9A}"/>
              </a:ext>
            </a:extLst>
          </p:cNvPr>
          <p:cNvGrpSpPr/>
          <p:nvPr/>
        </p:nvGrpSpPr>
        <p:grpSpPr>
          <a:xfrm>
            <a:off x="144355" y="4435310"/>
            <a:ext cx="4899399" cy="1780052"/>
            <a:chOff x="144355" y="4435310"/>
            <a:chExt cx="4899399" cy="1780052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A976C6DA-ECBF-4D8D-8264-0E4F56616DFD}"/>
                </a:ext>
              </a:extLst>
            </p:cNvPr>
            <p:cNvGrpSpPr/>
            <p:nvPr/>
          </p:nvGrpSpPr>
          <p:grpSpPr>
            <a:xfrm>
              <a:off x="144355" y="4435310"/>
              <a:ext cx="4856201" cy="1780050"/>
              <a:chOff x="2798655" y="4435310"/>
              <a:chExt cx="4856201" cy="1780050"/>
            </a:xfrm>
          </p:grpSpPr>
          <p:sp>
            <p:nvSpPr>
              <p:cNvPr id="108" name="Rectangle : coins arrondis 107">
                <a:extLst>
                  <a:ext uri="{FF2B5EF4-FFF2-40B4-BE49-F238E27FC236}">
                    <a16:creationId xmlns:a16="http://schemas.microsoft.com/office/drawing/2014/main" id="{00B2BB03-D608-4E17-A00B-E1CE10C85A38}"/>
                  </a:ext>
                </a:extLst>
              </p:cNvPr>
              <p:cNvSpPr/>
              <p:nvPr/>
            </p:nvSpPr>
            <p:spPr>
              <a:xfrm>
                <a:off x="4598935" y="4440997"/>
                <a:ext cx="3055921" cy="1774363"/>
              </a:xfrm>
              <a:prstGeom prst="round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5" name="ZoneTexte 114">
                <a:extLst>
                  <a:ext uri="{FF2B5EF4-FFF2-40B4-BE49-F238E27FC236}">
                    <a16:creationId xmlns:a16="http://schemas.microsoft.com/office/drawing/2014/main" id="{449DC696-3545-4720-B6E8-5EEE134554DD}"/>
                  </a:ext>
                </a:extLst>
              </p:cNvPr>
              <p:cNvSpPr txBox="1"/>
              <p:nvPr/>
            </p:nvSpPr>
            <p:spPr>
              <a:xfrm>
                <a:off x="4742468" y="4435310"/>
                <a:ext cx="25073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Espèces autochtones</a:t>
                </a:r>
              </a:p>
            </p:txBody>
          </p:sp>
          <p:grpSp>
            <p:nvGrpSpPr>
              <p:cNvPr id="84" name="Groupe 83">
                <a:extLst>
                  <a:ext uri="{FF2B5EF4-FFF2-40B4-BE49-F238E27FC236}">
                    <a16:creationId xmlns:a16="http://schemas.microsoft.com/office/drawing/2014/main" id="{09538D71-7C14-4897-8CB5-248142EE5547}"/>
                  </a:ext>
                </a:extLst>
              </p:cNvPr>
              <p:cNvGrpSpPr/>
              <p:nvPr/>
            </p:nvGrpSpPr>
            <p:grpSpPr>
              <a:xfrm>
                <a:off x="2798655" y="4584159"/>
                <a:ext cx="1804307" cy="1501326"/>
                <a:chOff x="3398645" y="1315016"/>
                <a:chExt cx="2904466" cy="2380493"/>
              </a:xfrm>
            </p:grpSpPr>
            <p:pic>
              <p:nvPicPr>
                <p:cNvPr id="88" name="Image 87" descr="Une image contenant invertébré, art&#10;&#10;Description générée automatiquement">
                  <a:extLst>
                    <a:ext uri="{FF2B5EF4-FFF2-40B4-BE49-F238E27FC236}">
                      <a16:creationId xmlns:a16="http://schemas.microsoft.com/office/drawing/2014/main" id="{CB3B5440-CA1C-4323-8776-7E20F9DE55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84427" y="1315016"/>
                  <a:ext cx="2383541" cy="2380493"/>
                </a:xfrm>
                <a:prstGeom prst="rect">
                  <a:avLst/>
                </a:prstGeom>
              </p:spPr>
            </p:pic>
            <p:sp>
              <p:nvSpPr>
                <p:cNvPr id="92" name="ZoneTexte 91">
                  <a:extLst>
                    <a:ext uri="{FF2B5EF4-FFF2-40B4-BE49-F238E27FC236}">
                      <a16:creationId xmlns:a16="http://schemas.microsoft.com/office/drawing/2014/main" id="{FEF2C0DC-B26E-4C68-AE2D-9D078DB81784}"/>
                    </a:ext>
                  </a:extLst>
                </p:cNvPr>
                <p:cNvSpPr txBox="1"/>
                <p:nvPr/>
              </p:nvSpPr>
              <p:spPr>
                <a:xfrm>
                  <a:off x="3398645" y="3061843"/>
                  <a:ext cx="2904466" cy="585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Espèce exotique</a:t>
                  </a:r>
                </a:p>
              </p:txBody>
            </p:sp>
          </p:grpSp>
        </p:grpSp>
        <p:grpSp>
          <p:nvGrpSpPr>
            <p:cNvPr id="94" name="Groupe 93">
              <a:extLst>
                <a:ext uri="{FF2B5EF4-FFF2-40B4-BE49-F238E27FC236}">
                  <a16:creationId xmlns:a16="http://schemas.microsoft.com/office/drawing/2014/main" id="{DC33D9F6-A1DC-4B29-8183-404491D2EA63}"/>
                </a:ext>
              </a:extLst>
            </p:cNvPr>
            <p:cNvGrpSpPr/>
            <p:nvPr/>
          </p:nvGrpSpPr>
          <p:grpSpPr>
            <a:xfrm>
              <a:off x="3385049" y="4439670"/>
              <a:ext cx="1658705" cy="1775692"/>
              <a:chOff x="6060594" y="2575160"/>
              <a:chExt cx="1658705" cy="1775692"/>
            </a:xfrm>
          </p:grpSpPr>
          <p:pic>
            <p:nvPicPr>
              <p:cNvPr id="96" name="Image 95" descr="Une image contenant arthropode, insecte, invertébré&#10;&#10;Description générée automatiquement">
                <a:extLst>
                  <a:ext uri="{FF2B5EF4-FFF2-40B4-BE49-F238E27FC236}">
                    <a16:creationId xmlns:a16="http://schemas.microsoft.com/office/drawing/2014/main" id="{B79F71C8-8B88-461C-A263-54BB1718CB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76" b="21870"/>
              <a:stretch/>
            </p:blipFill>
            <p:spPr>
              <a:xfrm>
                <a:off x="6337450" y="3177876"/>
                <a:ext cx="1381849" cy="1172976"/>
              </a:xfrm>
              <a:prstGeom prst="rect">
                <a:avLst/>
              </a:prstGeom>
            </p:spPr>
          </p:pic>
          <p:pic>
            <p:nvPicPr>
              <p:cNvPr id="103" name="Image 102" descr="Une image contenant invertébré, Invertébrés marins, Organisme, art&#10;&#10;Description générée automatiquement">
                <a:extLst>
                  <a:ext uri="{FF2B5EF4-FFF2-40B4-BE49-F238E27FC236}">
                    <a16:creationId xmlns:a16="http://schemas.microsoft.com/office/drawing/2014/main" id="{7CA926DA-3620-4A9F-9E8C-8745BA3905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995"/>
              <a:stretch/>
            </p:blipFill>
            <p:spPr>
              <a:xfrm>
                <a:off x="6060594" y="2575160"/>
                <a:ext cx="1480699" cy="1246176"/>
              </a:xfrm>
              <a:prstGeom prst="rect">
                <a:avLst/>
              </a:prstGeom>
            </p:spPr>
          </p:pic>
        </p:grpSp>
        <p:grpSp>
          <p:nvGrpSpPr>
            <p:cNvPr id="132" name="Groupe 131">
              <a:extLst>
                <a:ext uri="{FF2B5EF4-FFF2-40B4-BE49-F238E27FC236}">
                  <a16:creationId xmlns:a16="http://schemas.microsoft.com/office/drawing/2014/main" id="{BAD69196-7D41-4DE0-8ACB-50D128692FC7}"/>
                </a:ext>
              </a:extLst>
            </p:cNvPr>
            <p:cNvGrpSpPr/>
            <p:nvPr/>
          </p:nvGrpSpPr>
          <p:grpSpPr>
            <a:xfrm>
              <a:off x="4130146" y="4886287"/>
              <a:ext cx="341277" cy="812549"/>
              <a:chOff x="6576572" y="1112448"/>
              <a:chExt cx="341277" cy="812549"/>
            </a:xfrm>
          </p:grpSpPr>
          <p:sp>
            <p:nvSpPr>
              <p:cNvPr id="133" name="Ellipse 132">
                <a:extLst>
                  <a:ext uri="{FF2B5EF4-FFF2-40B4-BE49-F238E27FC236}">
                    <a16:creationId xmlns:a16="http://schemas.microsoft.com/office/drawing/2014/main" id="{253770F7-EED3-4370-A30D-D68B6169DF00}"/>
                  </a:ext>
                </a:extLst>
              </p:cNvPr>
              <p:cNvSpPr/>
              <p:nvPr/>
            </p:nvSpPr>
            <p:spPr>
              <a:xfrm>
                <a:off x="6684037" y="1691688"/>
                <a:ext cx="233812" cy="233309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4" name="Ellipse 133">
                <a:extLst>
                  <a:ext uri="{FF2B5EF4-FFF2-40B4-BE49-F238E27FC236}">
                    <a16:creationId xmlns:a16="http://schemas.microsoft.com/office/drawing/2014/main" id="{2D7C402D-DEAF-40E1-BDE7-31AEC5A22860}"/>
                  </a:ext>
                </a:extLst>
              </p:cNvPr>
              <p:cNvSpPr/>
              <p:nvPr/>
            </p:nvSpPr>
            <p:spPr>
              <a:xfrm>
                <a:off x="6576572" y="1112448"/>
                <a:ext cx="233812" cy="233309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C8D9B6C1-0A36-4420-8E2A-875283AEA442}"/>
              </a:ext>
            </a:extLst>
          </p:cNvPr>
          <p:cNvGrpSpPr/>
          <p:nvPr/>
        </p:nvGrpSpPr>
        <p:grpSpPr>
          <a:xfrm>
            <a:off x="165600" y="2523221"/>
            <a:ext cx="4899399" cy="1778068"/>
            <a:chOff x="2819900" y="2523221"/>
            <a:chExt cx="4899399" cy="1778068"/>
          </a:xfrm>
        </p:grpSpPr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id="{50726A39-E7F0-404C-B0F7-1966E1213CAC}"/>
                </a:ext>
              </a:extLst>
            </p:cNvPr>
            <p:cNvGrpSpPr/>
            <p:nvPr/>
          </p:nvGrpSpPr>
          <p:grpSpPr>
            <a:xfrm>
              <a:off x="2819900" y="2523221"/>
              <a:ext cx="4899399" cy="1778068"/>
              <a:chOff x="3398645" y="1082148"/>
              <a:chExt cx="7886760" cy="2819293"/>
            </a:xfrm>
          </p:grpSpPr>
          <p:grpSp>
            <p:nvGrpSpPr>
              <p:cNvPr id="65" name="Groupe 64">
                <a:extLst>
                  <a:ext uri="{FF2B5EF4-FFF2-40B4-BE49-F238E27FC236}">
                    <a16:creationId xmlns:a16="http://schemas.microsoft.com/office/drawing/2014/main" id="{FE1998DD-5FDE-4985-AF0E-FC92D53B422C}"/>
                  </a:ext>
                </a:extLst>
              </p:cNvPr>
              <p:cNvGrpSpPr/>
              <p:nvPr/>
            </p:nvGrpSpPr>
            <p:grpSpPr>
              <a:xfrm>
                <a:off x="6296628" y="1082148"/>
                <a:ext cx="4988777" cy="2819293"/>
                <a:chOff x="6296628" y="1082148"/>
                <a:chExt cx="4988777" cy="2819293"/>
              </a:xfrm>
            </p:grpSpPr>
            <p:sp>
              <p:nvSpPr>
                <p:cNvPr id="70" name="Rectangle : coins arrondis 69">
                  <a:extLst>
                    <a:ext uri="{FF2B5EF4-FFF2-40B4-BE49-F238E27FC236}">
                      <a16:creationId xmlns:a16="http://schemas.microsoft.com/office/drawing/2014/main" id="{BBD1834F-E3BA-4A16-9764-69B3C959A579}"/>
                    </a:ext>
                  </a:extLst>
                </p:cNvPr>
                <p:cNvSpPr/>
                <p:nvPr/>
              </p:nvSpPr>
              <p:spPr>
                <a:xfrm>
                  <a:off x="6296628" y="1088020"/>
                  <a:ext cx="4919239" cy="2813419"/>
                </a:xfrm>
                <a:prstGeom prst="roundRect">
                  <a:avLst/>
                </a:prstGeom>
                <a:solidFill>
                  <a:schemeClr val="bg2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pic>
              <p:nvPicPr>
                <p:cNvPr id="71" name="Image 70" descr="Une image contenant arthropode, insecte, invertébré&#10;&#10;Description générée automatiquement">
                  <a:extLst>
                    <a:ext uri="{FF2B5EF4-FFF2-40B4-BE49-F238E27FC236}">
                      <a16:creationId xmlns:a16="http://schemas.microsoft.com/office/drawing/2014/main" id="{51024C3F-2A26-4A04-81FF-814F9B5D77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676" b="21870"/>
                <a:stretch/>
              </p:blipFill>
              <p:spPr>
                <a:xfrm>
                  <a:off x="9060987" y="2041578"/>
                  <a:ext cx="2224418" cy="1859863"/>
                </a:xfrm>
                <a:prstGeom prst="rect">
                  <a:avLst/>
                </a:prstGeom>
              </p:spPr>
            </p:pic>
            <p:pic>
              <p:nvPicPr>
                <p:cNvPr id="72" name="Image 71" descr="Une image contenant invertébré, Invertébrés marins, Organisme, art&#10;&#10;Description générée automatiquement">
                  <a:extLst>
                    <a:ext uri="{FF2B5EF4-FFF2-40B4-BE49-F238E27FC236}">
                      <a16:creationId xmlns:a16="http://schemas.microsoft.com/office/drawing/2014/main" id="{D32F8A8B-9B53-4B0E-92B6-BC5C57DAD5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6995"/>
                <a:stretch/>
              </p:blipFill>
              <p:spPr>
                <a:xfrm>
                  <a:off x="8615321" y="1085915"/>
                  <a:ext cx="2383541" cy="1975928"/>
                </a:xfrm>
                <a:prstGeom prst="rect">
                  <a:avLst/>
                </a:prstGeom>
              </p:spPr>
            </p:pic>
            <p:pic>
              <p:nvPicPr>
                <p:cNvPr id="73" name="Image 72" descr="Une image contenant invertébré, art&#10;&#10;Description générée automatiquement">
                  <a:extLst>
                    <a:ext uri="{FF2B5EF4-FFF2-40B4-BE49-F238E27FC236}">
                      <a16:creationId xmlns:a16="http://schemas.microsoft.com/office/drawing/2014/main" id="{301DAFDE-9F5A-42F9-B6FA-35B925508A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1830"/>
                <a:stretch/>
              </p:blipFill>
              <p:spPr>
                <a:xfrm>
                  <a:off x="6532300" y="2012457"/>
                  <a:ext cx="2383541" cy="1860822"/>
                </a:xfrm>
                <a:prstGeom prst="rect">
                  <a:avLst/>
                </a:prstGeom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p:spPr>
            </p:pic>
            <p:sp>
              <p:nvSpPr>
                <p:cNvPr id="74" name="ZoneTexte 73">
                  <a:extLst>
                    <a:ext uri="{FF2B5EF4-FFF2-40B4-BE49-F238E27FC236}">
                      <a16:creationId xmlns:a16="http://schemas.microsoft.com/office/drawing/2014/main" id="{FDE86D4F-24FA-4DE1-841C-E3CE45B08B92}"/>
                    </a:ext>
                  </a:extLst>
                </p:cNvPr>
                <p:cNvSpPr txBox="1"/>
                <p:nvPr/>
              </p:nvSpPr>
              <p:spPr>
                <a:xfrm>
                  <a:off x="6548179" y="1082148"/>
                  <a:ext cx="4036208" cy="585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Espèces autochtones</a:t>
                  </a:r>
                </a:p>
              </p:txBody>
            </p:sp>
          </p:grpSp>
          <p:grpSp>
            <p:nvGrpSpPr>
              <p:cNvPr id="66" name="Groupe 65">
                <a:extLst>
                  <a:ext uri="{FF2B5EF4-FFF2-40B4-BE49-F238E27FC236}">
                    <a16:creationId xmlns:a16="http://schemas.microsoft.com/office/drawing/2014/main" id="{FF846563-A9C1-4249-BA26-6F12CDB015D2}"/>
                  </a:ext>
                </a:extLst>
              </p:cNvPr>
              <p:cNvGrpSpPr/>
              <p:nvPr/>
            </p:nvGrpSpPr>
            <p:grpSpPr>
              <a:xfrm>
                <a:off x="3398645" y="1315016"/>
                <a:ext cx="3580889" cy="2380493"/>
                <a:chOff x="3398645" y="1315016"/>
                <a:chExt cx="3580889" cy="2380493"/>
              </a:xfrm>
            </p:grpSpPr>
            <p:pic>
              <p:nvPicPr>
                <p:cNvPr id="67" name="Image 66" descr="Une image contenant invertébré, art&#10;&#10;Description générée automatiquement">
                  <a:extLst>
                    <a:ext uri="{FF2B5EF4-FFF2-40B4-BE49-F238E27FC236}">
                      <a16:creationId xmlns:a16="http://schemas.microsoft.com/office/drawing/2014/main" id="{2C1DFBE3-8F68-4639-AE40-7EA7B14E77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84427" y="1315016"/>
                  <a:ext cx="2383541" cy="2380493"/>
                </a:xfrm>
                <a:prstGeom prst="rect">
                  <a:avLst/>
                </a:prstGeom>
              </p:spPr>
            </p:pic>
            <p:sp>
              <p:nvSpPr>
                <p:cNvPr id="68" name="ZoneTexte 67">
                  <a:extLst>
                    <a:ext uri="{FF2B5EF4-FFF2-40B4-BE49-F238E27FC236}">
                      <a16:creationId xmlns:a16="http://schemas.microsoft.com/office/drawing/2014/main" id="{88E0D321-7979-4443-8C03-E026317CB383}"/>
                    </a:ext>
                  </a:extLst>
                </p:cNvPr>
                <p:cNvSpPr txBox="1"/>
                <p:nvPr/>
              </p:nvSpPr>
              <p:spPr>
                <a:xfrm>
                  <a:off x="3398645" y="3061843"/>
                  <a:ext cx="2904466" cy="585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Espèce exotique</a:t>
                  </a:r>
                </a:p>
              </p:txBody>
            </p:sp>
            <p:sp>
              <p:nvSpPr>
                <p:cNvPr id="69" name="Forme libre : forme 68">
                  <a:extLst>
                    <a:ext uri="{FF2B5EF4-FFF2-40B4-BE49-F238E27FC236}">
                      <a16:creationId xmlns:a16="http://schemas.microsoft.com/office/drawing/2014/main" id="{B6E264DD-8E45-4B2F-84CA-45BFDA7F3B92}"/>
                    </a:ext>
                  </a:extLst>
                </p:cNvPr>
                <p:cNvSpPr/>
                <p:nvPr/>
              </p:nvSpPr>
              <p:spPr>
                <a:xfrm>
                  <a:off x="5139159" y="1721888"/>
                  <a:ext cx="1840375" cy="975013"/>
                </a:xfrm>
                <a:custGeom>
                  <a:avLst/>
                  <a:gdLst>
                    <a:gd name="connsiteX0" fmla="*/ 0 w 1840375"/>
                    <a:gd name="connsiteY0" fmla="*/ 361555 h 975013"/>
                    <a:gd name="connsiteX1" fmla="*/ 960699 w 1840375"/>
                    <a:gd name="connsiteY1" fmla="*/ 25889 h 975013"/>
                    <a:gd name="connsiteX2" fmla="*/ 1840375 w 1840375"/>
                    <a:gd name="connsiteY2" fmla="*/ 975013 h 975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40375" h="975013">
                      <a:moveTo>
                        <a:pt x="0" y="361555"/>
                      </a:moveTo>
                      <a:cubicBezTo>
                        <a:pt x="326985" y="142600"/>
                        <a:pt x="653970" y="-76354"/>
                        <a:pt x="960699" y="25889"/>
                      </a:cubicBezTo>
                      <a:cubicBezTo>
                        <a:pt x="1267428" y="128132"/>
                        <a:pt x="1553901" y="551572"/>
                        <a:pt x="1840375" y="975013"/>
                      </a:cubicBezTo>
                    </a:path>
                  </a:pathLst>
                </a:custGeom>
                <a:noFill/>
                <a:ln w="28575">
                  <a:solidFill>
                    <a:srgbClr val="C00000"/>
                  </a:solidFill>
                  <a:headEnd type="none" w="med" len="med"/>
                  <a:tailEnd type="triangle" w="med" len="med"/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69B5DE64-A09A-4303-88E5-598C4C48AEE9}"/>
                </a:ext>
              </a:extLst>
            </p:cNvPr>
            <p:cNvSpPr/>
            <p:nvPr/>
          </p:nvSpPr>
          <p:spPr>
            <a:xfrm>
              <a:off x="6787049" y="3602343"/>
              <a:ext cx="233812" cy="23330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Ellipse 75">
              <a:extLst>
                <a:ext uri="{FF2B5EF4-FFF2-40B4-BE49-F238E27FC236}">
                  <a16:creationId xmlns:a16="http://schemas.microsoft.com/office/drawing/2014/main" id="{27C01016-8100-478E-99CC-E6761B7C1A9F}"/>
                </a:ext>
              </a:extLst>
            </p:cNvPr>
            <p:cNvSpPr/>
            <p:nvPr/>
          </p:nvSpPr>
          <p:spPr>
            <a:xfrm>
              <a:off x="6603384" y="3023103"/>
              <a:ext cx="233812" cy="23330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Flèche : droite 77">
              <a:extLst>
                <a:ext uri="{FF2B5EF4-FFF2-40B4-BE49-F238E27FC236}">
                  <a16:creationId xmlns:a16="http://schemas.microsoft.com/office/drawing/2014/main" id="{2C079251-AFAA-4F9F-B6E8-795ABBCB6679}"/>
                </a:ext>
              </a:extLst>
            </p:cNvPr>
            <p:cNvSpPr/>
            <p:nvPr/>
          </p:nvSpPr>
          <p:spPr>
            <a:xfrm rot="10800000">
              <a:off x="6070096" y="3676291"/>
              <a:ext cx="387853" cy="233309"/>
            </a:xfrm>
            <a:prstGeom prst="rightArrow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Flèche : droite 78">
              <a:extLst>
                <a:ext uri="{FF2B5EF4-FFF2-40B4-BE49-F238E27FC236}">
                  <a16:creationId xmlns:a16="http://schemas.microsoft.com/office/drawing/2014/main" id="{8EB709A8-96FE-42D3-A83B-407BC9339ADC}"/>
                </a:ext>
              </a:extLst>
            </p:cNvPr>
            <p:cNvSpPr/>
            <p:nvPr/>
          </p:nvSpPr>
          <p:spPr>
            <a:xfrm rot="8214123">
              <a:off x="5884044" y="3262767"/>
              <a:ext cx="387853" cy="233309"/>
            </a:xfrm>
            <a:prstGeom prst="right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7CDE5B4F-A642-7D0A-0328-A10667A88B7E}"/>
              </a:ext>
            </a:extLst>
          </p:cNvPr>
          <p:cNvSpPr txBox="1"/>
          <p:nvPr/>
        </p:nvSpPr>
        <p:spPr>
          <a:xfrm>
            <a:off x="2550670" y="-20793"/>
            <a:ext cx="756984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Parasitisme et invasions biologiques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1BCB2F8-2533-CE41-6CC1-0D63DBD7D638}"/>
              </a:ext>
            </a:extLst>
          </p:cNvPr>
          <p:cNvSpPr txBox="1"/>
          <p:nvPr/>
        </p:nvSpPr>
        <p:spPr>
          <a:xfrm>
            <a:off x="-1" y="6555339"/>
            <a:ext cx="51945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400" i="1" kern="1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Dunn, 2009; </a:t>
            </a:r>
            <a:r>
              <a:rPr lang="en-US" dirty="0" err="1"/>
              <a:t>Amsellem</a:t>
            </a:r>
            <a:r>
              <a:rPr lang="en-US" dirty="0"/>
              <a:t> et al 2017; </a:t>
            </a:r>
            <a:r>
              <a:rPr lang="fr-FR" dirty="0" err="1"/>
              <a:t>Chalkowski</a:t>
            </a:r>
            <a:r>
              <a:rPr lang="fr-FR" dirty="0"/>
              <a:t> et al 2018</a:t>
            </a:r>
          </a:p>
        </p:txBody>
      </p:sp>
      <p:sp>
        <p:nvSpPr>
          <p:cNvPr id="58" name="Rectangle : coins arrondis 57">
            <a:extLst>
              <a:ext uri="{FF2B5EF4-FFF2-40B4-BE49-F238E27FC236}">
                <a16:creationId xmlns:a16="http://schemas.microsoft.com/office/drawing/2014/main" id="{BFBA8A09-AE5F-CD37-3304-98945678BF43}"/>
              </a:ext>
            </a:extLst>
          </p:cNvPr>
          <p:cNvSpPr/>
          <p:nvPr/>
        </p:nvSpPr>
        <p:spPr>
          <a:xfrm>
            <a:off x="1965880" y="638531"/>
            <a:ext cx="3055921" cy="177436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9" name="Image 58" descr="Une image contenant arthropode, insecte, invertébré&#10;&#10;Description générée automatiquement">
            <a:extLst>
              <a:ext uri="{FF2B5EF4-FFF2-40B4-BE49-F238E27FC236}">
                <a16:creationId xmlns:a16="http://schemas.microsoft.com/office/drawing/2014/main" id="{2F5FE83C-67FD-6606-31BA-BFE19374C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6" b="21870"/>
          <a:stretch/>
        </p:blipFill>
        <p:spPr>
          <a:xfrm>
            <a:off x="3683150" y="1239919"/>
            <a:ext cx="1381849" cy="1172976"/>
          </a:xfrm>
          <a:prstGeom prst="rect">
            <a:avLst/>
          </a:prstGeom>
        </p:spPr>
      </p:pic>
      <p:pic>
        <p:nvPicPr>
          <p:cNvPr id="60" name="Image 59" descr="Une image contenant invertébré, Invertébrés marins, Organisme, art&#10;&#10;Description générée automatiquement">
            <a:extLst>
              <a:ext uri="{FF2B5EF4-FFF2-40B4-BE49-F238E27FC236}">
                <a16:creationId xmlns:a16="http://schemas.microsoft.com/office/drawing/2014/main" id="{919FB9DB-DB5B-80DA-3609-FB933B09BC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95"/>
          <a:stretch/>
        </p:blipFill>
        <p:spPr>
          <a:xfrm>
            <a:off x="3406294" y="637203"/>
            <a:ext cx="1480699" cy="1246175"/>
          </a:xfrm>
          <a:prstGeom prst="rect">
            <a:avLst/>
          </a:prstGeom>
        </p:spPr>
      </p:pic>
      <p:sp>
        <p:nvSpPr>
          <p:cNvPr id="63" name="ZoneTexte 62">
            <a:extLst>
              <a:ext uri="{FF2B5EF4-FFF2-40B4-BE49-F238E27FC236}">
                <a16:creationId xmlns:a16="http://schemas.microsoft.com/office/drawing/2014/main" id="{0AA46DAC-89D4-97F0-D945-3EF3AC25E661}"/>
              </a:ext>
            </a:extLst>
          </p:cNvPr>
          <p:cNvSpPr txBox="1"/>
          <p:nvPr/>
        </p:nvSpPr>
        <p:spPr>
          <a:xfrm>
            <a:off x="2122461" y="632690"/>
            <a:ext cx="2507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Espèces autochtones</a:t>
            </a:r>
          </a:p>
        </p:txBody>
      </p:sp>
      <p:pic>
        <p:nvPicPr>
          <p:cNvPr id="55" name="Image 54" descr="Une image contenant invertébré, art&#10;&#10;Description générée automatiquement">
            <a:extLst>
              <a:ext uri="{FF2B5EF4-FFF2-40B4-BE49-F238E27FC236}">
                <a16:creationId xmlns:a16="http://schemas.microsoft.com/office/drawing/2014/main" id="{063C5CA2-DDB5-4F10-59BE-65994BA075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33" y="781692"/>
            <a:ext cx="1480699" cy="1501326"/>
          </a:xfrm>
          <a:prstGeom prst="rect">
            <a:avLst/>
          </a:prstGeom>
        </p:spPr>
      </p:pic>
      <p:sp>
        <p:nvSpPr>
          <p:cNvPr id="56" name="ZoneTexte 55">
            <a:extLst>
              <a:ext uri="{FF2B5EF4-FFF2-40B4-BE49-F238E27FC236}">
                <a16:creationId xmlns:a16="http://schemas.microsoft.com/office/drawing/2014/main" id="{9F7FCE27-9E04-2E47-0125-04291BC1530D}"/>
              </a:ext>
            </a:extLst>
          </p:cNvPr>
          <p:cNvSpPr txBox="1"/>
          <p:nvPr/>
        </p:nvSpPr>
        <p:spPr>
          <a:xfrm>
            <a:off x="165600" y="1883378"/>
            <a:ext cx="1804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Espèce exotique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B0763D2-ADEC-488E-BA37-B286B81C7B66}"/>
              </a:ext>
            </a:extLst>
          </p:cNvPr>
          <p:cNvGrpSpPr/>
          <p:nvPr/>
        </p:nvGrpSpPr>
        <p:grpSpPr>
          <a:xfrm>
            <a:off x="1246839" y="1038297"/>
            <a:ext cx="2346144" cy="1356837"/>
            <a:chOff x="3901139" y="1038297"/>
            <a:chExt cx="2346144" cy="1356837"/>
          </a:xfrm>
        </p:grpSpPr>
        <p:pic>
          <p:nvPicPr>
            <p:cNvPr id="62" name="Image 61" descr="Une image contenant invertébré, art&#10;&#10;Description générée automatiquement">
              <a:extLst>
                <a:ext uri="{FF2B5EF4-FFF2-40B4-BE49-F238E27FC236}">
                  <a16:creationId xmlns:a16="http://schemas.microsoft.com/office/drawing/2014/main" id="{058AF9A6-0D90-E544-DB5B-6AD49E925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830"/>
            <a:stretch/>
          </p:blipFill>
          <p:spPr>
            <a:xfrm>
              <a:off x="4766584" y="1221553"/>
              <a:ext cx="1480699" cy="1173581"/>
            </a:xfrm>
            <a:prstGeom prst="rect">
              <a:avLst/>
            </a:prstGeom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pic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42FD3961-AE7E-56D8-CF51-E80CC96810EC}"/>
                </a:ext>
              </a:extLst>
            </p:cNvPr>
            <p:cNvSpPr/>
            <p:nvPr/>
          </p:nvSpPr>
          <p:spPr>
            <a:xfrm>
              <a:off x="3901139" y="1038297"/>
              <a:ext cx="1143274" cy="614920"/>
            </a:xfrm>
            <a:custGeom>
              <a:avLst/>
              <a:gdLst>
                <a:gd name="connsiteX0" fmla="*/ 0 w 1840375"/>
                <a:gd name="connsiteY0" fmla="*/ 361555 h 975013"/>
                <a:gd name="connsiteX1" fmla="*/ 960699 w 1840375"/>
                <a:gd name="connsiteY1" fmla="*/ 25889 h 975013"/>
                <a:gd name="connsiteX2" fmla="*/ 1840375 w 1840375"/>
                <a:gd name="connsiteY2" fmla="*/ 975013 h 97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0375" h="975013">
                  <a:moveTo>
                    <a:pt x="0" y="361555"/>
                  </a:moveTo>
                  <a:cubicBezTo>
                    <a:pt x="326985" y="142600"/>
                    <a:pt x="653970" y="-76354"/>
                    <a:pt x="960699" y="25889"/>
                  </a:cubicBezTo>
                  <a:cubicBezTo>
                    <a:pt x="1267428" y="128132"/>
                    <a:pt x="1553901" y="551572"/>
                    <a:pt x="1840375" y="975013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33F1A785-65FA-4D65-B093-CE1E98466F4E}"/>
              </a:ext>
            </a:extLst>
          </p:cNvPr>
          <p:cNvGrpSpPr/>
          <p:nvPr/>
        </p:nvGrpSpPr>
        <p:grpSpPr>
          <a:xfrm>
            <a:off x="3846072" y="1112448"/>
            <a:ext cx="417477" cy="812549"/>
            <a:chOff x="6500372" y="1112448"/>
            <a:chExt cx="417477" cy="812549"/>
          </a:xfrm>
        </p:grpSpPr>
        <p:sp>
          <p:nvSpPr>
            <p:cNvPr id="86" name="Ellipse 85">
              <a:extLst>
                <a:ext uri="{FF2B5EF4-FFF2-40B4-BE49-F238E27FC236}">
                  <a16:creationId xmlns:a16="http://schemas.microsoft.com/office/drawing/2014/main" id="{076E98F8-3082-01F5-5F15-C51CD1AE42F4}"/>
                </a:ext>
              </a:extLst>
            </p:cNvPr>
            <p:cNvSpPr/>
            <p:nvPr/>
          </p:nvSpPr>
          <p:spPr>
            <a:xfrm>
              <a:off x="6684037" y="1691688"/>
              <a:ext cx="233812" cy="23330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" name="Ellipse 90">
              <a:extLst>
                <a:ext uri="{FF2B5EF4-FFF2-40B4-BE49-F238E27FC236}">
                  <a16:creationId xmlns:a16="http://schemas.microsoft.com/office/drawing/2014/main" id="{0C218C95-6F73-50BD-3FF4-744527D2C4BE}"/>
                </a:ext>
              </a:extLst>
            </p:cNvPr>
            <p:cNvSpPr/>
            <p:nvPr/>
          </p:nvSpPr>
          <p:spPr>
            <a:xfrm>
              <a:off x="6500372" y="1112448"/>
              <a:ext cx="233812" cy="23330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3" name="ZoneTexte 92">
            <a:extLst>
              <a:ext uri="{FF2B5EF4-FFF2-40B4-BE49-F238E27FC236}">
                <a16:creationId xmlns:a16="http://schemas.microsoft.com/office/drawing/2014/main" id="{39F3AB53-A81B-D360-513D-6E37330B3956}"/>
              </a:ext>
            </a:extLst>
          </p:cNvPr>
          <p:cNvSpPr txBox="1"/>
          <p:nvPr/>
        </p:nvSpPr>
        <p:spPr>
          <a:xfrm>
            <a:off x="5213316" y="1120874"/>
            <a:ext cx="3096000" cy="70788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Acquisition </a:t>
            </a:r>
          </a:p>
          <a:p>
            <a:r>
              <a:rPr lang="fr-FR" dirty="0"/>
              <a:t>de parasites autochtones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6B67730-CF6F-4506-9A80-FD2CCB18C109}"/>
              </a:ext>
            </a:extLst>
          </p:cNvPr>
          <p:cNvGrpSpPr/>
          <p:nvPr/>
        </p:nvGrpSpPr>
        <p:grpSpPr>
          <a:xfrm>
            <a:off x="2566917" y="1314338"/>
            <a:ext cx="1205985" cy="699901"/>
            <a:chOff x="5221217" y="1314338"/>
            <a:chExt cx="1205985" cy="699901"/>
          </a:xfrm>
        </p:grpSpPr>
        <p:sp>
          <p:nvSpPr>
            <p:cNvPr id="89" name="Flèche : droite 88">
              <a:extLst>
                <a:ext uri="{FF2B5EF4-FFF2-40B4-BE49-F238E27FC236}">
                  <a16:creationId xmlns:a16="http://schemas.microsoft.com/office/drawing/2014/main" id="{7B6A795D-2681-7012-3BFC-79B16D7CE1A8}"/>
                </a:ext>
              </a:extLst>
            </p:cNvPr>
            <p:cNvSpPr/>
            <p:nvPr/>
          </p:nvSpPr>
          <p:spPr>
            <a:xfrm rot="10800000">
              <a:off x="6039349" y="1727862"/>
              <a:ext cx="387853" cy="233309"/>
            </a:xfrm>
            <a:prstGeom prst="rightArrow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Flèche : droite 89">
              <a:extLst>
                <a:ext uri="{FF2B5EF4-FFF2-40B4-BE49-F238E27FC236}">
                  <a16:creationId xmlns:a16="http://schemas.microsoft.com/office/drawing/2014/main" id="{1F3E056A-90E1-6E66-AA1A-6EA7CD6ABCE5}"/>
                </a:ext>
              </a:extLst>
            </p:cNvPr>
            <p:cNvSpPr/>
            <p:nvPr/>
          </p:nvSpPr>
          <p:spPr>
            <a:xfrm rot="8214123">
              <a:off x="5853297" y="1314338"/>
              <a:ext cx="387853" cy="233309"/>
            </a:xfrm>
            <a:prstGeom prst="right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Ellipse 100">
              <a:extLst>
                <a:ext uri="{FF2B5EF4-FFF2-40B4-BE49-F238E27FC236}">
                  <a16:creationId xmlns:a16="http://schemas.microsoft.com/office/drawing/2014/main" id="{62EAD348-39C8-B5A2-43ED-B244648C39FA}"/>
                </a:ext>
              </a:extLst>
            </p:cNvPr>
            <p:cNvSpPr/>
            <p:nvPr/>
          </p:nvSpPr>
          <p:spPr>
            <a:xfrm>
              <a:off x="5345208" y="1780930"/>
              <a:ext cx="233812" cy="23330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11F964D9-876D-6095-64C3-6DD44C9B178D}"/>
                </a:ext>
              </a:extLst>
            </p:cNvPr>
            <p:cNvSpPr/>
            <p:nvPr/>
          </p:nvSpPr>
          <p:spPr>
            <a:xfrm>
              <a:off x="5221217" y="1672233"/>
              <a:ext cx="233812" cy="23330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0" name="ZoneTexte 119">
            <a:extLst>
              <a:ext uri="{FF2B5EF4-FFF2-40B4-BE49-F238E27FC236}">
                <a16:creationId xmlns:a16="http://schemas.microsoft.com/office/drawing/2014/main" id="{BF95C707-0BE9-4119-9C2A-F66A8C50C514}"/>
              </a:ext>
            </a:extLst>
          </p:cNvPr>
          <p:cNvSpPr txBox="1"/>
          <p:nvPr/>
        </p:nvSpPr>
        <p:spPr>
          <a:xfrm>
            <a:off x="5194587" y="4819221"/>
            <a:ext cx="3096000" cy="70788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Introduction </a:t>
            </a:r>
          </a:p>
          <a:p>
            <a:pPr algn="ctr"/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de nouveaux parasites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9B8175B9-8597-4269-B622-69CDD7F54781}"/>
              </a:ext>
            </a:extLst>
          </p:cNvPr>
          <p:cNvGrpSpPr/>
          <p:nvPr/>
        </p:nvGrpSpPr>
        <p:grpSpPr>
          <a:xfrm>
            <a:off x="758463" y="5042386"/>
            <a:ext cx="1205045" cy="637575"/>
            <a:chOff x="3434008" y="3177876"/>
            <a:chExt cx="1205045" cy="637575"/>
          </a:xfrm>
        </p:grpSpPr>
        <p:sp>
          <p:nvSpPr>
            <p:cNvPr id="118" name="Ellipse 117">
              <a:extLst>
                <a:ext uri="{FF2B5EF4-FFF2-40B4-BE49-F238E27FC236}">
                  <a16:creationId xmlns:a16="http://schemas.microsoft.com/office/drawing/2014/main" id="{27E1F07A-903B-45F1-9EBB-0C4492FAFF57}"/>
                </a:ext>
              </a:extLst>
            </p:cNvPr>
            <p:cNvSpPr/>
            <p:nvPr/>
          </p:nvSpPr>
          <p:spPr>
            <a:xfrm>
              <a:off x="3527733" y="3177876"/>
              <a:ext cx="233812" cy="23330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9" name="ZoneTexte 128">
              <a:extLst>
                <a:ext uri="{FF2B5EF4-FFF2-40B4-BE49-F238E27FC236}">
                  <a16:creationId xmlns:a16="http://schemas.microsoft.com/office/drawing/2014/main" id="{E702F711-3B84-4DD8-B490-D7176ABB13E8}"/>
                </a:ext>
              </a:extLst>
            </p:cNvPr>
            <p:cNvSpPr txBox="1"/>
            <p:nvPr/>
          </p:nvSpPr>
          <p:spPr>
            <a:xfrm>
              <a:off x="3434008" y="3446119"/>
              <a:ext cx="1205045" cy="369332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FFFF00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r-FR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tolérance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7A6A8CBE-5E78-4EA7-9803-A08BDAF0F28C}"/>
              </a:ext>
            </a:extLst>
          </p:cNvPr>
          <p:cNvGrpSpPr/>
          <p:nvPr/>
        </p:nvGrpSpPr>
        <p:grpSpPr>
          <a:xfrm>
            <a:off x="2154346" y="2796879"/>
            <a:ext cx="1402451" cy="1116509"/>
            <a:chOff x="4808646" y="2796879"/>
            <a:chExt cx="1402451" cy="1116509"/>
          </a:xfrm>
        </p:grpSpPr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DEADAFC2-555D-4ED0-A823-0D60A0DFE02C}"/>
                </a:ext>
              </a:extLst>
            </p:cNvPr>
            <p:cNvSpPr txBox="1"/>
            <p:nvPr/>
          </p:nvSpPr>
          <p:spPr>
            <a:xfrm>
              <a:off x="4808646" y="2796879"/>
              <a:ext cx="1402451" cy="646331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FFFF00"/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b="1" i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fr-FR" dirty="0"/>
                <a:t>Tolérance</a:t>
              </a:r>
            </a:p>
            <a:p>
              <a:r>
                <a:rPr lang="fr-FR" dirty="0"/>
                <a:t>Résistance</a:t>
              </a:r>
            </a:p>
          </p:txBody>
        </p:sp>
        <p:pic>
          <p:nvPicPr>
            <p:cNvPr id="80" name="Image 79" descr="Une image contenant cercle, Graphique, Caractère coloré, capture d’écran&#10;&#10;Description générée automatiquement">
              <a:extLst>
                <a:ext uri="{FF2B5EF4-FFF2-40B4-BE49-F238E27FC236}">
                  <a16:creationId xmlns:a16="http://schemas.microsoft.com/office/drawing/2014/main" id="{7C830FE7-B1FF-49D3-A9C6-A8874E701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3018" y="3486800"/>
              <a:ext cx="426588" cy="426588"/>
            </a:xfrm>
            <a:prstGeom prst="rect">
              <a:avLst/>
            </a:prstGeom>
          </p:spPr>
        </p:pic>
      </p:grpSp>
      <p:sp>
        <p:nvSpPr>
          <p:cNvPr id="83" name="ZoneTexte 82">
            <a:extLst>
              <a:ext uri="{FF2B5EF4-FFF2-40B4-BE49-F238E27FC236}">
                <a16:creationId xmlns:a16="http://schemas.microsoft.com/office/drawing/2014/main" id="{6AF70DEC-AED2-47C6-8E8A-A752474B399F}"/>
              </a:ext>
            </a:extLst>
          </p:cNvPr>
          <p:cNvSpPr txBox="1"/>
          <p:nvPr/>
        </p:nvSpPr>
        <p:spPr>
          <a:xfrm>
            <a:off x="5243094" y="2900337"/>
            <a:ext cx="3096000" cy="70788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Relâchement</a:t>
            </a:r>
          </a:p>
          <a:p>
            <a:r>
              <a:rPr lang="fr-FR" dirty="0"/>
              <a:t>de la pression des ennemis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278208E-5FCF-4C0C-A472-DD863C39BB37}"/>
              </a:ext>
            </a:extLst>
          </p:cNvPr>
          <p:cNvGrpSpPr/>
          <p:nvPr/>
        </p:nvGrpSpPr>
        <p:grpSpPr>
          <a:xfrm>
            <a:off x="8331200" y="1171006"/>
            <a:ext cx="3644332" cy="488527"/>
            <a:chOff x="8331200" y="1171006"/>
            <a:chExt cx="3644332" cy="488527"/>
          </a:xfrm>
        </p:grpSpPr>
        <p:sp>
          <p:nvSpPr>
            <p:cNvPr id="97" name="ZoneTexte 96">
              <a:extLst>
                <a:ext uri="{FF2B5EF4-FFF2-40B4-BE49-F238E27FC236}">
                  <a16:creationId xmlns:a16="http://schemas.microsoft.com/office/drawing/2014/main" id="{0C86BC22-9786-9F2E-1D43-AEA5A87DFBBC}"/>
                </a:ext>
              </a:extLst>
            </p:cNvPr>
            <p:cNvSpPr txBox="1"/>
            <p:nvPr/>
          </p:nvSpPr>
          <p:spPr>
            <a:xfrm>
              <a:off x="8414412" y="1208660"/>
              <a:ext cx="356112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Coexistence des espèces</a:t>
              </a:r>
            </a:p>
          </p:txBody>
        </p:sp>
        <p:sp>
          <p:nvSpPr>
            <p:cNvPr id="10" name="Flèche : droite 9">
              <a:extLst>
                <a:ext uri="{FF2B5EF4-FFF2-40B4-BE49-F238E27FC236}">
                  <a16:creationId xmlns:a16="http://schemas.microsoft.com/office/drawing/2014/main" id="{DD3EA2B2-5C3F-4A80-901D-07062D088551}"/>
                </a:ext>
              </a:extLst>
            </p:cNvPr>
            <p:cNvSpPr/>
            <p:nvPr/>
          </p:nvSpPr>
          <p:spPr>
            <a:xfrm>
              <a:off x="8331200" y="1171006"/>
              <a:ext cx="558800" cy="488527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3FDC1600-2649-4540-9050-92E45505F47A}"/>
              </a:ext>
            </a:extLst>
          </p:cNvPr>
          <p:cNvGrpSpPr/>
          <p:nvPr/>
        </p:nvGrpSpPr>
        <p:grpSpPr>
          <a:xfrm>
            <a:off x="8331201" y="2341304"/>
            <a:ext cx="4011733" cy="2488544"/>
            <a:chOff x="8331201" y="2442904"/>
            <a:chExt cx="4011733" cy="2488544"/>
          </a:xfrm>
        </p:grpSpPr>
        <p:sp>
          <p:nvSpPr>
            <p:cNvPr id="87" name="ZoneTexte 86">
              <a:extLst>
                <a:ext uri="{FF2B5EF4-FFF2-40B4-BE49-F238E27FC236}">
                  <a16:creationId xmlns:a16="http://schemas.microsoft.com/office/drawing/2014/main" id="{648DB630-060B-44E8-BC1D-CCEF58D1A07B}"/>
                </a:ext>
              </a:extLst>
            </p:cNvPr>
            <p:cNvSpPr txBox="1"/>
            <p:nvPr/>
          </p:nvSpPr>
          <p:spPr>
            <a:xfrm>
              <a:off x="8331201" y="2442904"/>
              <a:ext cx="40117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u="sng" dirty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Diversité &amp; prévalence des parasites</a:t>
              </a:r>
              <a:endParaRPr lang="fr-FR" b="1" u="sng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716FEE17-F321-4CED-A5DA-1F0B8270EB96}"/>
                </a:ext>
              </a:extLst>
            </p:cNvPr>
            <p:cNvSpPr txBox="1"/>
            <p:nvPr/>
          </p:nvSpPr>
          <p:spPr>
            <a:xfrm>
              <a:off x="8549504" y="2728560"/>
              <a:ext cx="35601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chez espèce invasive &lt; autochtones</a:t>
              </a:r>
            </a:p>
          </p:txBody>
        </p: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67084BAD-FA35-4E41-96CF-5A33D99566E0}"/>
                </a:ext>
              </a:extLst>
            </p:cNvPr>
            <p:cNvGrpSpPr/>
            <p:nvPr/>
          </p:nvGrpSpPr>
          <p:grpSpPr>
            <a:xfrm>
              <a:off x="8564373" y="3144954"/>
              <a:ext cx="3492048" cy="1786494"/>
              <a:chOff x="8564373" y="3144954"/>
              <a:chExt cx="3492048" cy="1786494"/>
            </a:xfrm>
          </p:grpSpPr>
          <p:pic>
            <p:nvPicPr>
              <p:cNvPr id="95" name="Image 94" descr="Artemia franciscana (brine shrimp) at 35 days of growth">
                <a:extLst>
                  <a:ext uri="{FF2B5EF4-FFF2-40B4-BE49-F238E27FC236}">
                    <a16:creationId xmlns:a16="http://schemas.microsoft.com/office/drawing/2014/main" id="{7B5F29C6-C59C-47FA-ACA0-A5EBD46A3B31}"/>
                  </a:ext>
                </a:extLst>
              </p:cNvPr>
              <p:cNvPicPr/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64373" y="3144954"/>
                <a:ext cx="1295400" cy="9715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36B53A12-CE2A-4B28-952A-A0334329E3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95765" y="3909601"/>
                <a:ext cx="1460656" cy="972000"/>
              </a:xfrm>
              <a:prstGeom prst="rect">
                <a:avLst/>
              </a:prstGeom>
            </p:spPr>
          </p:pic>
          <p:pic>
            <p:nvPicPr>
              <p:cNvPr id="85" name="Image 84" descr="Une image contenant invertébré, crabe, crustacé, fruit de mer&#10;&#10;Description générée automatiquement">
                <a:extLst>
                  <a:ext uri="{FF2B5EF4-FFF2-40B4-BE49-F238E27FC236}">
                    <a16:creationId xmlns:a16="http://schemas.microsoft.com/office/drawing/2014/main" id="{1B9B0911-DA9E-45BF-836D-8E86E4C35E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006491" y="3959448"/>
                <a:ext cx="1460658" cy="972000"/>
              </a:xfrm>
              <a:prstGeom prst="rect">
                <a:avLst/>
              </a:prstGeom>
            </p:spPr>
          </p:pic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3F7DF720-C4F8-4614-846B-61852B9891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998522" y="3144954"/>
                <a:ext cx="1194485" cy="971550"/>
              </a:xfrm>
              <a:prstGeom prst="rect">
                <a:avLst/>
              </a:prstGeom>
            </p:spPr>
          </p:pic>
        </p:grp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EEF7EAD4-CDFD-4B40-B934-41DA0D617B53}"/>
              </a:ext>
            </a:extLst>
          </p:cNvPr>
          <p:cNvGrpSpPr/>
          <p:nvPr/>
        </p:nvGrpSpPr>
        <p:grpSpPr>
          <a:xfrm>
            <a:off x="8918219" y="5211445"/>
            <a:ext cx="2465876" cy="1441690"/>
            <a:chOff x="8918219" y="5211445"/>
            <a:chExt cx="2465876" cy="1441690"/>
          </a:xfrm>
        </p:grpSpPr>
        <p:grpSp>
          <p:nvGrpSpPr>
            <p:cNvPr id="98" name="Groupe 97">
              <a:extLst>
                <a:ext uri="{FF2B5EF4-FFF2-40B4-BE49-F238E27FC236}">
                  <a16:creationId xmlns:a16="http://schemas.microsoft.com/office/drawing/2014/main" id="{FA60A2CB-914B-4EA6-AF60-24E7A00B88D7}"/>
                </a:ext>
              </a:extLst>
            </p:cNvPr>
            <p:cNvGrpSpPr/>
            <p:nvPr/>
          </p:nvGrpSpPr>
          <p:grpSpPr>
            <a:xfrm>
              <a:off x="9006491" y="5275695"/>
              <a:ext cx="2377604" cy="1377440"/>
              <a:chOff x="9050792" y="1219200"/>
              <a:chExt cx="3024318" cy="1707808"/>
            </a:xfrm>
          </p:grpSpPr>
          <p:pic>
            <p:nvPicPr>
              <p:cNvPr id="99" name="Image 98" descr="Une image contenant mammifère, écureuil, plein air, rongeur&#10;&#10;Description générée automatiquement">
                <a:extLst>
                  <a:ext uri="{FF2B5EF4-FFF2-40B4-BE49-F238E27FC236}">
                    <a16:creationId xmlns:a16="http://schemas.microsoft.com/office/drawing/2014/main" id="{8806E088-3C70-44EF-B8E2-764CBCCA33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9050792" y="1225829"/>
                <a:ext cx="3024318" cy="170117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00" name="Forme libre : forme 99">
                <a:extLst>
                  <a:ext uri="{FF2B5EF4-FFF2-40B4-BE49-F238E27FC236}">
                    <a16:creationId xmlns:a16="http://schemas.microsoft.com/office/drawing/2014/main" id="{786F99A6-6427-41A0-8474-1CF73DAEE302}"/>
                  </a:ext>
                </a:extLst>
              </p:cNvPr>
              <p:cNvSpPr/>
              <p:nvPr/>
            </p:nvSpPr>
            <p:spPr>
              <a:xfrm>
                <a:off x="9052560" y="1219200"/>
                <a:ext cx="1544320" cy="1696720"/>
              </a:xfrm>
              <a:custGeom>
                <a:avLst/>
                <a:gdLst>
                  <a:gd name="connsiteX0" fmla="*/ 0 w 1544320"/>
                  <a:gd name="connsiteY0" fmla="*/ 0 h 1696720"/>
                  <a:gd name="connsiteX1" fmla="*/ 0 w 1544320"/>
                  <a:gd name="connsiteY1" fmla="*/ 1696720 h 1696720"/>
                  <a:gd name="connsiteX2" fmla="*/ 1544320 w 1544320"/>
                  <a:gd name="connsiteY2" fmla="*/ 1676400 h 1696720"/>
                  <a:gd name="connsiteX3" fmla="*/ 1402080 w 1544320"/>
                  <a:gd name="connsiteY3" fmla="*/ 0 h 1696720"/>
                  <a:gd name="connsiteX4" fmla="*/ 30480 w 1544320"/>
                  <a:gd name="connsiteY4" fmla="*/ 40640 h 1696720"/>
                  <a:gd name="connsiteX5" fmla="*/ 10160 w 1544320"/>
                  <a:gd name="connsiteY5" fmla="*/ 50800 h 1696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44320" h="1696720">
                    <a:moveTo>
                      <a:pt x="0" y="0"/>
                    </a:moveTo>
                    <a:lnTo>
                      <a:pt x="0" y="1696720"/>
                    </a:lnTo>
                    <a:lnTo>
                      <a:pt x="1544320" y="1676400"/>
                    </a:lnTo>
                    <a:lnTo>
                      <a:pt x="1402080" y="0"/>
                    </a:lnTo>
                    <a:lnTo>
                      <a:pt x="30480" y="40640"/>
                    </a:lnTo>
                    <a:lnTo>
                      <a:pt x="10160" y="50800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220F0349-DAAE-4986-A7EC-541909F04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4508" y="5211445"/>
              <a:ext cx="527459" cy="527459"/>
            </a:xfrm>
            <a:prstGeom prst="rect">
              <a:avLst/>
            </a:prstGeom>
            <a:effectLst>
              <a:outerShdw blurRad="50800" dist="50800" dir="5400000" algn="ctr" rotWithShape="0">
                <a:srgbClr val="FFFF00"/>
              </a:outerShdw>
            </a:effectLst>
          </p:spPr>
        </p:pic>
        <p:grpSp>
          <p:nvGrpSpPr>
            <p:cNvPr id="105" name="Groupe 104">
              <a:extLst>
                <a:ext uri="{FF2B5EF4-FFF2-40B4-BE49-F238E27FC236}">
                  <a16:creationId xmlns:a16="http://schemas.microsoft.com/office/drawing/2014/main" id="{45AD5DA9-70BD-4ACC-8872-2773F2045108}"/>
                </a:ext>
              </a:extLst>
            </p:cNvPr>
            <p:cNvGrpSpPr/>
            <p:nvPr/>
          </p:nvGrpSpPr>
          <p:grpSpPr>
            <a:xfrm>
              <a:off x="10527396" y="5900019"/>
              <a:ext cx="795640" cy="625822"/>
              <a:chOff x="7974330" y="1280160"/>
              <a:chExt cx="1018211" cy="881502"/>
            </a:xfrm>
          </p:grpSpPr>
          <p:pic>
            <p:nvPicPr>
              <p:cNvPr id="106" name="Image 105">
                <a:extLst>
                  <a:ext uri="{FF2B5EF4-FFF2-40B4-BE49-F238E27FC236}">
                    <a16:creationId xmlns:a16="http://schemas.microsoft.com/office/drawing/2014/main" id="{FFE16A52-9F18-4DAA-A84D-99DFD61ACA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71059" y="1440180"/>
                <a:ext cx="721482" cy="721482"/>
              </a:xfrm>
              <a:prstGeom prst="ellipse">
                <a:avLst/>
              </a:prstGeom>
              <a:effectLst>
                <a:glow rad="546100">
                  <a:schemeClr val="tx1">
                    <a:alpha val="86000"/>
                  </a:schemeClr>
                </a:glow>
              </a:effectLst>
            </p:spPr>
          </p:pic>
          <p:sp>
            <p:nvSpPr>
              <p:cNvPr id="107" name="Forme libre : forme 106">
                <a:extLst>
                  <a:ext uri="{FF2B5EF4-FFF2-40B4-BE49-F238E27FC236}">
                    <a16:creationId xmlns:a16="http://schemas.microsoft.com/office/drawing/2014/main" id="{2A4B02B7-2E6B-49B1-9A8E-9C5316AE616A}"/>
                  </a:ext>
                </a:extLst>
              </p:cNvPr>
              <p:cNvSpPr/>
              <p:nvPr/>
            </p:nvSpPr>
            <p:spPr>
              <a:xfrm>
                <a:off x="7974330" y="1322070"/>
                <a:ext cx="148590" cy="118110"/>
              </a:xfrm>
              <a:custGeom>
                <a:avLst/>
                <a:gdLst>
                  <a:gd name="connsiteX0" fmla="*/ 0 w 148590"/>
                  <a:gd name="connsiteY0" fmla="*/ 0 h 118110"/>
                  <a:gd name="connsiteX1" fmla="*/ 106680 w 148590"/>
                  <a:gd name="connsiteY1" fmla="*/ 49530 h 118110"/>
                  <a:gd name="connsiteX2" fmla="*/ 148590 w 148590"/>
                  <a:gd name="connsiteY2" fmla="*/ 118110 h 118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590" h="118110">
                    <a:moveTo>
                      <a:pt x="0" y="0"/>
                    </a:moveTo>
                    <a:cubicBezTo>
                      <a:pt x="40957" y="14922"/>
                      <a:pt x="81915" y="29845"/>
                      <a:pt x="106680" y="49530"/>
                    </a:cubicBezTo>
                    <a:cubicBezTo>
                      <a:pt x="131445" y="69215"/>
                      <a:pt x="140017" y="93662"/>
                      <a:pt x="148590" y="11811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1" name="Forme libre : forme 110">
                <a:extLst>
                  <a:ext uri="{FF2B5EF4-FFF2-40B4-BE49-F238E27FC236}">
                    <a16:creationId xmlns:a16="http://schemas.microsoft.com/office/drawing/2014/main" id="{67F2EBAE-B679-4BED-90FD-FF2F6C374142}"/>
                  </a:ext>
                </a:extLst>
              </p:cNvPr>
              <p:cNvSpPr/>
              <p:nvPr/>
            </p:nvSpPr>
            <p:spPr>
              <a:xfrm>
                <a:off x="8020050" y="1280160"/>
                <a:ext cx="80010" cy="144780"/>
              </a:xfrm>
              <a:custGeom>
                <a:avLst/>
                <a:gdLst>
                  <a:gd name="connsiteX0" fmla="*/ 0 w 80010"/>
                  <a:gd name="connsiteY0" fmla="*/ 144780 h 144780"/>
                  <a:gd name="connsiteX1" fmla="*/ 57150 w 80010"/>
                  <a:gd name="connsiteY1" fmla="*/ 68580 h 144780"/>
                  <a:gd name="connsiteX2" fmla="*/ 80010 w 80010"/>
                  <a:gd name="connsiteY2" fmla="*/ 0 h 14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010" h="144780">
                    <a:moveTo>
                      <a:pt x="0" y="144780"/>
                    </a:moveTo>
                    <a:cubicBezTo>
                      <a:pt x="21907" y="118745"/>
                      <a:pt x="43815" y="92710"/>
                      <a:pt x="57150" y="68580"/>
                    </a:cubicBezTo>
                    <a:cubicBezTo>
                      <a:pt x="70485" y="44450"/>
                      <a:pt x="75247" y="22225"/>
                      <a:pt x="8001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2" name="Forme libre : forme 111">
                <a:extLst>
                  <a:ext uri="{FF2B5EF4-FFF2-40B4-BE49-F238E27FC236}">
                    <a16:creationId xmlns:a16="http://schemas.microsoft.com/office/drawing/2014/main" id="{A0559070-8C61-4B24-88FB-384DDC45FAE9}"/>
                  </a:ext>
                </a:extLst>
              </p:cNvPr>
              <p:cNvSpPr/>
              <p:nvPr/>
            </p:nvSpPr>
            <p:spPr>
              <a:xfrm>
                <a:off x="8124686" y="1629370"/>
                <a:ext cx="148590" cy="118110"/>
              </a:xfrm>
              <a:custGeom>
                <a:avLst/>
                <a:gdLst>
                  <a:gd name="connsiteX0" fmla="*/ 0 w 148590"/>
                  <a:gd name="connsiteY0" fmla="*/ 0 h 118110"/>
                  <a:gd name="connsiteX1" fmla="*/ 106680 w 148590"/>
                  <a:gd name="connsiteY1" fmla="*/ 49530 h 118110"/>
                  <a:gd name="connsiteX2" fmla="*/ 148590 w 148590"/>
                  <a:gd name="connsiteY2" fmla="*/ 118110 h 118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590" h="118110">
                    <a:moveTo>
                      <a:pt x="0" y="0"/>
                    </a:moveTo>
                    <a:cubicBezTo>
                      <a:pt x="40957" y="14922"/>
                      <a:pt x="81915" y="29845"/>
                      <a:pt x="106680" y="49530"/>
                    </a:cubicBezTo>
                    <a:cubicBezTo>
                      <a:pt x="131445" y="69215"/>
                      <a:pt x="140017" y="93662"/>
                      <a:pt x="148590" y="11811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4" name="Forme libre : forme 113">
                <a:extLst>
                  <a:ext uri="{FF2B5EF4-FFF2-40B4-BE49-F238E27FC236}">
                    <a16:creationId xmlns:a16="http://schemas.microsoft.com/office/drawing/2014/main" id="{5222964E-26C1-43DB-AD59-81DF6F283433}"/>
                  </a:ext>
                </a:extLst>
              </p:cNvPr>
              <p:cNvSpPr/>
              <p:nvPr/>
            </p:nvSpPr>
            <p:spPr>
              <a:xfrm>
                <a:off x="8170406" y="1587460"/>
                <a:ext cx="80010" cy="144780"/>
              </a:xfrm>
              <a:custGeom>
                <a:avLst/>
                <a:gdLst>
                  <a:gd name="connsiteX0" fmla="*/ 0 w 80010"/>
                  <a:gd name="connsiteY0" fmla="*/ 144780 h 144780"/>
                  <a:gd name="connsiteX1" fmla="*/ 57150 w 80010"/>
                  <a:gd name="connsiteY1" fmla="*/ 68580 h 144780"/>
                  <a:gd name="connsiteX2" fmla="*/ 80010 w 80010"/>
                  <a:gd name="connsiteY2" fmla="*/ 0 h 14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010" h="144780">
                    <a:moveTo>
                      <a:pt x="0" y="144780"/>
                    </a:moveTo>
                    <a:cubicBezTo>
                      <a:pt x="21907" y="118745"/>
                      <a:pt x="43815" y="92710"/>
                      <a:pt x="57150" y="68580"/>
                    </a:cubicBezTo>
                    <a:cubicBezTo>
                      <a:pt x="70485" y="44450"/>
                      <a:pt x="75247" y="22225"/>
                      <a:pt x="8001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16" name="ZoneTexte 115">
              <a:extLst>
                <a:ext uri="{FF2B5EF4-FFF2-40B4-BE49-F238E27FC236}">
                  <a16:creationId xmlns:a16="http://schemas.microsoft.com/office/drawing/2014/main" id="{7996A6D3-E969-415C-B97C-0C3292921C34}"/>
                </a:ext>
              </a:extLst>
            </p:cNvPr>
            <p:cNvSpPr txBox="1"/>
            <p:nvPr/>
          </p:nvSpPr>
          <p:spPr>
            <a:xfrm>
              <a:off x="8918219" y="5576318"/>
              <a:ext cx="16095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Parapoxvirus</a:t>
              </a:r>
              <a:endParaRPr lang="fr-FR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3" name="Groupe 122">
            <a:extLst>
              <a:ext uri="{FF2B5EF4-FFF2-40B4-BE49-F238E27FC236}">
                <a16:creationId xmlns:a16="http://schemas.microsoft.com/office/drawing/2014/main" id="{DDAB806A-955F-45A0-A7AB-0197373A37E0}"/>
              </a:ext>
            </a:extLst>
          </p:cNvPr>
          <p:cNvGrpSpPr/>
          <p:nvPr/>
        </p:nvGrpSpPr>
        <p:grpSpPr>
          <a:xfrm>
            <a:off x="1225594" y="4840764"/>
            <a:ext cx="2346144" cy="1356837"/>
            <a:chOff x="3901139" y="2976254"/>
            <a:chExt cx="2346144" cy="1356837"/>
          </a:xfrm>
        </p:grpSpPr>
        <p:pic>
          <p:nvPicPr>
            <p:cNvPr id="124" name="Image 123" descr="Une image contenant invertébré, art&#10;&#10;Description générée automatiquement">
              <a:extLst>
                <a:ext uri="{FF2B5EF4-FFF2-40B4-BE49-F238E27FC236}">
                  <a16:creationId xmlns:a16="http://schemas.microsoft.com/office/drawing/2014/main" id="{BA512A8A-8EBA-42E5-9B00-54BBFBF18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830"/>
            <a:stretch/>
          </p:blipFill>
          <p:spPr>
            <a:xfrm>
              <a:off x="4766584" y="3159510"/>
              <a:ext cx="1480699" cy="1173581"/>
            </a:xfrm>
            <a:prstGeom prst="rect">
              <a:avLst/>
            </a:prstGeom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pic>
        <p:sp>
          <p:nvSpPr>
            <p:cNvPr id="125" name="Ellipse 124">
              <a:extLst>
                <a:ext uri="{FF2B5EF4-FFF2-40B4-BE49-F238E27FC236}">
                  <a16:creationId xmlns:a16="http://schemas.microsoft.com/office/drawing/2014/main" id="{A18DBA31-668B-4F07-BD1C-171B24892C16}"/>
                </a:ext>
              </a:extLst>
            </p:cNvPr>
            <p:cNvSpPr/>
            <p:nvPr/>
          </p:nvSpPr>
          <p:spPr>
            <a:xfrm>
              <a:off x="5224951" y="3629645"/>
              <a:ext cx="233812" cy="23330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6" name="Forme libre : forme 125">
              <a:extLst>
                <a:ext uri="{FF2B5EF4-FFF2-40B4-BE49-F238E27FC236}">
                  <a16:creationId xmlns:a16="http://schemas.microsoft.com/office/drawing/2014/main" id="{41B9F454-21C0-47E4-8C74-3B8BC0BE824F}"/>
                </a:ext>
              </a:extLst>
            </p:cNvPr>
            <p:cNvSpPr/>
            <p:nvPr/>
          </p:nvSpPr>
          <p:spPr>
            <a:xfrm>
              <a:off x="3901139" y="2976254"/>
              <a:ext cx="1143274" cy="614920"/>
            </a:xfrm>
            <a:custGeom>
              <a:avLst/>
              <a:gdLst>
                <a:gd name="connsiteX0" fmla="*/ 0 w 1840375"/>
                <a:gd name="connsiteY0" fmla="*/ 361555 h 975013"/>
                <a:gd name="connsiteX1" fmla="*/ 960699 w 1840375"/>
                <a:gd name="connsiteY1" fmla="*/ 25889 h 975013"/>
                <a:gd name="connsiteX2" fmla="*/ 1840375 w 1840375"/>
                <a:gd name="connsiteY2" fmla="*/ 975013 h 97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0375" h="975013">
                  <a:moveTo>
                    <a:pt x="0" y="361555"/>
                  </a:moveTo>
                  <a:cubicBezTo>
                    <a:pt x="326985" y="142600"/>
                    <a:pt x="653970" y="-76354"/>
                    <a:pt x="960699" y="25889"/>
                  </a:cubicBezTo>
                  <a:cubicBezTo>
                    <a:pt x="1267428" y="128132"/>
                    <a:pt x="1553901" y="551572"/>
                    <a:pt x="1840375" y="975013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7" name="Groupe 126">
            <a:extLst>
              <a:ext uri="{FF2B5EF4-FFF2-40B4-BE49-F238E27FC236}">
                <a16:creationId xmlns:a16="http://schemas.microsoft.com/office/drawing/2014/main" id="{0D558BCA-DA90-45AC-A36E-B22EA4069FCA}"/>
              </a:ext>
            </a:extLst>
          </p:cNvPr>
          <p:cNvGrpSpPr/>
          <p:nvPr/>
        </p:nvGrpSpPr>
        <p:grpSpPr>
          <a:xfrm>
            <a:off x="3363534" y="4884552"/>
            <a:ext cx="1697282" cy="939587"/>
            <a:chOff x="6039079" y="3020042"/>
            <a:chExt cx="1697282" cy="939587"/>
          </a:xfrm>
        </p:grpSpPr>
        <p:sp>
          <p:nvSpPr>
            <p:cNvPr id="128" name="ZoneTexte 127">
              <a:extLst>
                <a:ext uri="{FF2B5EF4-FFF2-40B4-BE49-F238E27FC236}">
                  <a16:creationId xmlns:a16="http://schemas.microsoft.com/office/drawing/2014/main" id="{494C3053-5C0C-48B5-AD1C-50229BC5FD61}"/>
                </a:ext>
              </a:extLst>
            </p:cNvPr>
            <p:cNvSpPr txBox="1"/>
            <p:nvPr/>
          </p:nvSpPr>
          <p:spPr>
            <a:xfrm>
              <a:off x="6377894" y="3274408"/>
              <a:ext cx="1358467" cy="369332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FFFF00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r-FR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sensibilité</a:t>
              </a:r>
            </a:p>
          </p:txBody>
        </p:sp>
        <p:grpSp>
          <p:nvGrpSpPr>
            <p:cNvPr id="131" name="Groupe 130">
              <a:extLst>
                <a:ext uri="{FF2B5EF4-FFF2-40B4-BE49-F238E27FC236}">
                  <a16:creationId xmlns:a16="http://schemas.microsoft.com/office/drawing/2014/main" id="{7D6E4332-284F-48B6-985C-18EB2E1B56BD}"/>
                </a:ext>
              </a:extLst>
            </p:cNvPr>
            <p:cNvGrpSpPr/>
            <p:nvPr/>
          </p:nvGrpSpPr>
          <p:grpSpPr>
            <a:xfrm>
              <a:off x="6039079" y="3020042"/>
              <a:ext cx="857015" cy="939587"/>
              <a:chOff x="5961415" y="2997316"/>
              <a:chExt cx="857015" cy="939587"/>
            </a:xfrm>
          </p:grpSpPr>
          <p:sp>
            <p:nvSpPr>
              <p:cNvPr id="136" name="Flèche : droite 135">
                <a:extLst>
                  <a:ext uri="{FF2B5EF4-FFF2-40B4-BE49-F238E27FC236}">
                    <a16:creationId xmlns:a16="http://schemas.microsoft.com/office/drawing/2014/main" id="{E0298D4B-DF7F-4077-B9B1-09E7D0726E91}"/>
                  </a:ext>
                </a:extLst>
              </p:cNvPr>
              <p:cNvSpPr/>
              <p:nvPr/>
            </p:nvSpPr>
            <p:spPr>
              <a:xfrm>
                <a:off x="5961415" y="3703594"/>
                <a:ext cx="387853" cy="233309"/>
              </a:xfrm>
              <a:prstGeom prst="rightArrow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7" name="Flèche : droite 136">
                <a:extLst>
                  <a:ext uri="{FF2B5EF4-FFF2-40B4-BE49-F238E27FC236}">
                    <a16:creationId xmlns:a16="http://schemas.microsoft.com/office/drawing/2014/main" id="{2EC9AA93-A10F-41B6-8463-21841561C0CC}"/>
                  </a:ext>
                </a:extLst>
              </p:cNvPr>
              <p:cNvSpPr/>
              <p:nvPr/>
            </p:nvSpPr>
            <p:spPr>
              <a:xfrm rot="19340642">
                <a:off x="5999628" y="3311398"/>
                <a:ext cx="387853" cy="233309"/>
              </a:xfrm>
              <a:prstGeom prst="rightArrow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8" name="Ellipse 137">
                <a:extLst>
                  <a:ext uri="{FF2B5EF4-FFF2-40B4-BE49-F238E27FC236}">
                    <a16:creationId xmlns:a16="http://schemas.microsoft.com/office/drawing/2014/main" id="{345604BC-4345-4C14-A41D-4503308AB3D0}"/>
                  </a:ext>
                </a:extLst>
              </p:cNvPr>
              <p:cNvSpPr/>
              <p:nvPr/>
            </p:nvSpPr>
            <p:spPr>
              <a:xfrm>
                <a:off x="6569185" y="3578142"/>
                <a:ext cx="233812" cy="2333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9" name="Ellipse 138">
                <a:extLst>
                  <a:ext uri="{FF2B5EF4-FFF2-40B4-BE49-F238E27FC236}">
                    <a16:creationId xmlns:a16="http://schemas.microsoft.com/office/drawing/2014/main" id="{AC9E01C0-79CB-45C9-8C11-F89CF5D3889C}"/>
                  </a:ext>
                </a:extLst>
              </p:cNvPr>
              <p:cNvSpPr/>
              <p:nvPr/>
            </p:nvSpPr>
            <p:spPr>
              <a:xfrm>
                <a:off x="6584618" y="2997316"/>
                <a:ext cx="233812" cy="2333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8377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120" grpId="0" animBg="1"/>
      <p:bldP spid="8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1049C4A5-23D8-4E7B-8EC1-EF488817323B}"/>
              </a:ext>
            </a:extLst>
          </p:cNvPr>
          <p:cNvSpPr/>
          <p:nvPr/>
        </p:nvSpPr>
        <p:spPr>
          <a:xfrm>
            <a:off x="0" y="2392670"/>
            <a:ext cx="12192000" cy="4465329"/>
          </a:xfrm>
          <a:prstGeom prst="roundRect">
            <a:avLst>
              <a:gd name="adj" fmla="val 8082"/>
            </a:avLst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9B993AB5-B997-4F18-A84A-8DFCA9463B9A}"/>
              </a:ext>
            </a:extLst>
          </p:cNvPr>
          <p:cNvGrpSpPr/>
          <p:nvPr/>
        </p:nvGrpSpPr>
        <p:grpSpPr>
          <a:xfrm>
            <a:off x="144355" y="4435310"/>
            <a:ext cx="4899399" cy="1780052"/>
            <a:chOff x="144355" y="4435310"/>
            <a:chExt cx="4899399" cy="1780052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A976C6DA-ECBF-4D8D-8264-0E4F56616DFD}"/>
                </a:ext>
              </a:extLst>
            </p:cNvPr>
            <p:cNvGrpSpPr/>
            <p:nvPr/>
          </p:nvGrpSpPr>
          <p:grpSpPr>
            <a:xfrm>
              <a:off x="144355" y="4435310"/>
              <a:ext cx="4856201" cy="1780050"/>
              <a:chOff x="2798655" y="4435310"/>
              <a:chExt cx="4856201" cy="1780050"/>
            </a:xfrm>
          </p:grpSpPr>
          <p:sp>
            <p:nvSpPr>
              <p:cNvPr id="108" name="Rectangle : coins arrondis 107">
                <a:extLst>
                  <a:ext uri="{FF2B5EF4-FFF2-40B4-BE49-F238E27FC236}">
                    <a16:creationId xmlns:a16="http://schemas.microsoft.com/office/drawing/2014/main" id="{00B2BB03-D608-4E17-A00B-E1CE10C85A38}"/>
                  </a:ext>
                </a:extLst>
              </p:cNvPr>
              <p:cNvSpPr/>
              <p:nvPr/>
            </p:nvSpPr>
            <p:spPr>
              <a:xfrm>
                <a:off x="4598935" y="4440997"/>
                <a:ext cx="3055921" cy="1774363"/>
              </a:xfrm>
              <a:prstGeom prst="round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5" name="ZoneTexte 114">
                <a:extLst>
                  <a:ext uri="{FF2B5EF4-FFF2-40B4-BE49-F238E27FC236}">
                    <a16:creationId xmlns:a16="http://schemas.microsoft.com/office/drawing/2014/main" id="{449DC696-3545-4720-B6E8-5EEE134554DD}"/>
                  </a:ext>
                </a:extLst>
              </p:cNvPr>
              <p:cNvSpPr txBox="1"/>
              <p:nvPr/>
            </p:nvSpPr>
            <p:spPr>
              <a:xfrm>
                <a:off x="4742468" y="4435310"/>
                <a:ext cx="25073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Espèces autochtones</a:t>
                </a:r>
              </a:p>
            </p:txBody>
          </p:sp>
          <p:grpSp>
            <p:nvGrpSpPr>
              <p:cNvPr id="84" name="Groupe 83">
                <a:extLst>
                  <a:ext uri="{FF2B5EF4-FFF2-40B4-BE49-F238E27FC236}">
                    <a16:creationId xmlns:a16="http://schemas.microsoft.com/office/drawing/2014/main" id="{09538D71-7C14-4897-8CB5-248142EE5547}"/>
                  </a:ext>
                </a:extLst>
              </p:cNvPr>
              <p:cNvGrpSpPr/>
              <p:nvPr/>
            </p:nvGrpSpPr>
            <p:grpSpPr>
              <a:xfrm>
                <a:off x="2798655" y="4584159"/>
                <a:ext cx="1804307" cy="1501326"/>
                <a:chOff x="3398645" y="1315016"/>
                <a:chExt cx="2904466" cy="2380493"/>
              </a:xfrm>
            </p:grpSpPr>
            <p:pic>
              <p:nvPicPr>
                <p:cNvPr id="88" name="Image 87" descr="Une image contenant invertébré, art&#10;&#10;Description générée automatiquement">
                  <a:extLst>
                    <a:ext uri="{FF2B5EF4-FFF2-40B4-BE49-F238E27FC236}">
                      <a16:creationId xmlns:a16="http://schemas.microsoft.com/office/drawing/2014/main" id="{CB3B5440-CA1C-4323-8776-7E20F9DE55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84427" y="1315016"/>
                  <a:ext cx="2383541" cy="2380493"/>
                </a:xfrm>
                <a:prstGeom prst="rect">
                  <a:avLst/>
                </a:prstGeom>
              </p:spPr>
            </p:pic>
            <p:sp>
              <p:nvSpPr>
                <p:cNvPr id="92" name="ZoneTexte 91">
                  <a:extLst>
                    <a:ext uri="{FF2B5EF4-FFF2-40B4-BE49-F238E27FC236}">
                      <a16:creationId xmlns:a16="http://schemas.microsoft.com/office/drawing/2014/main" id="{FEF2C0DC-B26E-4C68-AE2D-9D078DB81784}"/>
                    </a:ext>
                  </a:extLst>
                </p:cNvPr>
                <p:cNvSpPr txBox="1"/>
                <p:nvPr/>
              </p:nvSpPr>
              <p:spPr>
                <a:xfrm>
                  <a:off x="3398645" y="3061843"/>
                  <a:ext cx="2904466" cy="585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Espèce exotique</a:t>
                  </a:r>
                </a:p>
              </p:txBody>
            </p:sp>
          </p:grpSp>
        </p:grpSp>
        <p:grpSp>
          <p:nvGrpSpPr>
            <p:cNvPr id="94" name="Groupe 93">
              <a:extLst>
                <a:ext uri="{FF2B5EF4-FFF2-40B4-BE49-F238E27FC236}">
                  <a16:creationId xmlns:a16="http://schemas.microsoft.com/office/drawing/2014/main" id="{DC33D9F6-A1DC-4B29-8183-404491D2EA63}"/>
                </a:ext>
              </a:extLst>
            </p:cNvPr>
            <p:cNvGrpSpPr/>
            <p:nvPr/>
          </p:nvGrpSpPr>
          <p:grpSpPr>
            <a:xfrm>
              <a:off x="3385049" y="4439670"/>
              <a:ext cx="1658705" cy="1775692"/>
              <a:chOff x="6060594" y="2575160"/>
              <a:chExt cx="1658705" cy="1775692"/>
            </a:xfrm>
          </p:grpSpPr>
          <p:pic>
            <p:nvPicPr>
              <p:cNvPr id="96" name="Image 95" descr="Une image contenant arthropode, insecte, invertébré&#10;&#10;Description générée automatiquement">
                <a:extLst>
                  <a:ext uri="{FF2B5EF4-FFF2-40B4-BE49-F238E27FC236}">
                    <a16:creationId xmlns:a16="http://schemas.microsoft.com/office/drawing/2014/main" id="{B79F71C8-8B88-461C-A263-54BB1718CB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76" b="21870"/>
              <a:stretch/>
            </p:blipFill>
            <p:spPr>
              <a:xfrm>
                <a:off x="6337450" y="3177876"/>
                <a:ext cx="1381849" cy="1172976"/>
              </a:xfrm>
              <a:prstGeom prst="rect">
                <a:avLst/>
              </a:prstGeom>
            </p:spPr>
          </p:pic>
          <p:pic>
            <p:nvPicPr>
              <p:cNvPr id="103" name="Image 102" descr="Une image contenant invertébré, Invertébrés marins, Organisme, art&#10;&#10;Description générée automatiquement">
                <a:extLst>
                  <a:ext uri="{FF2B5EF4-FFF2-40B4-BE49-F238E27FC236}">
                    <a16:creationId xmlns:a16="http://schemas.microsoft.com/office/drawing/2014/main" id="{7CA926DA-3620-4A9F-9E8C-8745BA3905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995"/>
              <a:stretch/>
            </p:blipFill>
            <p:spPr>
              <a:xfrm>
                <a:off x="6060594" y="2575160"/>
                <a:ext cx="1480699" cy="1246176"/>
              </a:xfrm>
              <a:prstGeom prst="rect">
                <a:avLst/>
              </a:prstGeom>
            </p:spPr>
          </p:pic>
        </p:grpSp>
        <p:grpSp>
          <p:nvGrpSpPr>
            <p:cNvPr id="132" name="Groupe 131">
              <a:extLst>
                <a:ext uri="{FF2B5EF4-FFF2-40B4-BE49-F238E27FC236}">
                  <a16:creationId xmlns:a16="http://schemas.microsoft.com/office/drawing/2014/main" id="{BAD69196-7D41-4DE0-8ACB-50D128692FC7}"/>
                </a:ext>
              </a:extLst>
            </p:cNvPr>
            <p:cNvGrpSpPr/>
            <p:nvPr/>
          </p:nvGrpSpPr>
          <p:grpSpPr>
            <a:xfrm>
              <a:off x="4130146" y="4886287"/>
              <a:ext cx="341277" cy="812549"/>
              <a:chOff x="6576572" y="1112448"/>
              <a:chExt cx="341277" cy="812549"/>
            </a:xfrm>
          </p:grpSpPr>
          <p:sp>
            <p:nvSpPr>
              <p:cNvPr id="133" name="Ellipse 132">
                <a:extLst>
                  <a:ext uri="{FF2B5EF4-FFF2-40B4-BE49-F238E27FC236}">
                    <a16:creationId xmlns:a16="http://schemas.microsoft.com/office/drawing/2014/main" id="{253770F7-EED3-4370-A30D-D68B6169DF00}"/>
                  </a:ext>
                </a:extLst>
              </p:cNvPr>
              <p:cNvSpPr/>
              <p:nvPr/>
            </p:nvSpPr>
            <p:spPr>
              <a:xfrm>
                <a:off x="6684037" y="1691688"/>
                <a:ext cx="233812" cy="233309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4" name="Ellipse 133">
                <a:extLst>
                  <a:ext uri="{FF2B5EF4-FFF2-40B4-BE49-F238E27FC236}">
                    <a16:creationId xmlns:a16="http://schemas.microsoft.com/office/drawing/2014/main" id="{2D7C402D-DEAF-40E1-BDE7-31AEC5A22860}"/>
                  </a:ext>
                </a:extLst>
              </p:cNvPr>
              <p:cNvSpPr/>
              <p:nvPr/>
            </p:nvSpPr>
            <p:spPr>
              <a:xfrm>
                <a:off x="6576572" y="1112448"/>
                <a:ext cx="233812" cy="233309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C8D9B6C1-0A36-4420-8E2A-875283AEA442}"/>
              </a:ext>
            </a:extLst>
          </p:cNvPr>
          <p:cNvGrpSpPr/>
          <p:nvPr/>
        </p:nvGrpSpPr>
        <p:grpSpPr>
          <a:xfrm>
            <a:off x="165600" y="2523221"/>
            <a:ext cx="4899399" cy="1778068"/>
            <a:chOff x="2819900" y="2523221"/>
            <a:chExt cx="4899399" cy="1778068"/>
          </a:xfrm>
        </p:grpSpPr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id="{50726A39-E7F0-404C-B0F7-1966E1213CAC}"/>
                </a:ext>
              </a:extLst>
            </p:cNvPr>
            <p:cNvGrpSpPr/>
            <p:nvPr/>
          </p:nvGrpSpPr>
          <p:grpSpPr>
            <a:xfrm>
              <a:off x="2819900" y="2523221"/>
              <a:ext cx="4899399" cy="1778068"/>
              <a:chOff x="3398645" y="1082148"/>
              <a:chExt cx="7886760" cy="2819293"/>
            </a:xfrm>
          </p:grpSpPr>
          <p:grpSp>
            <p:nvGrpSpPr>
              <p:cNvPr id="65" name="Groupe 64">
                <a:extLst>
                  <a:ext uri="{FF2B5EF4-FFF2-40B4-BE49-F238E27FC236}">
                    <a16:creationId xmlns:a16="http://schemas.microsoft.com/office/drawing/2014/main" id="{FE1998DD-5FDE-4985-AF0E-FC92D53B422C}"/>
                  </a:ext>
                </a:extLst>
              </p:cNvPr>
              <p:cNvGrpSpPr/>
              <p:nvPr/>
            </p:nvGrpSpPr>
            <p:grpSpPr>
              <a:xfrm>
                <a:off x="6296628" y="1082148"/>
                <a:ext cx="4988777" cy="2819293"/>
                <a:chOff x="6296628" y="1082148"/>
                <a:chExt cx="4988777" cy="2819293"/>
              </a:xfrm>
            </p:grpSpPr>
            <p:sp>
              <p:nvSpPr>
                <p:cNvPr id="70" name="Rectangle : coins arrondis 69">
                  <a:extLst>
                    <a:ext uri="{FF2B5EF4-FFF2-40B4-BE49-F238E27FC236}">
                      <a16:creationId xmlns:a16="http://schemas.microsoft.com/office/drawing/2014/main" id="{BBD1834F-E3BA-4A16-9764-69B3C959A579}"/>
                    </a:ext>
                  </a:extLst>
                </p:cNvPr>
                <p:cNvSpPr/>
                <p:nvPr/>
              </p:nvSpPr>
              <p:spPr>
                <a:xfrm>
                  <a:off x="6296628" y="1088020"/>
                  <a:ext cx="4919239" cy="2813419"/>
                </a:xfrm>
                <a:prstGeom prst="roundRect">
                  <a:avLst/>
                </a:prstGeom>
                <a:solidFill>
                  <a:schemeClr val="bg2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pic>
              <p:nvPicPr>
                <p:cNvPr id="71" name="Image 70" descr="Une image contenant arthropode, insecte, invertébré&#10;&#10;Description générée automatiquement">
                  <a:extLst>
                    <a:ext uri="{FF2B5EF4-FFF2-40B4-BE49-F238E27FC236}">
                      <a16:creationId xmlns:a16="http://schemas.microsoft.com/office/drawing/2014/main" id="{51024C3F-2A26-4A04-81FF-814F9B5D77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676" b="21870"/>
                <a:stretch/>
              </p:blipFill>
              <p:spPr>
                <a:xfrm>
                  <a:off x="9060987" y="2041578"/>
                  <a:ext cx="2224418" cy="1859863"/>
                </a:xfrm>
                <a:prstGeom prst="rect">
                  <a:avLst/>
                </a:prstGeom>
              </p:spPr>
            </p:pic>
            <p:pic>
              <p:nvPicPr>
                <p:cNvPr id="72" name="Image 71" descr="Une image contenant invertébré, Invertébrés marins, Organisme, art&#10;&#10;Description générée automatiquement">
                  <a:extLst>
                    <a:ext uri="{FF2B5EF4-FFF2-40B4-BE49-F238E27FC236}">
                      <a16:creationId xmlns:a16="http://schemas.microsoft.com/office/drawing/2014/main" id="{D32F8A8B-9B53-4B0E-92B6-BC5C57DAD5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6995"/>
                <a:stretch/>
              </p:blipFill>
              <p:spPr>
                <a:xfrm>
                  <a:off x="8615321" y="1085915"/>
                  <a:ext cx="2383541" cy="1975928"/>
                </a:xfrm>
                <a:prstGeom prst="rect">
                  <a:avLst/>
                </a:prstGeom>
              </p:spPr>
            </p:pic>
            <p:pic>
              <p:nvPicPr>
                <p:cNvPr id="73" name="Image 72" descr="Une image contenant invertébré, art&#10;&#10;Description générée automatiquement">
                  <a:extLst>
                    <a:ext uri="{FF2B5EF4-FFF2-40B4-BE49-F238E27FC236}">
                      <a16:creationId xmlns:a16="http://schemas.microsoft.com/office/drawing/2014/main" id="{301DAFDE-9F5A-42F9-B6FA-35B925508A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1830"/>
                <a:stretch/>
              </p:blipFill>
              <p:spPr>
                <a:xfrm>
                  <a:off x="6532300" y="2012457"/>
                  <a:ext cx="2383541" cy="1860822"/>
                </a:xfrm>
                <a:prstGeom prst="rect">
                  <a:avLst/>
                </a:prstGeom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p:spPr>
            </p:pic>
            <p:sp>
              <p:nvSpPr>
                <p:cNvPr id="74" name="ZoneTexte 73">
                  <a:extLst>
                    <a:ext uri="{FF2B5EF4-FFF2-40B4-BE49-F238E27FC236}">
                      <a16:creationId xmlns:a16="http://schemas.microsoft.com/office/drawing/2014/main" id="{FDE86D4F-24FA-4DE1-841C-E3CE45B08B92}"/>
                    </a:ext>
                  </a:extLst>
                </p:cNvPr>
                <p:cNvSpPr txBox="1"/>
                <p:nvPr/>
              </p:nvSpPr>
              <p:spPr>
                <a:xfrm>
                  <a:off x="6548179" y="1082148"/>
                  <a:ext cx="4036208" cy="585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Espèces autochtones</a:t>
                  </a:r>
                </a:p>
              </p:txBody>
            </p:sp>
          </p:grpSp>
          <p:grpSp>
            <p:nvGrpSpPr>
              <p:cNvPr id="66" name="Groupe 65">
                <a:extLst>
                  <a:ext uri="{FF2B5EF4-FFF2-40B4-BE49-F238E27FC236}">
                    <a16:creationId xmlns:a16="http://schemas.microsoft.com/office/drawing/2014/main" id="{FF846563-A9C1-4249-BA26-6F12CDB015D2}"/>
                  </a:ext>
                </a:extLst>
              </p:cNvPr>
              <p:cNvGrpSpPr/>
              <p:nvPr/>
            </p:nvGrpSpPr>
            <p:grpSpPr>
              <a:xfrm>
                <a:off x="3398645" y="1315016"/>
                <a:ext cx="3580889" cy="2380493"/>
                <a:chOff x="3398645" y="1315016"/>
                <a:chExt cx="3580889" cy="2380493"/>
              </a:xfrm>
            </p:grpSpPr>
            <p:pic>
              <p:nvPicPr>
                <p:cNvPr id="67" name="Image 66" descr="Une image contenant invertébré, art&#10;&#10;Description générée automatiquement">
                  <a:extLst>
                    <a:ext uri="{FF2B5EF4-FFF2-40B4-BE49-F238E27FC236}">
                      <a16:creationId xmlns:a16="http://schemas.microsoft.com/office/drawing/2014/main" id="{2C1DFBE3-8F68-4639-AE40-7EA7B14E77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84427" y="1315016"/>
                  <a:ext cx="2383541" cy="2380493"/>
                </a:xfrm>
                <a:prstGeom prst="rect">
                  <a:avLst/>
                </a:prstGeom>
              </p:spPr>
            </p:pic>
            <p:sp>
              <p:nvSpPr>
                <p:cNvPr id="68" name="ZoneTexte 67">
                  <a:extLst>
                    <a:ext uri="{FF2B5EF4-FFF2-40B4-BE49-F238E27FC236}">
                      <a16:creationId xmlns:a16="http://schemas.microsoft.com/office/drawing/2014/main" id="{88E0D321-7979-4443-8C03-E026317CB383}"/>
                    </a:ext>
                  </a:extLst>
                </p:cNvPr>
                <p:cNvSpPr txBox="1"/>
                <p:nvPr/>
              </p:nvSpPr>
              <p:spPr>
                <a:xfrm>
                  <a:off x="3398645" y="3061843"/>
                  <a:ext cx="2904466" cy="585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Espèce exotique</a:t>
                  </a:r>
                </a:p>
              </p:txBody>
            </p:sp>
            <p:sp>
              <p:nvSpPr>
                <p:cNvPr id="69" name="Forme libre : forme 68">
                  <a:extLst>
                    <a:ext uri="{FF2B5EF4-FFF2-40B4-BE49-F238E27FC236}">
                      <a16:creationId xmlns:a16="http://schemas.microsoft.com/office/drawing/2014/main" id="{B6E264DD-8E45-4B2F-84CA-45BFDA7F3B92}"/>
                    </a:ext>
                  </a:extLst>
                </p:cNvPr>
                <p:cNvSpPr/>
                <p:nvPr/>
              </p:nvSpPr>
              <p:spPr>
                <a:xfrm>
                  <a:off x="5139159" y="1721888"/>
                  <a:ext cx="1840375" cy="975013"/>
                </a:xfrm>
                <a:custGeom>
                  <a:avLst/>
                  <a:gdLst>
                    <a:gd name="connsiteX0" fmla="*/ 0 w 1840375"/>
                    <a:gd name="connsiteY0" fmla="*/ 361555 h 975013"/>
                    <a:gd name="connsiteX1" fmla="*/ 960699 w 1840375"/>
                    <a:gd name="connsiteY1" fmla="*/ 25889 h 975013"/>
                    <a:gd name="connsiteX2" fmla="*/ 1840375 w 1840375"/>
                    <a:gd name="connsiteY2" fmla="*/ 975013 h 975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40375" h="975013">
                      <a:moveTo>
                        <a:pt x="0" y="361555"/>
                      </a:moveTo>
                      <a:cubicBezTo>
                        <a:pt x="326985" y="142600"/>
                        <a:pt x="653970" y="-76354"/>
                        <a:pt x="960699" y="25889"/>
                      </a:cubicBezTo>
                      <a:cubicBezTo>
                        <a:pt x="1267428" y="128132"/>
                        <a:pt x="1553901" y="551572"/>
                        <a:pt x="1840375" y="975013"/>
                      </a:cubicBezTo>
                    </a:path>
                  </a:pathLst>
                </a:custGeom>
                <a:noFill/>
                <a:ln w="28575">
                  <a:solidFill>
                    <a:srgbClr val="C00000"/>
                  </a:solidFill>
                  <a:headEnd type="none" w="med" len="med"/>
                  <a:tailEnd type="triangle" w="med" len="med"/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69B5DE64-A09A-4303-88E5-598C4C48AEE9}"/>
                </a:ext>
              </a:extLst>
            </p:cNvPr>
            <p:cNvSpPr/>
            <p:nvPr/>
          </p:nvSpPr>
          <p:spPr>
            <a:xfrm>
              <a:off x="6787049" y="3602343"/>
              <a:ext cx="233812" cy="23330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Ellipse 75">
              <a:extLst>
                <a:ext uri="{FF2B5EF4-FFF2-40B4-BE49-F238E27FC236}">
                  <a16:creationId xmlns:a16="http://schemas.microsoft.com/office/drawing/2014/main" id="{27C01016-8100-478E-99CC-E6761B7C1A9F}"/>
                </a:ext>
              </a:extLst>
            </p:cNvPr>
            <p:cNvSpPr/>
            <p:nvPr/>
          </p:nvSpPr>
          <p:spPr>
            <a:xfrm>
              <a:off x="6603384" y="3023103"/>
              <a:ext cx="233812" cy="23330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Flèche : droite 77">
              <a:extLst>
                <a:ext uri="{FF2B5EF4-FFF2-40B4-BE49-F238E27FC236}">
                  <a16:creationId xmlns:a16="http://schemas.microsoft.com/office/drawing/2014/main" id="{2C079251-AFAA-4F9F-B6E8-795ABBCB6679}"/>
                </a:ext>
              </a:extLst>
            </p:cNvPr>
            <p:cNvSpPr/>
            <p:nvPr/>
          </p:nvSpPr>
          <p:spPr>
            <a:xfrm rot="10800000">
              <a:off x="6070096" y="3676291"/>
              <a:ext cx="387853" cy="233309"/>
            </a:xfrm>
            <a:prstGeom prst="rightArrow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Flèche : droite 78">
              <a:extLst>
                <a:ext uri="{FF2B5EF4-FFF2-40B4-BE49-F238E27FC236}">
                  <a16:creationId xmlns:a16="http://schemas.microsoft.com/office/drawing/2014/main" id="{8EB709A8-96FE-42D3-A83B-407BC9339ADC}"/>
                </a:ext>
              </a:extLst>
            </p:cNvPr>
            <p:cNvSpPr/>
            <p:nvPr/>
          </p:nvSpPr>
          <p:spPr>
            <a:xfrm rot="8214123">
              <a:off x="5884044" y="3262767"/>
              <a:ext cx="387853" cy="233309"/>
            </a:xfrm>
            <a:prstGeom prst="right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7CDE5B4F-A642-7D0A-0328-A10667A88B7E}"/>
              </a:ext>
            </a:extLst>
          </p:cNvPr>
          <p:cNvSpPr txBox="1"/>
          <p:nvPr/>
        </p:nvSpPr>
        <p:spPr>
          <a:xfrm>
            <a:off x="2550670" y="-20793"/>
            <a:ext cx="756984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Parasitisme et invasions biologiques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1BCB2F8-2533-CE41-6CC1-0D63DBD7D638}"/>
              </a:ext>
            </a:extLst>
          </p:cNvPr>
          <p:cNvSpPr txBox="1"/>
          <p:nvPr/>
        </p:nvSpPr>
        <p:spPr>
          <a:xfrm>
            <a:off x="-1" y="6555339"/>
            <a:ext cx="51945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400" i="1" kern="1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Dunn, 2009; </a:t>
            </a:r>
            <a:r>
              <a:rPr lang="en-US" dirty="0" err="1"/>
              <a:t>Amsellem</a:t>
            </a:r>
            <a:r>
              <a:rPr lang="en-US" dirty="0"/>
              <a:t> et al 2017; </a:t>
            </a:r>
            <a:r>
              <a:rPr lang="fr-FR" dirty="0" err="1"/>
              <a:t>Chalkowski</a:t>
            </a:r>
            <a:r>
              <a:rPr lang="fr-FR" dirty="0"/>
              <a:t> et al 2018</a:t>
            </a:r>
          </a:p>
        </p:txBody>
      </p:sp>
      <p:sp>
        <p:nvSpPr>
          <p:cNvPr id="120" name="ZoneTexte 119">
            <a:extLst>
              <a:ext uri="{FF2B5EF4-FFF2-40B4-BE49-F238E27FC236}">
                <a16:creationId xmlns:a16="http://schemas.microsoft.com/office/drawing/2014/main" id="{BF95C707-0BE9-4119-9C2A-F66A8C50C514}"/>
              </a:ext>
            </a:extLst>
          </p:cNvPr>
          <p:cNvSpPr txBox="1"/>
          <p:nvPr/>
        </p:nvSpPr>
        <p:spPr>
          <a:xfrm>
            <a:off x="5194587" y="4819221"/>
            <a:ext cx="3096000" cy="70788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Introduction </a:t>
            </a:r>
          </a:p>
          <a:p>
            <a:pPr algn="ctr"/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de nouveaux parasites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9B8175B9-8597-4269-B622-69CDD7F54781}"/>
              </a:ext>
            </a:extLst>
          </p:cNvPr>
          <p:cNvGrpSpPr/>
          <p:nvPr/>
        </p:nvGrpSpPr>
        <p:grpSpPr>
          <a:xfrm>
            <a:off x="758463" y="5042386"/>
            <a:ext cx="1205045" cy="637575"/>
            <a:chOff x="3434008" y="3177876"/>
            <a:chExt cx="1205045" cy="637575"/>
          </a:xfrm>
        </p:grpSpPr>
        <p:sp>
          <p:nvSpPr>
            <p:cNvPr id="118" name="Ellipse 117">
              <a:extLst>
                <a:ext uri="{FF2B5EF4-FFF2-40B4-BE49-F238E27FC236}">
                  <a16:creationId xmlns:a16="http://schemas.microsoft.com/office/drawing/2014/main" id="{27E1F07A-903B-45F1-9EBB-0C4492FAFF57}"/>
                </a:ext>
              </a:extLst>
            </p:cNvPr>
            <p:cNvSpPr/>
            <p:nvPr/>
          </p:nvSpPr>
          <p:spPr>
            <a:xfrm>
              <a:off x="3527733" y="3177876"/>
              <a:ext cx="233812" cy="23330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9" name="ZoneTexte 128">
              <a:extLst>
                <a:ext uri="{FF2B5EF4-FFF2-40B4-BE49-F238E27FC236}">
                  <a16:creationId xmlns:a16="http://schemas.microsoft.com/office/drawing/2014/main" id="{E702F711-3B84-4DD8-B490-D7176ABB13E8}"/>
                </a:ext>
              </a:extLst>
            </p:cNvPr>
            <p:cNvSpPr txBox="1"/>
            <p:nvPr/>
          </p:nvSpPr>
          <p:spPr>
            <a:xfrm>
              <a:off x="3434008" y="3446119"/>
              <a:ext cx="1205045" cy="369332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FFFF00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r-FR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tolérance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7A6A8CBE-5E78-4EA7-9803-A08BDAF0F28C}"/>
              </a:ext>
            </a:extLst>
          </p:cNvPr>
          <p:cNvGrpSpPr/>
          <p:nvPr/>
        </p:nvGrpSpPr>
        <p:grpSpPr>
          <a:xfrm>
            <a:off x="2154346" y="2796879"/>
            <a:ext cx="1402451" cy="1116509"/>
            <a:chOff x="4808646" y="2796879"/>
            <a:chExt cx="1402451" cy="1116509"/>
          </a:xfrm>
        </p:grpSpPr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DEADAFC2-555D-4ED0-A823-0D60A0DFE02C}"/>
                </a:ext>
              </a:extLst>
            </p:cNvPr>
            <p:cNvSpPr txBox="1"/>
            <p:nvPr/>
          </p:nvSpPr>
          <p:spPr>
            <a:xfrm>
              <a:off x="4808646" y="2796879"/>
              <a:ext cx="1402451" cy="646331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FFFF00"/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b="1" i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fr-FR" dirty="0"/>
                <a:t>Tolérance</a:t>
              </a:r>
            </a:p>
            <a:p>
              <a:r>
                <a:rPr lang="fr-FR" dirty="0"/>
                <a:t>Résistance</a:t>
              </a:r>
            </a:p>
          </p:txBody>
        </p:sp>
        <p:pic>
          <p:nvPicPr>
            <p:cNvPr id="80" name="Image 79" descr="Une image contenant cercle, Graphique, Caractère coloré, capture d’écran&#10;&#10;Description générée automatiquement">
              <a:extLst>
                <a:ext uri="{FF2B5EF4-FFF2-40B4-BE49-F238E27FC236}">
                  <a16:creationId xmlns:a16="http://schemas.microsoft.com/office/drawing/2014/main" id="{7C830FE7-B1FF-49D3-A9C6-A8874E701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3018" y="3486800"/>
              <a:ext cx="426588" cy="426588"/>
            </a:xfrm>
            <a:prstGeom prst="rect">
              <a:avLst/>
            </a:prstGeom>
          </p:spPr>
        </p:pic>
      </p:grpSp>
      <p:sp>
        <p:nvSpPr>
          <p:cNvPr id="83" name="ZoneTexte 82">
            <a:extLst>
              <a:ext uri="{FF2B5EF4-FFF2-40B4-BE49-F238E27FC236}">
                <a16:creationId xmlns:a16="http://schemas.microsoft.com/office/drawing/2014/main" id="{6AF70DEC-AED2-47C6-8E8A-A752474B399F}"/>
              </a:ext>
            </a:extLst>
          </p:cNvPr>
          <p:cNvSpPr txBox="1"/>
          <p:nvPr/>
        </p:nvSpPr>
        <p:spPr>
          <a:xfrm>
            <a:off x="5243094" y="2900337"/>
            <a:ext cx="3096000" cy="70788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Relâchement</a:t>
            </a:r>
          </a:p>
          <a:p>
            <a:r>
              <a:rPr lang="fr-FR" dirty="0"/>
              <a:t>de la pression des ennemis</a:t>
            </a:r>
          </a:p>
        </p:txBody>
      </p:sp>
      <p:grpSp>
        <p:nvGrpSpPr>
          <p:cNvPr id="123" name="Groupe 122">
            <a:extLst>
              <a:ext uri="{FF2B5EF4-FFF2-40B4-BE49-F238E27FC236}">
                <a16:creationId xmlns:a16="http://schemas.microsoft.com/office/drawing/2014/main" id="{DDAB806A-955F-45A0-A7AB-0197373A37E0}"/>
              </a:ext>
            </a:extLst>
          </p:cNvPr>
          <p:cNvGrpSpPr/>
          <p:nvPr/>
        </p:nvGrpSpPr>
        <p:grpSpPr>
          <a:xfrm>
            <a:off x="1225594" y="4840764"/>
            <a:ext cx="2346144" cy="1356837"/>
            <a:chOff x="3901139" y="2976254"/>
            <a:chExt cx="2346144" cy="1356837"/>
          </a:xfrm>
        </p:grpSpPr>
        <p:pic>
          <p:nvPicPr>
            <p:cNvPr id="124" name="Image 123" descr="Une image contenant invertébré, art&#10;&#10;Description générée automatiquement">
              <a:extLst>
                <a:ext uri="{FF2B5EF4-FFF2-40B4-BE49-F238E27FC236}">
                  <a16:creationId xmlns:a16="http://schemas.microsoft.com/office/drawing/2014/main" id="{BA512A8A-8EBA-42E5-9B00-54BBFBF18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830"/>
            <a:stretch/>
          </p:blipFill>
          <p:spPr>
            <a:xfrm>
              <a:off x="4766584" y="3159510"/>
              <a:ext cx="1480699" cy="1173581"/>
            </a:xfrm>
            <a:prstGeom prst="rect">
              <a:avLst/>
            </a:prstGeom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pic>
        <p:sp>
          <p:nvSpPr>
            <p:cNvPr id="125" name="Ellipse 124">
              <a:extLst>
                <a:ext uri="{FF2B5EF4-FFF2-40B4-BE49-F238E27FC236}">
                  <a16:creationId xmlns:a16="http://schemas.microsoft.com/office/drawing/2014/main" id="{A18DBA31-668B-4F07-BD1C-171B24892C16}"/>
                </a:ext>
              </a:extLst>
            </p:cNvPr>
            <p:cNvSpPr/>
            <p:nvPr/>
          </p:nvSpPr>
          <p:spPr>
            <a:xfrm>
              <a:off x="5224951" y="3629645"/>
              <a:ext cx="233812" cy="23330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6" name="Forme libre : forme 125">
              <a:extLst>
                <a:ext uri="{FF2B5EF4-FFF2-40B4-BE49-F238E27FC236}">
                  <a16:creationId xmlns:a16="http://schemas.microsoft.com/office/drawing/2014/main" id="{41B9F454-21C0-47E4-8C74-3B8BC0BE824F}"/>
                </a:ext>
              </a:extLst>
            </p:cNvPr>
            <p:cNvSpPr/>
            <p:nvPr/>
          </p:nvSpPr>
          <p:spPr>
            <a:xfrm>
              <a:off x="3901139" y="2976254"/>
              <a:ext cx="1143274" cy="614920"/>
            </a:xfrm>
            <a:custGeom>
              <a:avLst/>
              <a:gdLst>
                <a:gd name="connsiteX0" fmla="*/ 0 w 1840375"/>
                <a:gd name="connsiteY0" fmla="*/ 361555 h 975013"/>
                <a:gd name="connsiteX1" fmla="*/ 960699 w 1840375"/>
                <a:gd name="connsiteY1" fmla="*/ 25889 h 975013"/>
                <a:gd name="connsiteX2" fmla="*/ 1840375 w 1840375"/>
                <a:gd name="connsiteY2" fmla="*/ 975013 h 97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0375" h="975013">
                  <a:moveTo>
                    <a:pt x="0" y="361555"/>
                  </a:moveTo>
                  <a:cubicBezTo>
                    <a:pt x="326985" y="142600"/>
                    <a:pt x="653970" y="-76354"/>
                    <a:pt x="960699" y="25889"/>
                  </a:cubicBezTo>
                  <a:cubicBezTo>
                    <a:pt x="1267428" y="128132"/>
                    <a:pt x="1553901" y="551572"/>
                    <a:pt x="1840375" y="975013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7" name="Groupe 126">
            <a:extLst>
              <a:ext uri="{FF2B5EF4-FFF2-40B4-BE49-F238E27FC236}">
                <a16:creationId xmlns:a16="http://schemas.microsoft.com/office/drawing/2014/main" id="{0D558BCA-DA90-45AC-A36E-B22EA4069FCA}"/>
              </a:ext>
            </a:extLst>
          </p:cNvPr>
          <p:cNvGrpSpPr/>
          <p:nvPr/>
        </p:nvGrpSpPr>
        <p:grpSpPr>
          <a:xfrm>
            <a:off x="3363534" y="4884552"/>
            <a:ext cx="1697282" cy="939587"/>
            <a:chOff x="6039079" y="3020042"/>
            <a:chExt cx="1697282" cy="939587"/>
          </a:xfrm>
        </p:grpSpPr>
        <p:sp>
          <p:nvSpPr>
            <p:cNvPr id="128" name="ZoneTexte 127">
              <a:extLst>
                <a:ext uri="{FF2B5EF4-FFF2-40B4-BE49-F238E27FC236}">
                  <a16:creationId xmlns:a16="http://schemas.microsoft.com/office/drawing/2014/main" id="{494C3053-5C0C-48B5-AD1C-50229BC5FD61}"/>
                </a:ext>
              </a:extLst>
            </p:cNvPr>
            <p:cNvSpPr txBox="1"/>
            <p:nvPr/>
          </p:nvSpPr>
          <p:spPr>
            <a:xfrm>
              <a:off x="6377894" y="3274408"/>
              <a:ext cx="1358467" cy="369332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FFFF00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r-FR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sensibilité</a:t>
              </a:r>
            </a:p>
          </p:txBody>
        </p:sp>
        <p:grpSp>
          <p:nvGrpSpPr>
            <p:cNvPr id="131" name="Groupe 130">
              <a:extLst>
                <a:ext uri="{FF2B5EF4-FFF2-40B4-BE49-F238E27FC236}">
                  <a16:creationId xmlns:a16="http://schemas.microsoft.com/office/drawing/2014/main" id="{7D6E4332-284F-48B6-985C-18EB2E1B56BD}"/>
                </a:ext>
              </a:extLst>
            </p:cNvPr>
            <p:cNvGrpSpPr/>
            <p:nvPr/>
          </p:nvGrpSpPr>
          <p:grpSpPr>
            <a:xfrm>
              <a:off x="6039079" y="3020042"/>
              <a:ext cx="857015" cy="939587"/>
              <a:chOff x="5961415" y="2997316"/>
              <a:chExt cx="857015" cy="939587"/>
            </a:xfrm>
          </p:grpSpPr>
          <p:sp>
            <p:nvSpPr>
              <p:cNvPr id="136" name="Flèche : droite 135">
                <a:extLst>
                  <a:ext uri="{FF2B5EF4-FFF2-40B4-BE49-F238E27FC236}">
                    <a16:creationId xmlns:a16="http://schemas.microsoft.com/office/drawing/2014/main" id="{E0298D4B-DF7F-4077-B9B1-09E7D0726E91}"/>
                  </a:ext>
                </a:extLst>
              </p:cNvPr>
              <p:cNvSpPr/>
              <p:nvPr/>
            </p:nvSpPr>
            <p:spPr>
              <a:xfrm>
                <a:off x="5961415" y="3703594"/>
                <a:ext cx="387853" cy="233309"/>
              </a:xfrm>
              <a:prstGeom prst="rightArrow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7" name="Flèche : droite 136">
                <a:extLst>
                  <a:ext uri="{FF2B5EF4-FFF2-40B4-BE49-F238E27FC236}">
                    <a16:creationId xmlns:a16="http://schemas.microsoft.com/office/drawing/2014/main" id="{2EC9AA93-A10F-41B6-8463-21841561C0CC}"/>
                  </a:ext>
                </a:extLst>
              </p:cNvPr>
              <p:cNvSpPr/>
              <p:nvPr/>
            </p:nvSpPr>
            <p:spPr>
              <a:xfrm rot="19340642">
                <a:off x="5999628" y="3311398"/>
                <a:ext cx="387853" cy="233309"/>
              </a:xfrm>
              <a:prstGeom prst="rightArrow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8" name="Ellipse 137">
                <a:extLst>
                  <a:ext uri="{FF2B5EF4-FFF2-40B4-BE49-F238E27FC236}">
                    <a16:creationId xmlns:a16="http://schemas.microsoft.com/office/drawing/2014/main" id="{345604BC-4345-4C14-A41D-4503308AB3D0}"/>
                  </a:ext>
                </a:extLst>
              </p:cNvPr>
              <p:cNvSpPr/>
              <p:nvPr/>
            </p:nvSpPr>
            <p:spPr>
              <a:xfrm>
                <a:off x="6569185" y="3578142"/>
                <a:ext cx="233812" cy="2333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9" name="Ellipse 138">
                <a:extLst>
                  <a:ext uri="{FF2B5EF4-FFF2-40B4-BE49-F238E27FC236}">
                    <a16:creationId xmlns:a16="http://schemas.microsoft.com/office/drawing/2014/main" id="{AC9E01C0-79CB-45C9-8C11-F89CF5D3889C}"/>
                  </a:ext>
                </a:extLst>
              </p:cNvPr>
              <p:cNvSpPr/>
              <p:nvPr/>
            </p:nvSpPr>
            <p:spPr>
              <a:xfrm>
                <a:off x="6584618" y="2997316"/>
                <a:ext cx="233812" cy="2333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pic>
        <p:nvPicPr>
          <p:cNvPr id="109" name="Image 108">
            <a:extLst>
              <a:ext uri="{FF2B5EF4-FFF2-40B4-BE49-F238E27FC236}">
                <a16:creationId xmlns:a16="http://schemas.microsoft.com/office/drawing/2014/main" id="{84CB7D6B-4874-4B30-98CC-8855444845B0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alphaModFix amt="32000"/>
          </a:blip>
          <a:stretch>
            <a:fillRect/>
          </a:stretch>
        </p:blipFill>
        <p:spPr>
          <a:xfrm>
            <a:off x="163807" y="600441"/>
            <a:ext cx="11808975" cy="1938696"/>
          </a:xfrm>
          <a:prstGeom prst="rect">
            <a:avLst/>
          </a:prstGeom>
        </p:spPr>
      </p:pic>
      <p:sp>
        <p:nvSpPr>
          <p:cNvPr id="110" name="ZoneTexte 109">
            <a:extLst>
              <a:ext uri="{FF2B5EF4-FFF2-40B4-BE49-F238E27FC236}">
                <a16:creationId xmlns:a16="http://schemas.microsoft.com/office/drawing/2014/main" id="{DD755693-CA38-4933-8C69-D22AF8C0F1A5}"/>
              </a:ext>
            </a:extLst>
          </p:cNvPr>
          <p:cNvSpPr txBox="1"/>
          <p:nvPr/>
        </p:nvSpPr>
        <p:spPr>
          <a:xfrm>
            <a:off x="0" y="1794511"/>
            <a:ext cx="12192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latin typeface="Calibri" panose="020F0502020204030204" pitchFamily="34" charset="0"/>
                <a:cs typeface="Calibri" panose="020F0502020204030204" pitchFamily="34" charset="0"/>
              </a:rPr>
              <a:t>Les parasites peuvent faciliter le succès invasif</a:t>
            </a:r>
          </a:p>
        </p:txBody>
      </p: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0D9672CA-8700-445A-BEDE-EB502175A02C}"/>
              </a:ext>
            </a:extLst>
          </p:cNvPr>
          <p:cNvGrpSpPr/>
          <p:nvPr/>
        </p:nvGrpSpPr>
        <p:grpSpPr>
          <a:xfrm>
            <a:off x="8331201" y="2341304"/>
            <a:ext cx="4011733" cy="2488544"/>
            <a:chOff x="8331201" y="2442904"/>
            <a:chExt cx="4011733" cy="2488544"/>
          </a:xfrm>
        </p:grpSpPr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E87502A0-F613-42AC-8275-EAF3F9FEDB16}"/>
                </a:ext>
              </a:extLst>
            </p:cNvPr>
            <p:cNvSpPr txBox="1"/>
            <p:nvPr/>
          </p:nvSpPr>
          <p:spPr>
            <a:xfrm>
              <a:off x="8331201" y="2442904"/>
              <a:ext cx="40117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u="sng" dirty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Diversité &amp; prévalence des parasites</a:t>
              </a:r>
              <a:endParaRPr lang="fr-FR" b="1" u="sng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" name="ZoneTexte 85">
              <a:extLst>
                <a:ext uri="{FF2B5EF4-FFF2-40B4-BE49-F238E27FC236}">
                  <a16:creationId xmlns:a16="http://schemas.microsoft.com/office/drawing/2014/main" id="{B9713706-9C9A-4B99-B195-40F075CEDC5D}"/>
                </a:ext>
              </a:extLst>
            </p:cNvPr>
            <p:cNvSpPr txBox="1"/>
            <p:nvPr/>
          </p:nvSpPr>
          <p:spPr>
            <a:xfrm>
              <a:off x="8549504" y="2728560"/>
              <a:ext cx="35601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chez espèce invasive &lt; autochtones</a:t>
              </a:r>
            </a:p>
          </p:txBody>
        </p:sp>
        <p:grpSp>
          <p:nvGrpSpPr>
            <p:cNvPr id="89" name="Groupe 88">
              <a:extLst>
                <a:ext uri="{FF2B5EF4-FFF2-40B4-BE49-F238E27FC236}">
                  <a16:creationId xmlns:a16="http://schemas.microsoft.com/office/drawing/2014/main" id="{D681659F-77D8-4AB3-B607-8EEB72BFAB81}"/>
                </a:ext>
              </a:extLst>
            </p:cNvPr>
            <p:cNvGrpSpPr/>
            <p:nvPr/>
          </p:nvGrpSpPr>
          <p:grpSpPr>
            <a:xfrm>
              <a:off x="8564373" y="3144954"/>
              <a:ext cx="3492048" cy="1786494"/>
              <a:chOff x="8564373" y="3144954"/>
              <a:chExt cx="3492048" cy="1786494"/>
            </a:xfrm>
          </p:grpSpPr>
          <p:pic>
            <p:nvPicPr>
              <p:cNvPr id="90" name="Image 89" descr="Artemia franciscana (brine shrimp) at 35 days of growth">
                <a:extLst>
                  <a:ext uri="{FF2B5EF4-FFF2-40B4-BE49-F238E27FC236}">
                    <a16:creationId xmlns:a16="http://schemas.microsoft.com/office/drawing/2014/main" id="{50A3D374-DE9F-414F-B136-4D0E12BC79C2}"/>
                  </a:ext>
                </a:extLst>
              </p:cNvPr>
              <p:cNvPicPr/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64373" y="3144954"/>
                <a:ext cx="1295400" cy="9715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1" name="Image 90">
                <a:extLst>
                  <a:ext uri="{FF2B5EF4-FFF2-40B4-BE49-F238E27FC236}">
                    <a16:creationId xmlns:a16="http://schemas.microsoft.com/office/drawing/2014/main" id="{451CDE2F-913E-4A62-BA89-35E583DC6F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95765" y="3909601"/>
                <a:ext cx="1460656" cy="972000"/>
              </a:xfrm>
              <a:prstGeom prst="rect">
                <a:avLst/>
              </a:prstGeom>
            </p:spPr>
          </p:pic>
          <p:pic>
            <p:nvPicPr>
              <p:cNvPr id="93" name="Image 92" descr="Une image contenant invertébré, crabe, crustacé, fruit de mer&#10;&#10;Description générée automatiquement">
                <a:extLst>
                  <a:ext uri="{FF2B5EF4-FFF2-40B4-BE49-F238E27FC236}">
                    <a16:creationId xmlns:a16="http://schemas.microsoft.com/office/drawing/2014/main" id="{2F4C560E-FF21-475D-8C34-42D05E8C38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006491" y="3959448"/>
                <a:ext cx="1460658" cy="972000"/>
              </a:xfrm>
              <a:prstGeom prst="rect">
                <a:avLst/>
              </a:prstGeom>
            </p:spPr>
          </p:pic>
          <p:pic>
            <p:nvPicPr>
              <p:cNvPr id="97" name="Image 96">
                <a:extLst>
                  <a:ext uri="{FF2B5EF4-FFF2-40B4-BE49-F238E27FC236}">
                    <a16:creationId xmlns:a16="http://schemas.microsoft.com/office/drawing/2014/main" id="{6BA6C01F-BD15-44E6-AA20-C2C3F544A6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998522" y="3144954"/>
                <a:ext cx="1194485" cy="971550"/>
              </a:xfrm>
              <a:prstGeom prst="rect">
                <a:avLst/>
              </a:prstGeom>
            </p:spPr>
          </p:pic>
        </p:grpSp>
      </p:grpSp>
      <p:grpSp>
        <p:nvGrpSpPr>
          <p:cNvPr id="101" name="Groupe 100">
            <a:extLst>
              <a:ext uri="{FF2B5EF4-FFF2-40B4-BE49-F238E27FC236}">
                <a16:creationId xmlns:a16="http://schemas.microsoft.com/office/drawing/2014/main" id="{19A4C56C-9F44-4D42-AC84-F0AEA6A7DF9A}"/>
              </a:ext>
            </a:extLst>
          </p:cNvPr>
          <p:cNvGrpSpPr/>
          <p:nvPr/>
        </p:nvGrpSpPr>
        <p:grpSpPr>
          <a:xfrm>
            <a:off x="8918219" y="5211445"/>
            <a:ext cx="2465876" cy="1441690"/>
            <a:chOff x="8918219" y="5211445"/>
            <a:chExt cx="2465876" cy="1441690"/>
          </a:xfrm>
        </p:grpSpPr>
        <p:grpSp>
          <p:nvGrpSpPr>
            <p:cNvPr id="102" name="Groupe 101">
              <a:extLst>
                <a:ext uri="{FF2B5EF4-FFF2-40B4-BE49-F238E27FC236}">
                  <a16:creationId xmlns:a16="http://schemas.microsoft.com/office/drawing/2014/main" id="{EC75C4FF-5996-445C-9885-5533A7CEC76E}"/>
                </a:ext>
              </a:extLst>
            </p:cNvPr>
            <p:cNvGrpSpPr/>
            <p:nvPr/>
          </p:nvGrpSpPr>
          <p:grpSpPr>
            <a:xfrm>
              <a:off x="9006491" y="5275695"/>
              <a:ext cx="2377604" cy="1377440"/>
              <a:chOff x="9050792" y="1219200"/>
              <a:chExt cx="3024318" cy="1707808"/>
            </a:xfrm>
          </p:grpSpPr>
          <p:pic>
            <p:nvPicPr>
              <p:cNvPr id="141" name="Image 140" descr="Une image contenant mammifère, écureuil, plein air, rongeur&#10;&#10;Description générée automatiquement">
                <a:extLst>
                  <a:ext uri="{FF2B5EF4-FFF2-40B4-BE49-F238E27FC236}">
                    <a16:creationId xmlns:a16="http://schemas.microsoft.com/office/drawing/2014/main" id="{70E6BFF9-2C11-41A8-ACEF-EE8A1D5D33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9050792" y="1225829"/>
                <a:ext cx="3024318" cy="170117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42" name="Forme libre : forme 141">
                <a:extLst>
                  <a:ext uri="{FF2B5EF4-FFF2-40B4-BE49-F238E27FC236}">
                    <a16:creationId xmlns:a16="http://schemas.microsoft.com/office/drawing/2014/main" id="{7978510C-C20D-4111-A1D4-AC9B9098D006}"/>
                  </a:ext>
                </a:extLst>
              </p:cNvPr>
              <p:cNvSpPr/>
              <p:nvPr/>
            </p:nvSpPr>
            <p:spPr>
              <a:xfrm>
                <a:off x="9052560" y="1219200"/>
                <a:ext cx="1544320" cy="1696720"/>
              </a:xfrm>
              <a:custGeom>
                <a:avLst/>
                <a:gdLst>
                  <a:gd name="connsiteX0" fmla="*/ 0 w 1544320"/>
                  <a:gd name="connsiteY0" fmla="*/ 0 h 1696720"/>
                  <a:gd name="connsiteX1" fmla="*/ 0 w 1544320"/>
                  <a:gd name="connsiteY1" fmla="*/ 1696720 h 1696720"/>
                  <a:gd name="connsiteX2" fmla="*/ 1544320 w 1544320"/>
                  <a:gd name="connsiteY2" fmla="*/ 1676400 h 1696720"/>
                  <a:gd name="connsiteX3" fmla="*/ 1402080 w 1544320"/>
                  <a:gd name="connsiteY3" fmla="*/ 0 h 1696720"/>
                  <a:gd name="connsiteX4" fmla="*/ 30480 w 1544320"/>
                  <a:gd name="connsiteY4" fmla="*/ 40640 h 1696720"/>
                  <a:gd name="connsiteX5" fmla="*/ 10160 w 1544320"/>
                  <a:gd name="connsiteY5" fmla="*/ 50800 h 1696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44320" h="1696720">
                    <a:moveTo>
                      <a:pt x="0" y="0"/>
                    </a:moveTo>
                    <a:lnTo>
                      <a:pt x="0" y="1696720"/>
                    </a:lnTo>
                    <a:lnTo>
                      <a:pt x="1544320" y="1676400"/>
                    </a:lnTo>
                    <a:lnTo>
                      <a:pt x="1402080" y="0"/>
                    </a:lnTo>
                    <a:lnTo>
                      <a:pt x="30480" y="40640"/>
                    </a:lnTo>
                    <a:lnTo>
                      <a:pt x="10160" y="50800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13" name="Image 112">
              <a:extLst>
                <a:ext uri="{FF2B5EF4-FFF2-40B4-BE49-F238E27FC236}">
                  <a16:creationId xmlns:a16="http://schemas.microsoft.com/office/drawing/2014/main" id="{CD7DF5E3-7C7D-4085-A851-2001EE4FF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4508" y="5211445"/>
              <a:ext cx="527459" cy="527459"/>
            </a:xfrm>
            <a:prstGeom prst="rect">
              <a:avLst/>
            </a:prstGeom>
            <a:effectLst>
              <a:outerShdw blurRad="50800" dist="50800" dir="5400000" algn="ctr" rotWithShape="0">
                <a:srgbClr val="FFFF00"/>
              </a:outerShdw>
            </a:effectLst>
          </p:spPr>
        </p:pic>
        <p:grpSp>
          <p:nvGrpSpPr>
            <p:cNvPr id="117" name="Groupe 116">
              <a:extLst>
                <a:ext uri="{FF2B5EF4-FFF2-40B4-BE49-F238E27FC236}">
                  <a16:creationId xmlns:a16="http://schemas.microsoft.com/office/drawing/2014/main" id="{041DFDA9-E7C3-4AD8-9CA5-F9D620A3DD0E}"/>
                </a:ext>
              </a:extLst>
            </p:cNvPr>
            <p:cNvGrpSpPr/>
            <p:nvPr/>
          </p:nvGrpSpPr>
          <p:grpSpPr>
            <a:xfrm>
              <a:off x="10527396" y="5900019"/>
              <a:ext cx="795640" cy="625822"/>
              <a:chOff x="7974330" y="1280160"/>
              <a:chExt cx="1018211" cy="881502"/>
            </a:xfrm>
          </p:grpSpPr>
          <p:pic>
            <p:nvPicPr>
              <p:cNvPr id="121" name="Image 120">
                <a:extLst>
                  <a:ext uri="{FF2B5EF4-FFF2-40B4-BE49-F238E27FC236}">
                    <a16:creationId xmlns:a16="http://schemas.microsoft.com/office/drawing/2014/main" id="{7158DE53-F4DE-4192-BB56-A0A8E87AB2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71059" y="1440180"/>
                <a:ext cx="721482" cy="721482"/>
              </a:xfrm>
              <a:prstGeom prst="ellipse">
                <a:avLst/>
              </a:prstGeom>
              <a:effectLst>
                <a:glow rad="546100">
                  <a:schemeClr val="tx1">
                    <a:alpha val="86000"/>
                  </a:schemeClr>
                </a:glow>
              </a:effectLst>
            </p:spPr>
          </p:pic>
          <p:sp>
            <p:nvSpPr>
              <p:cNvPr id="122" name="Forme libre : forme 121">
                <a:extLst>
                  <a:ext uri="{FF2B5EF4-FFF2-40B4-BE49-F238E27FC236}">
                    <a16:creationId xmlns:a16="http://schemas.microsoft.com/office/drawing/2014/main" id="{A323F780-D97D-4D7C-8748-3CA3199CE174}"/>
                  </a:ext>
                </a:extLst>
              </p:cNvPr>
              <p:cNvSpPr/>
              <p:nvPr/>
            </p:nvSpPr>
            <p:spPr>
              <a:xfrm>
                <a:off x="7974330" y="1322070"/>
                <a:ext cx="148590" cy="118110"/>
              </a:xfrm>
              <a:custGeom>
                <a:avLst/>
                <a:gdLst>
                  <a:gd name="connsiteX0" fmla="*/ 0 w 148590"/>
                  <a:gd name="connsiteY0" fmla="*/ 0 h 118110"/>
                  <a:gd name="connsiteX1" fmla="*/ 106680 w 148590"/>
                  <a:gd name="connsiteY1" fmla="*/ 49530 h 118110"/>
                  <a:gd name="connsiteX2" fmla="*/ 148590 w 148590"/>
                  <a:gd name="connsiteY2" fmla="*/ 118110 h 118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590" h="118110">
                    <a:moveTo>
                      <a:pt x="0" y="0"/>
                    </a:moveTo>
                    <a:cubicBezTo>
                      <a:pt x="40957" y="14922"/>
                      <a:pt x="81915" y="29845"/>
                      <a:pt x="106680" y="49530"/>
                    </a:cubicBezTo>
                    <a:cubicBezTo>
                      <a:pt x="131445" y="69215"/>
                      <a:pt x="140017" y="93662"/>
                      <a:pt x="148590" y="11811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0" name="Forme libre : forme 129">
                <a:extLst>
                  <a:ext uri="{FF2B5EF4-FFF2-40B4-BE49-F238E27FC236}">
                    <a16:creationId xmlns:a16="http://schemas.microsoft.com/office/drawing/2014/main" id="{F77A8347-F9B5-40B0-A263-A5369E91A939}"/>
                  </a:ext>
                </a:extLst>
              </p:cNvPr>
              <p:cNvSpPr/>
              <p:nvPr/>
            </p:nvSpPr>
            <p:spPr>
              <a:xfrm>
                <a:off x="8020050" y="1280160"/>
                <a:ext cx="80010" cy="144780"/>
              </a:xfrm>
              <a:custGeom>
                <a:avLst/>
                <a:gdLst>
                  <a:gd name="connsiteX0" fmla="*/ 0 w 80010"/>
                  <a:gd name="connsiteY0" fmla="*/ 144780 h 144780"/>
                  <a:gd name="connsiteX1" fmla="*/ 57150 w 80010"/>
                  <a:gd name="connsiteY1" fmla="*/ 68580 h 144780"/>
                  <a:gd name="connsiteX2" fmla="*/ 80010 w 80010"/>
                  <a:gd name="connsiteY2" fmla="*/ 0 h 14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010" h="144780">
                    <a:moveTo>
                      <a:pt x="0" y="144780"/>
                    </a:moveTo>
                    <a:cubicBezTo>
                      <a:pt x="21907" y="118745"/>
                      <a:pt x="43815" y="92710"/>
                      <a:pt x="57150" y="68580"/>
                    </a:cubicBezTo>
                    <a:cubicBezTo>
                      <a:pt x="70485" y="44450"/>
                      <a:pt x="75247" y="22225"/>
                      <a:pt x="8001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5" name="Forme libre : forme 134">
                <a:extLst>
                  <a:ext uri="{FF2B5EF4-FFF2-40B4-BE49-F238E27FC236}">
                    <a16:creationId xmlns:a16="http://schemas.microsoft.com/office/drawing/2014/main" id="{679BDFB3-1D8D-46CD-9AD4-5BEAC6ADB8C0}"/>
                  </a:ext>
                </a:extLst>
              </p:cNvPr>
              <p:cNvSpPr/>
              <p:nvPr/>
            </p:nvSpPr>
            <p:spPr>
              <a:xfrm>
                <a:off x="8124686" y="1629370"/>
                <a:ext cx="148590" cy="118110"/>
              </a:xfrm>
              <a:custGeom>
                <a:avLst/>
                <a:gdLst>
                  <a:gd name="connsiteX0" fmla="*/ 0 w 148590"/>
                  <a:gd name="connsiteY0" fmla="*/ 0 h 118110"/>
                  <a:gd name="connsiteX1" fmla="*/ 106680 w 148590"/>
                  <a:gd name="connsiteY1" fmla="*/ 49530 h 118110"/>
                  <a:gd name="connsiteX2" fmla="*/ 148590 w 148590"/>
                  <a:gd name="connsiteY2" fmla="*/ 118110 h 118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590" h="118110">
                    <a:moveTo>
                      <a:pt x="0" y="0"/>
                    </a:moveTo>
                    <a:cubicBezTo>
                      <a:pt x="40957" y="14922"/>
                      <a:pt x="81915" y="29845"/>
                      <a:pt x="106680" y="49530"/>
                    </a:cubicBezTo>
                    <a:cubicBezTo>
                      <a:pt x="131445" y="69215"/>
                      <a:pt x="140017" y="93662"/>
                      <a:pt x="148590" y="11811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0" name="Forme libre : forme 139">
                <a:extLst>
                  <a:ext uri="{FF2B5EF4-FFF2-40B4-BE49-F238E27FC236}">
                    <a16:creationId xmlns:a16="http://schemas.microsoft.com/office/drawing/2014/main" id="{4272C2AF-1EEF-4C2B-B34B-1A2ACA05890B}"/>
                  </a:ext>
                </a:extLst>
              </p:cNvPr>
              <p:cNvSpPr/>
              <p:nvPr/>
            </p:nvSpPr>
            <p:spPr>
              <a:xfrm>
                <a:off x="8170406" y="1587460"/>
                <a:ext cx="80010" cy="144780"/>
              </a:xfrm>
              <a:custGeom>
                <a:avLst/>
                <a:gdLst>
                  <a:gd name="connsiteX0" fmla="*/ 0 w 80010"/>
                  <a:gd name="connsiteY0" fmla="*/ 144780 h 144780"/>
                  <a:gd name="connsiteX1" fmla="*/ 57150 w 80010"/>
                  <a:gd name="connsiteY1" fmla="*/ 68580 h 144780"/>
                  <a:gd name="connsiteX2" fmla="*/ 80010 w 80010"/>
                  <a:gd name="connsiteY2" fmla="*/ 0 h 14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010" h="144780">
                    <a:moveTo>
                      <a:pt x="0" y="144780"/>
                    </a:moveTo>
                    <a:cubicBezTo>
                      <a:pt x="21907" y="118745"/>
                      <a:pt x="43815" y="92710"/>
                      <a:pt x="57150" y="68580"/>
                    </a:cubicBezTo>
                    <a:cubicBezTo>
                      <a:pt x="70485" y="44450"/>
                      <a:pt x="75247" y="22225"/>
                      <a:pt x="8001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19" name="ZoneTexte 118">
              <a:extLst>
                <a:ext uri="{FF2B5EF4-FFF2-40B4-BE49-F238E27FC236}">
                  <a16:creationId xmlns:a16="http://schemas.microsoft.com/office/drawing/2014/main" id="{0FC13709-20AE-4ABB-A764-729354661C8A}"/>
                </a:ext>
              </a:extLst>
            </p:cNvPr>
            <p:cNvSpPr txBox="1"/>
            <p:nvPr/>
          </p:nvSpPr>
          <p:spPr>
            <a:xfrm>
              <a:off x="8918219" y="5576318"/>
              <a:ext cx="16095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Parapoxvirus</a:t>
              </a:r>
              <a:endParaRPr lang="fr-FR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8614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1049C4A5-23D8-4E7B-8EC1-EF488817323B}"/>
              </a:ext>
            </a:extLst>
          </p:cNvPr>
          <p:cNvSpPr/>
          <p:nvPr/>
        </p:nvSpPr>
        <p:spPr>
          <a:xfrm>
            <a:off x="0" y="2392670"/>
            <a:ext cx="12192000" cy="4465329"/>
          </a:xfrm>
          <a:prstGeom prst="roundRect">
            <a:avLst>
              <a:gd name="adj" fmla="val 8082"/>
            </a:avLst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9B993AB5-B997-4F18-A84A-8DFCA9463B9A}"/>
              </a:ext>
            </a:extLst>
          </p:cNvPr>
          <p:cNvGrpSpPr/>
          <p:nvPr/>
        </p:nvGrpSpPr>
        <p:grpSpPr>
          <a:xfrm>
            <a:off x="144355" y="4435310"/>
            <a:ext cx="4899399" cy="1780052"/>
            <a:chOff x="144355" y="4435310"/>
            <a:chExt cx="4899399" cy="1780052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A976C6DA-ECBF-4D8D-8264-0E4F56616DFD}"/>
                </a:ext>
              </a:extLst>
            </p:cNvPr>
            <p:cNvGrpSpPr/>
            <p:nvPr/>
          </p:nvGrpSpPr>
          <p:grpSpPr>
            <a:xfrm>
              <a:off x="144355" y="4435310"/>
              <a:ext cx="4856201" cy="1780050"/>
              <a:chOff x="2798655" y="4435310"/>
              <a:chExt cx="4856201" cy="1780050"/>
            </a:xfrm>
          </p:grpSpPr>
          <p:sp>
            <p:nvSpPr>
              <p:cNvPr id="108" name="Rectangle : coins arrondis 107">
                <a:extLst>
                  <a:ext uri="{FF2B5EF4-FFF2-40B4-BE49-F238E27FC236}">
                    <a16:creationId xmlns:a16="http://schemas.microsoft.com/office/drawing/2014/main" id="{00B2BB03-D608-4E17-A00B-E1CE10C85A38}"/>
                  </a:ext>
                </a:extLst>
              </p:cNvPr>
              <p:cNvSpPr/>
              <p:nvPr/>
            </p:nvSpPr>
            <p:spPr>
              <a:xfrm>
                <a:off x="4598935" y="4440997"/>
                <a:ext cx="3055921" cy="1774363"/>
              </a:xfrm>
              <a:prstGeom prst="round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5" name="ZoneTexte 114">
                <a:extLst>
                  <a:ext uri="{FF2B5EF4-FFF2-40B4-BE49-F238E27FC236}">
                    <a16:creationId xmlns:a16="http://schemas.microsoft.com/office/drawing/2014/main" id="{449DC696-3545-4720-B6E8-5EEE134554DD}"/>
                  </a:ext>
                </a:extLst>
              </p:cNvPr>
              <p:cNvSpPr txBox="1"/>
              <p:nvPr/>
            </p:nvSpPr>
            <p:spPr>
              <a:xfrm>
                <a:off x="4742468" y="4435310"/>
                <a:ext cx="25073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Espèces autochtones</a:t>
                </a:r>
              </a:p>
            </p:txBody>
          </p:sp>
          <p:grpSp>
            <p:nvGrpSpPr>
              <p:cNvPr id="84" name="Groupe 83">
                <a:extLst>
                  <a:ext uri="{FF2B5EF4-FFF2-40B4-BE49-F238E27FC236}">
                    <a16:creationId xmlns:a16="http://schemas.microsoft.com/office/drawing/2014/main" id="{09538D71-7C14-4897-8CB5-248142EE5547}"/>
                  </a:ext>
                </a:extLst>
              </p:cNvPr>
              <p:cNvGrpSpPr/>
              <p:nvPr/>
            </p:nvGrpSpPr>
            <p:grpSpPr>
              <a:xfrm>
                <a:off x="2798655" y="4584159"/>
                <a:ext cx="1804307" cy="1501326"/>
                <a:chOff x="3398645" y="1315016"/>
                <a:chExt cx="2904466" cy="2380493"/>
              </a:xfrm>
            </p:grpSpPr>
            <p:pic>
              <p:nvPicPr>
                <p:cNvPr id="88" name="Image 87" descr="Une image contenant invertébré, art&#10;&#10;Description générée automatiquement">
                  <a:extLst>
                    <a:ext uri="{FF2B5EF4-FFF2-40B4-BE49-F238E27FC236}">
                      <a16:creationId xmlns:a16="http://schemas.microsoft.com/office/drawing/2014/main" id="{CB3B5440-CA1C-4323-8776-7E20F9DE55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84427" y="1315016"/>
                  <a:ext cx="2383541" cy="2380493"/>
                </a:xfrm>
                <a:prstGeom prst="rect">
                  <a:avLst/>
                </a:prstGeom>
              </p:spPr>
            </p:pic>
            <p:sp>
              <p:nvSpPr>
                <p:cNvPr id="92" name="ZoneTexte 91">
                  <a:extLst>
                    <a:ext uri="{FF2B5EF4-FFF2-40B4-BE49-F238E27FC236}">
                      <a16:creationId xmlns:a16="http://schemas.microsoft.com/office/drawing/2014/main" id="{FEF2C0DC-B26E-4C68-AE2D-9D078DB81784}"/>
                    </a:ext>
                  </a:extLst>
                </p:cNvPr>
                <p:cNvSpPr txBox="1"/>
                <p:nvPr/>
              </p:nvSpPr>
              <p:spPr>
                <a:xfrm>
                  <a:off x="3398645" y="3061843"/>
                  <a:ext cx="2904466" cy="585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Espèce exotique</a:t>
                  </a:r>
                </a:p>
              </p:txBody>
            </p:sp>
          </p:grpSp>
        </p:grpSp>
        <p:grpSp>
          <p:nvGrpSpPr>
            <p:cNvPr id="94" name="Groupe 93">
              <a:extLst>
                <a:ext uri="{FF2B5EF4-FFF2-40B4-BE49-F238E27FC236}">
                  <a16:creationId xmlns:a16="http://schemas.microsoft.com/office/drawing/2014/main" id="{DC33D9F6-A1DC-4B29-8183-404491D2EA63}"/>
                </a:ext>
              </a:extLst>
            </p:cNvPr>
            <p:cNvGrpSpPr/>
            <p:nvPr/>
          </p:nvGrpSpPr>
          <p:grpSpPr>
            <a:xfrm>
              <a:off x="3385049" y="4439670"/>
              <a:ext cx="1658705" cy="1775692"/>
              <a:chOff x="6060594" y="2575160"/>
              <a:chExt cx="1658705" cy="1775692"/>
            </a:xfrm>
          </p:grpSpPr>
          <p:pic>
            <p:nvPicPr>
              <p:cNvPr id="96" name="Image 95" descr="Une image contenant arthropode, insecte, invertébré&#10;&#10;Description générée automatiquement">
                <a:extLst>
                  <a:ext uri="{FF2B5EF4-FFF2-40B4-BE49-F238E27FC236}">
                    <a16:creationId xmlns:a16="http://schemas.microsoft.com/office/drawing/2014/main" id="{B79F71C8-8B88-461C-A263-54BB1718CB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76" b="21870"/>
              <a:stretch/>
            </p:blipFill>
            <p:spPr>
              <a:xfrm>
                <a:off x="6337450" y="3177876"/>
                <a:ext cx="1381849" cy="1172976"/>
              </a:xfrm>
              <a:prstGeom prst="rect">
                <a:avLst/>
              </a:prstGeom>
            </p:spPr>
          </p:pic>
          <p:pic>
            <p:nvPicPr>
              <p:cNvPr id="103" name="Image 102" descr="Une image contenant invertébré, Invertébrés marins, Organisme, art&#10;&#10;Description générée automatiquement">
                <a:extLst>
                  <a:ext uri="{FF2B5EF4-FFF2-40B4-BE49-F238E27FC236}">
                    <a16:creationId xmlns:a16="http://schemas.microsoft.com/office/drawing/2014/main" id="{7CA926DA-3620-4A9F-9E8C-8745BA3905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995"/>
              <a:stretch/>
            </p:blipFill>
            <p:spPr>
              <a:xfrm>
                <a:off x="6060594" y="2575160"/>
                <a:ext cx="1480699" cy="1246176"/>
              </a:xfrm>
              <a:prstGeom prst="rect">
                <a:avLst/>
              </a:prstGeom>
            </p:spPr>
          </p:pic>
        </p:grpSp>
        <p:grpSp>
          <p:nvGrpSpPr>
            <p:cNvPr id="132" name="Groupe 131">
              <a:extLst>
                <a:ext uri="{FF2B5EF4-FFF2-40B4-BE49-F238E27FC236}">
                  <a16:creationId xmlns:a16="http://schemas.microsoft.com/office/drawing/2014/main" id="{BAD69196-7D41-4DE0-8ACB-50D128692FC7}"/>
                </a:ext>
              </a:extLst>
            </p:cNvPr>
            <p:cNvGrpSpPr/>
            <p:nvPr/>
          </p:nvGrpSpPr>
          <p:grpSpPr>
            <a:xfrm>
              <a:off x="4130146" y="4886287"/>
              <a:ext cx="341277" cy="812549"/>
              <a:chOff x="6576572" y="1112448"/>
              <a:chExt cx="341277" cy="812549"/>
            </a:xfrm>
          </p:grpSpPr>
          <p:sp>
            <p:nvSpPr>
              <p:cNvPr id="133" name="Ellipse 132">
                <a:extLst>
                  <a:ext uri="{FF2B5EF4-FFF2-40B4-BE49-F238E27FC236}">
                    <a16:creationId xmlns:a16="http://schemas.microsoft.com/office/drawing/2014/main" id="{253770F7-EED3-4370-A30D-D68B6169DF00}"/>
                  </a:ext>
                </a:extLst>
              </p:cNvPr>
              <p:cNvSpPr/>
              <p:nvPr/>
            </p:nvSpPr>
            <p:spPr>
              <a:xfrm>
                <a:off x="6684037" y="1691688"/>
                <a:ext cx="233812" cy="233309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4" name="Ellipse 133">
                <a:extLst>
                  <a:ext uri="{FF2B5EF4-FFF2-40B4-BE49-F238E27FC236}">
                    <a16:creationId xmlns:a16="http://schemas.microsoft.com/office/drawing/2014/main" id="{2D7C402D-DEAF-40E1-BDE7-31AEC5A22860}"/>
                  </a:ext>
                </a:extLst>
              </p:cNvPr>
              <p:cNvSpPr/>
              <p:nvPr/>
            </p:nvSpPr>
            <p:spPr>
              <a:xfrm>
                <a:off x="6576572" y="1112448"/>
                <a:ext cx="233812" cy="233309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C8D9B6C1-0A36-4420-8E2A-875283AEA442}"/>
              </a:ext>
            </a:extLst>
          </p:cNvPr>
          <p:cNvGrpSpPr/>
          <p:nvPr/>
        </p:nvGrpSpPr>
        <p:grpSpPr>
          <a:xfrm>
            <a:off x="165600" y="2523221"/>
            <a:ext cx="4899399" cy="1778068"/>
            <a:chOff x="2819900" y="2523221"/>
            <a:chExt cx="4899399" cy="1778068"/>
          </a:xfrm>
        </p:grpSpPr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id="{50726A39-E7F0-404C-B0F7-1966E1213CAC}"/>
                </a:ext>
              </a:extLst>
            </p:cNvPr>
            <p:cNvGrpSpPr/>
            <p:nvPr/>
          </p:nvGrpSpPr>
          <p:grpSpPr>
            <a:xfrm>
              <a:off x="2819900" y="2523221"/>
              <a:ext cx="4899399" cy="1778068"/>
              <a:chOff x="3398645" y="1082148"/>
              <a:chExt cx="7886760" cy="2819293"/>
            </a:xfrm>
          </p:grpSpPr>
          <p:grpSp>
            <p:nvGrpSpPr>
              <p:cNvPr id="65" name="Groupe 64">
                <a:extLst>
                  <a:ext uri="{FF2B5EF4-FFF2-40B4-BE49-F238E27FC236}">
                    <a16:creationId xmlns:a16="http://schemas.microsoft.com/office/drawing/2014/main" id="{FE1998DD-5FDE-4985-AF0E-FC92D53B422C}"/>
                  </a:ext>
                </a:extLst>
              </p:cNvPr>
              <p:cNvGrpSpPr/>
              <p:nvPr/>
            </p:nvGrpSpPr>
            <p:grpSpPr>
              <a:xfrm>
                <a:off x="6296628" y="1082148"/>
                <a:ext cx="4988777" cy="2819293"/>
                <a:chOff x="6296628" y="1082148"/>
                <a:chExt cx="4988777" cy="2819293"/>
              </a:xfrm>
            </p:grpSpPr>
            <p:sp>
              <p:nvSpPr>
                <p:cNvPr id="70" name="Rectangle : coins arrondis 69">
                  <a:extLst>
                    <a:ext uri="{FF2B5EF4-FFF2-40B4-BE49-F238E27FC236}">
                      <a16:creationId xmlns:a16="http://schemas.microsoft.com/office/drawing/2014/main" id="{BBD1834F-E3BA-4A16-9764-69B3C959A579}"/>
                    </a:ext>
                  </a:extLst>
                </p:cNvPr>
                <p:cNvSpPr/>
                <p:nvPr/>
              </p:nvSpPr>
              <p:spPr>
                <a:xfrm>
                  <a:off x="6296628" y="1088020"/>
                  <a:ext cx="4919239" cy="2813419"/>
                </a:xfrm>
                <a:prstGeom prst="roundRect">
                  <a:avLst/>
                </a:prstGeom>
                <a:solidFill>
                  <a:schemeClr val="bg2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pic>
              <p:nvPicPr>
                <p:cNvPr id="71" name="Image 70" descr="Une image contenant arthropode, insecte, invertébré&#10;&#10;Description générée automatiquement">
                  <a:extLst>
                    <a:ext uri="{FF2B5EF4-FFF2-40B4-BE49-F238E27FC236}">
                      <a16:creationId xmlns:a16="http://schemas.microsoft.com/office/drawing/2014/main" id="{51024C3F-2A26-4A04-81FF-814F9B5D77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676" b="21870"/>
                <a:stretch/>
              </p:blipFill>
              <p:spPr>
                <a:xfrm>
                  <a:off x="9060987" y="2041578"/>
                  <a:ext cx="2224418" cy="1859863"/>
                </a:xfrm>
                <a:prstGeom prst="rect">
                  <a:avLst/>
                </a:prstGeom>
              </p:spPr>
            </p:pic>
            <p:pic>
              <p:nvPicPr>
                <p:cNvPr id="72" name="Image 71" descr="Une image contenant invertébré, Invertébrés marins, Organisme, art&#10;&#10;Description générée automatiquement">
                  <a:extLst>
                    <a:ext uri="{FF2B5EF4-FFF2-40B4-BE49-F238E27FC236}">
                      <a16:creationId xmlns:a16="http://schemas.microsoft.com/office/drawing/2014/main" id="{D32F8A8B-9B53-4B0E-92B6-BC5C57DAD5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6995"/>
                <a:stretch/>
              </p:blipFill>
              <p:spPr>
                <a:xfrm>
                  <a:off x="8615321" y="1085915"/>
                  <a:ext cx="2383541" cy="1975928"/>
                </a:xfrm>
                <a:prstGeom prst="rect">
                  <a:avLst/>
                </a:prstGeom>
              </p:spPr>
            </p:pic>
            <p:pic>
              <p:nvPicPr>
                <p:cNvPr id="73" name="Image 72" descr="Une image contenant invertébré, art&#10;&#10;Description générée automatiquement">
                  <a:extLst>
                    <a:ext uri="{FF2B5EF4-FFF2-40B4-BE49-F238E27FC236}">
                      <a16:creationId xmlns:a16="http://schemas.microsoft.com/office/drawing/2014/main" id="{301DAFDE-9F5A-42F9-B6FA-35B925508A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1830"/>
                <a:stretch/>
              </p:blipFill>
              <p:spPr>
                <a:xfrm>
                  <a:off x="6532300" y="2012457"/>
                  <a:ext cx="2383541" cy="1860822"/>
                </a:xfrm>
                <a:prstGeom prst="rect">
                  <a:avLst/>
                </a:prstGeom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p:spPr>
            </p:pic>
            <p:sp>
              <p:nvSpPr>
                <p:cNvPr id="74" name="ZoneTexte 73">
                  <a:extLst>
                    <a:ext uri="{FF2B5EF4-FFF2-40B4-BE49-F238E27FC236}">
                      <a16:creationId xmlns:a16="http://schemas.microsoft.com/office/drawing/2014/main" id="{FDE86D4F-24FA-4DE1-841C-E3CE45B08B92}"/>
                    </a:ext>
                  </a:extLst>
                </p:cNvPr>
                <p:cNvSpPr txBox="1"/>
                <p:nvPr/>
              </p:nvSpPr>
              <p:spPr>
                <a:xfrm>
                  <a:off x="6548179" y="1082148"/>
                  <a:ext cx="4036208" cy="585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Espèces autochtones</a:t>
                  </a:r>
                </a:p>
              </p:txBody>
            </p:sp>
          </p:grpSp>
          <p:grpSp>
            <p:nvGrpSpPr>
              <p:cNvPr id="66" name="Groupe 65">
                <a:extLst>
                  <a:ext uri="{FF2B5EF4-FFF2-40B4-BE49-F238E27FC236}">
                    <a16:creationId xmlns:a16="http://schemas.microsoft.com/office/drawing/2014/main" id="{FF846563-A9C1-4249-BA26-6F12CDB015D2}"/>
                  </a:ext>
                </a:extLst>
              </p:cNvPr>
              <p:cNvGrpSpPr/>
              <p:nvPr/>
            </p:nvGrpSpPr>
            <p:grpSpPr>
              <a:xfrm>
                <a:off x="3398645" y="1315016"/>
                <a:ext cx="3580889" cy="2380493"/>
                <a:chOff x="3398645" y="1315016"/>
                <a:chExt cx="3580889" cy="2380493"/>
              </a:xfrm>
            </p:grpSpPr>
            <p:pic>
              <p:nvPicPr>
                <p:cNvPr id="67" name="Image 66" descr="Une image contenant invertébré, art&#10;&#10;Description générée automatiquement">
                  <a:extLst>
                    <a:ext uri="{FF2B5EF4-FFF2-40B4-BE49-F238E27FC236}">
                      <a16:creationId xmlns:a16="http://schemas.microsoft.com/office/drawing/2014/main" id="{2C1DFBE3-8F68-4639-AE40-7EA7B14E77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84427" y="1315016"/>
                  <a:ext cx="2383541" cy="2380493"/>
                </a:xfrm>
                <a:prstGeom prst="rect">
                  <a:avLst/>
                </a:prstGeom>
              </p:spPr>
            </p:pic>
            <p:sp>
              <p:nvSpPr>
                <p:cNvPr id="68" name="ZoneTexte 67">
                  <a:extLst>
                    <a:ext uri="{FF2B5EF4-FFF2-40B4-BE49-F238E27FC236}">
                      <a16:creationId xmlns:a16="http://schemas.microsoft.com/office/drawing/2014/main" id="{88E0D321-7979-4443-8C03-E026317CB383}"/>
                    </a:ext>
                  </a:extLst>
                </p:cNvPr>
                <p:cNvSpPr txBox="1"/>
                <p:nvPr/>
              </p:nvSpPr>
              <p:spPr>
                <a:xfrm>
                  <a:off x="3398645" y="3061843"/>
                  <a:ext cx="2904466" cy="585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Espèce exotique</a:t>
                  </a:r>
                </a:p>
              </p:txBody>
            </p:sp>
            <p:sp>
              <p:nvSpPr>
                <p:cNvPr id="69" name="Forme libre : forme 68">
                  <a:extLst>
                    <a:ext uri="{FF2B5EF4-FFF2-40B4-BE49-F238E27FC236}">
                      <a16:creationId xmlns:a16="http://schemas.microsoft.com/office/drawing/2014/main" id="{B6E264DD-8E45-4B2F-84CA-45BFDA7F3B92}"/>
                    </a:ext>
                  </a:extLst>
                </p:cNvPr>
                <p:cNvSpPr/>
                <p:nvPr/>
              </p:nvSpPr>
              <p:spPr>
                <a:xfrm>
                  <a:off x="5139159" y="1721888"/>
                  <a:ext cx="1840375" cy="975013"/>
                </a:xfrm>
                <a:custGeom>
                  <a:avLst/>
                  <a:gdLst>
                    <a:gd name="connsiteX0" fmla="*/ 0 w 1840375"/>
                    <a:gd name="connsiteY0" fmla="*/ 361555 h 975013"/>
                    <a:gd name="connsiteX1" fmla="*/ 960699 w 1840375"/>
                    <a:gd name="connsiteY1" fmla="*/ 25889 h 975013"/>
                    <a:gd name="connsiteX2" fmla="*/ 1840375 w 1840375"/>
                    <a:gd name="connsiteY2" fmla="*/ 975013 h 975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40375" h="975013">
                      <a:moveTo>
                        <a:pt x="0" y="361555"/>
                      </a:moveTo>
                      <a:cubicBezTo>
                        <a:pt x="326985" y="142600"/>
                        <a:pt x="653970" y="-76354"/>
                        <a:pt x="960699" y="25889"/>
                      </a:cubicBezTo>
                      <a:cubicBezTo>
                        <a:pt x="1267428" y="128132"/>
                        <a:pt x="1553901" y="551572"/>
                        <a:pt x="1840375" y="975013"/>
                      </a:cubicBezTo>
                    </a:path>
                  </a:pathLst>
                </a:custGeom>
                <a:noFill/>
                <a:ln w="28575">
                  <a:solidFill>
                    <a:srgbClr val="C00000"/>
                  </a:solidFill>
                  <a:headEnd type="none" w="med" len="med"/>
                  <a:tailEnd type="triangle" w="med" len="med"/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69B5DE64-A09A-4303-88E5-598C4C48AEE9}"/>
                </a:ext>
              </a:extLst>
            </p:cNvPr>
            <p:cNvSpPr/>
            <p:nvPr/>
          </p:nvSpPr>
          <p:spPr>
            <a:xfrm>
              <a:off x="6787049" y="3602343"/>
              <a:ext cx="233812" cy="23330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Ellipse 75">
              <a:extLst>
                <a:ext uri="{FF2B5EF4-FFF2-40B4-BE49-F238E27FC236}">
                  <a16:creationId xmlns:a16="http://schemas.microsoft.com/office/drawing/2014/main" id="{27C01016-8100-478E-99CC-E6761B7C1A9F}"/>
                </a:ext>
              </a:extLst>
            </p:cNvPr>
            <p:cNvSpPr/>
            <p:nvPr/>
          </p:nvSpPr>
          <p:spPr>
            <a:xfrm>
              <a:off x="6603384" y="3023103"/>
              <a:ext cx="233812" cy="23330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Flèche : droite 77">
              <a:extLst>
                <a:ext uri="{FF2B5EF4-FFF2-40B4-BE49-F238E27FC236}">
                  <a16:creationId xmlns:a16="http://schemas.microsoft.com/office/drawing/2014/main" id="{2C079251-AFAA-4F9F-B6E8-795ABBCB6679}"/>
                </a:ext>
              </a:extLst>
            </p:cNvPr>
            <p:cNvSpPr/>
            <p:nvPr/>
          </p:nvSpPr>
          <p:spPr>
            <a:xfrm rot="10800000">
              <a:off x="6070096" y="3676291"/>
              <a:ext cx="387853" cy="233309"/>
            </a:xfrm>
            <a:prstGeom prst="rightArrow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Flèche : droite 78">
              <a:extLst>
                <a:ext uri="{FF2B5EF4-FFF2-40B4-BE49-F238E27FC236}">
                  <a16:creationId xmlns:a16="http://schemas.microsoft.com/office/drawing/2014/main" id="{8EB709A8-96FE-42D3-A83B-407BC9339ADC}"/>
                </a:ext>
              </a:extLst>
            </p:cNvPr>
            <p:cNvSpPr/>
            <p:nvPr/>
          </p:nvSpPr>
          <p:spPr>
            <a:xfrm rot="8214123">
              <a:off x="5884044" y="3262767"/>
              <a:ext cx="387853" cy="233309"/>
            </a:xfrm>
            <a:prstGeom prst="right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7CDE5B4F-A642-7D0A-0328-A10667A88B7E}"/>
              </a:ext>
            </a:extLst>
          </p:cNvPr>
          <p:cNvSpPr txBox="1"/>
          <p:nvPr/>
        </p:nvSpPr>
        <p:spPr>
          <a:xfrm>
            <a:off x="2550670" y="-20793"/>
            <a:ext cx="756984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Parasitisme et invasions biologiques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1BCB2F8-2533-CE41-6CC1-0D63DBD7D638}"/>
              </a:ext>
            </a:extLst>
          </p:cNvPr>
          <p:cNvSpPr txBox="1"/>
          <p:nvPr/>
        </p:nvSpPr>
        <p:spPr>
          <a:xfrm>
            <a:off x="-1" y="6555339"/>
            <a:ext cx="51945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400" i="1" kern="1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Dunn, 2009; </a:t>
            </a:r>
            <a:r>
              <a:rPr lang="en-US" dirty="0" err="1"/>
              <a:t>Amsellem</a:t>
            </a:r>
            <a:r>
              <a:rPr lang="en-US" dirty="0"/>
              <a:t> et al 2017; </a:t>
            </a:r>
            <a:r>
              <a:rPr lang="fr-FR" dirty="0" err="1"/>
              <a:t>Chalkowski</a:t>
            </a:r>
            <a:r>
              <a:rPr lang="fr-FR" dirty="0"/>
              <a:t> et al 2018</a:t>
            </a:r>
          </a:p>
        </p:txBody>
      </p:sp>
      <p:sp>
        <p:nvSpPr>
          <p:cNvPr id="120" name="ZoneTexte 119">
            <a:extLst>
              <a:ext uri="{FF2B5EF4-FFF2-40B4-BE49-F238E27FC236}">
                <a16:creationId xmlns:a16="http://schemas.microsoft.com/office/drawing/2014/main" id="{BF95C707-0BE9-4119-9C2A-F66A8C50C514}"/>
              </a:ext>
            </a:extLst>
          </p:cNvPr>
          <p:cNvSpPr txBox="1"/>
          <p:nvPr/>
        </p:nvSpPr>
        <p:spPr>
          <a:xfrm>
            <a:off x="5194587" y="4819221"/>
            <a:ext cx="3096000" cy="70788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Introduction </a:t>
            </a:r>
          </a:p>
          <a:p>
            <a:pPr algn="ctr"/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de nouveaux parasites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9B8175B9-8597-4269-B622-69CDD7F54781}"/>
              </a:ext>
            </a:extLst>
          </p:cNvPr>
          <p:cNvGrpSpPr/>
          <p:nvPr/>
        </p:nvGrpSpPr>
        <p:grpSpPr>
          <a:xfrm>
            <a:off x="758463" y="5042386"/>
            <a:ext cx="1205045" cy="637575"/>
            <a:chOff x="3434008" y="3177876"/>
            <a:chExt cx="1205045" cy="637575"/>
          </a:xfrm>
        </p:grpSpPr>
        <p:sp>
          <p:nvSpPr>
            <p:cNvPr id="118" name="Ellipse 117">
              <a:extLst>
                <a:ext uri="{FF2B5EF4-FFF2-40B4-BE49-F238E27FC236}">
                  <a16:creationId xmlns:a16="http://schemas.microsoft.com/office/drawing/2014/main" id="{27E1F07A-903B-45F1-9EBB-0C4492FAFF57}"/>
                </a:ext>
              </a:extLst>
            </p:cNvPr>
            <p:cNvSpPr/>
            <p:nvPr/>
          </p:nvSpPr>
          <p:spPr>
            <a:xfrm>
              <a:off x="3527733" y="3177876"/>
              <a:ext cx="233812" cy="23330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9" name="ZoneTexte 128">
              <a:extLst>
                <a:ext uri="{FF2B5EF4-FFF2-40B4-BE49-F238E27FC236}">
                  <a16:creationId xmlns:a16="http://schemas.microsoft.com/office/drawing/2014/main" id="{E702F711-3B84-4DD8-B490-D7176ABB13E8}"/>
                </a:ext>
              </a:extLst>
            </p:cNvPr>
            <p:cNvSpPr txBox="1"/>
            <p:nvPr/>
          </p:nvSpPr>
          <p:spPr>
            <a:xfrm>
              <a:off x="3434008" y="3446119"/>
              <a:ext cx="1205045" cy="369332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FFFF00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r-FR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tolérance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7A6A8CBE-5E78-4EA7-9803-A08BDAF0F28C}"/>
              </a:ext>
            </a:extLst>
          </p:cNvPr>
          <p:cNvGrpSpPr/>
          <p:nvPr/>
        </p:nvGrpSpPr>
        <p:grpSpPr>
          <a:xfrm>
            <a:off x="2154346" y="2796879"/>
            <a:ext cx="1402451" cy="1116509"/>
            <a:chOff x="4808646" y="2796879"/>
            <a:chExt cx="1402451" cy="1116509"/>
          </a:xfrm>
        </p:grpSpPr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DEADAFC2-555D-4ED0-A823-0D60A0DFE02C}"/>
                </a:ext>
              </a:extLst>
            </p:cNvPr>
            <p:cNvSpPr txBox="1"/>
            <p:nvPr/>
          </p:nvSpPr>
          <p:spPr>
            <a:xfrm>
              <a:off x="4808646" y="2796879"/>
              <a:ext cx="1402451" cy="646331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FFFF00"/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b="1" i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fr-FR" dirty="0"/>
                <a:t>Tolérance</a:t>
              </a:r>
            </a:p>
            <a:p>
              <a:r>
                <a:rPr lang="fr-FR" dirty="0"/>
                <a:t>Résistance</a:t>
              </a:r>
            </a:p>
          </p:txBody>
        </p:sp>
        <p:pic>
          <p:nvPicPr>
            <p:cNvPr id="80" name="Image 79" descr="Une image contenant cercle, Graphique, Caractère coloré, capture d’écran&#10;&#10;Description générée automatiquement">
              <a:extLst>
                <a:ext uri="{FF2B5EF4-FFF2-40B4-BE49-F238E27FC236}">
                  <a16:creationId xmlns:a16="http://schemas.microsoft.com/office/drawing/2014/main" id="{7C830FE7-B1FF-49D3-A9C6-A8874E701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3018" y="3486800"/>
              <a:ext cx="426588" cy="426588"/>
            </a:xfrm>
            <a:prstGeom prst="rect">
              <a:avLst/>
            </a:prstGeom>
          </p:spPr>
        </p:pic>
      </p:grpSp>
      <p:sp>
        <p:nvSpPr>
          <p:cNvPr id="83" name="ZoneTexte 82">
            <a:extLst>
              <a:ext uri="{FF2B5EF4-FFF2-40B4-BE49-F238E27FC236}">
                <a16:creationId xmlns:a16="http://schemas.microsoft.com/office/drawing/2014/main" id="{6AF70DEC-AED2-47C6-8E8A-A752474B399F}"/>
              </a:ext>
            </a:extLst>
          </p:cNvPr>
          <p:cNvSpPr txBox="1"/>
          <p:nvPr/>
        </p:nvSpPr>
        <p:spPr>
          <a:xfrm>
            <a:off x="5243094" y="2900337"/>
            <a:ext cx="3096000" cy="70788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Relâchement</a:t>
            </a:r>
          </a:p>
          <a:p>
            <a:r>
              <a:rPr lang="fr-FR" dirty="0"/>
              <a:t>de la pression des ennemis</a:t>
            </a:r>
          </a:p>
        </p:txBody>
      </p:sp>
      <p:grpSp>
        <p:nvGrpSpPr>
          <p:cNvPr id="123" name="Groupe 122">
            <a:extLst>
              <a:ext uri="{FF2B5EF4-FFF2-40B4-BE49-F238E27FC236}">
                <a16:creationId xmlns:a16="http://schemas.microsoft.com/office/drawing/2014/main" id="{DDAB806A-955F-45A0-A7AB-0197373A37E0}"/>
              </a:ext>
            </a:extLst>
          </p:cNvPr>
          <p:cNvGrpSpPr/>
          <p:nvPr/>
        </p:nvGrpSpPr>
        <p:grpSpPr>
          <a:xfrm>
            <a:off x="1225594" y="4840764"/>
            <a:ext cx="2346144" cy="1356837"/>
            <a:chOff x="3901139" y="2976254"/>
            <a:chExt cx="2346144" cy="1356837"/>
          </a:xfrm>
        </p:grpSpPr>
        <p:pic>
          <p:nvPicPr>
            <p:cNvPr id="124" name="Image 123" descr="Une image contenant invertébré, art&#10;&#10;Description générée automatiquement">
              <a:extLst>
                <a:ext uri="{FF2B5EF4-FFF2-40B4-BE49-F238E27FC236}">
                  <a16:creationId xmlns:a16="http://schemas.microsoft.com/office/drawing/2014/main" id="{BA512A8A-8EBA-42E5-9B00-54BBFBF18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830"/>
            <a:stretch/>
          </p:blipFill>
          <p:spPr>
            <a:xfrm>
              <a:off x="4766584" y="3159510"/>
              <a:ext cx="1480699" cy="1173581"/>
            </a:xfrm>
            <a:prstGeom prst="rect">
              <a:avLst/>
            </a:prstGeom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pic>
        <p:sp>
          <p:nvSpPr>
            <p:cNvPr id="125" name="Ellipse 124">
              <a:extLst>
                <a:ext uri="{FF2B5EF4-FFF2-40B4-BE49-F238E27FC236}">
                  <a16:creationId xmlns:a16="http://schemas.microsoft.com/office/drawing/2014/main" id="{A18DBA31-668B-4F07-BD1C-171B24892C16}"/>
                </a:ext>
              </a:extLst>
            </p:cNvPr>
            <p:cNvSpPr/>
            <p:nvPr/>
          </p:nvSpPr>
          <p:spPr>
            <a:xfrm>
              <a:off x="5224951" y="3629645"/>
              <a:ext cx="233812" cy="23330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6" name="Forme libre : forme 125">
              <a:extLst>
                <a:ext uri="{FF2B5EF4-FFF2-40B4-BE49-F238E27FC236}">
                  <a16:creationId xmlns:a16="http://schemas.microsoft.com/office/drawing/2014/main" id="{41B9F454-21C0-47E4-8C74-3B8BC0BE824F}"/>
                </a:ext>
              </a:extLst>
            </p:cNvPr>
            <p:cNvSpPr/>
            <p:nvPr/>
          </p:nvSpPr>
          <p:spPr>
            <a:xfrm>
              <a:off x="3901139" y="2976254"/>
              <a:ext cx="1143274" cy="614920"/>
            </a:xfrm>
            <a:custGeom>
              <a:avLst/>
              <a:gdLst>
                <a:gd name="connsiteX0" fmla="*/ 0 w 1840375"/>
                <a:gd name="connsiteY0" fmla="*/ 361555 h 975013"/>
                <a:gd name="connsiteX1" fmla="*/ 960699 w 1840375"/>
                <a:gd name="connsiteY1" fmla="*/ 25889 h 975013"/>
                <a:gd name="connsiteX2" fmla="*/ 1840375 w 1840375"/>
                <a:gd name="connsiteY2" fmla="*/ 975013 h 97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0375" h="975013">
                  <a:moveTo>
                    <a:pt x="0" y="361555"/>
                  </a:moveTo>
                  <a:cubicBezTo>
                    <a:pt x="326985" y="142600"/>
                    <a:pt x="653970" y="-76354"/>
                    <a:pt x="960699" y="25889"/>
                  </a:cubicBezTo>
                  <a:cubicBezTo>
                    <a:pt x="1267428" y="128132"/>
                    <a:pt x="1553901" y="551572"/>
                    <a:pt x="1840375" y="975013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7" name="Groupe 126">
            <a:extLst>
              <a:ext uri="{FF2B5EF4-FFF2-40B4-BE49-F238E27FC236}">
                <a16:creationId xmlns:a16="http://schemas.microsoft.com/office/drawing/2014/main" id="{0D558BCA-DA90-45AC-A36E-B22EA4069FCA}"/>
              </a:ext>
            </a:extLst>
          </p:cNvPr>
          <p:cNvGrpSpPr/>
          <p:nvPr/>
        </p:nvGrpSpPr>
        <p:grpSpPr>
          <a:xfrm>
            <a:off x="3363534" y="4884552"/>
            <a:ext cx="1697282" cy="939587"/>
            <a:chOff x="6039079" y="3020042"/>
            <a:chExt cx="1697282" cy="939587"/>
          </a:xfrm>
        </p:grpSpPr>
        <p:sp>
          <p:nvSpPr>
            <p:cNvPr id="128" name="ZoneTexte 127">
              <a:extLst>
                <a:ext uri="{FF2B5EF4-FFF2-40B4-BE49-F238E27FC236}">
                  <a16:creationId xmlns:a16="http://schemas.microsoft.com/office/drawing/2014/main" id="{494C3053-5C0C-48B5-AD1C-50229BC5FD61}"/>
                </a:ext>
              </a:extLst>
            </p:cNvPr>
            <p:cNvSpPr txBox="1"/>
            <p:nvPr/>
          </p:nvSpPr>
          <p:spPr>
            <a:xfrm>
              <a:off x="6377894" y="3274408"/>
              <a:ext cx="1358467" cy="369332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FFFF00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r-FR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sensibilité</a:t>
              </a:r>
            </a:p>
          </p:txBody>
        </p:sp>
        <p:grpSp>
          <p:nvGrpSpPr>
            <p:cNvPr id="131" name="Groupe 130">
              <a:extLst>
                <a:ext uri="{FF2B5EF4-FFF2-40B4-BE49-F238E27FC236}">
                  <a16:creationId xmlns:a16="http://schemas.microsoft.com/office/drawing/2014/main" id="{7D6E4332-284F-48B6-985C-18EB2E1B56BD}"/>
                </a:ext>
              </a:extLst>
            </p:cNvPr>
            <p:cNvGrpSpPr/>
            <p:nvPr/>
          </p:nvGrpSpPr>
          <p:grpSpPr>
            <a:xfrm>
              <a:off x="6039079" y="3020042"/>
              <a:ext cx="857015" cy="939587"/>
              <a:chOff x="5961415" y="2997316"/>
              <a:chExt cx="857015" cy="939587"/>
            </a:xfrm>
          </p:grpSpPr>
          <p:sp>
            <p:nvSpPr>
              <p:cNvPr id="136" name="Flèche : droite 135">
                <a:extLst>
                  <a:ext uri="{FF2B5EF4-FFF2-40B4-BE49-F238E27FC236}">
                    <a16:creationId xmlns:a16="http://schemas.microsoft.com/office/drawing/2014/main" id="{E0298D4B-DF7F-4077-B9B1-09E7D0726E91}"/>
                  </a:ext>
                </a:extLst>
              </p:cNvPr>
              <p:cNvSpPr/>
              <p:nvPr/>
            </p:nvSpPr>
            <p:spPr>
              <a:xfrm>
                <a:off x="5961415" y="3703594"/>
                <a:ext cx="387853" cy="233309"/>
              </a:xfrm>
              <a:prstGeom prst="rightArrow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7" name="Flèche : droite 136">
                <a:extLst>
                  <a:ext uri="{FF2B5EF4-FFF2-40B4-BE49-F238E27FC236}">
                    <a16:creationId xmlns:a16="http://schemas.microsoft.com/office/drawing/2014/main" id="{2EC9AA93-A10F-41B6-8463-21841561C0CC}"/>
                  </a:ext>
                </a:extLst>
              </p:cNvPr>
              <p:cNvSpPr/>
              <p:nvPr/>
            </p:nvSpPr>
            <p:spPr>
              <a:xfrm rot="19340642">
                <a:off x="5999628" y="3311398"/>
                <a:ext cx="387853" cy="233309"/>
              </a:xfrm>
              <a:prstGeom prst="rightArrow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8" name="Ellipse 137">
                <a:extLst>
                  <a:ext uri="{FF2B5EF4-FFF2-40B4-BE49-F238E27FC236}">
                    <a16:creationId xmlns:a16="http://schemas.microsoft.com/office/drawing/2014/main" id="{345604BC-4345-4C14-A41D-4503308AB3D0}"/>
                  </a:ext>
                </a:extLst>
              </p:cNvPr>
              <p:cNvSpPr/>
              <p:nvPr/>
            </p:nvSpPr>
            <p:spPr>
              <a:xfrm>
                <a:off x="6569185" y="3578142"/>
                <a:ext cx="233812" cy="2333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9" name="Ellipse 138">
                <a:extLst>
                  <a:ext uri="{FF2B5EF4-FFF2-40B4-BE49-F238E27FC236}">
                    <a16:creationId xmlns:a16="http://schemas.microsoft.com/office/drawing/2014/main" id="{AC9E01C0-79CB-45C9-8C11-F89CF5D3889C}"/>
                  </a:ext>
                </a:extLst>
              </p:cNvPr>
              <p:cNvSpPr/>
              <p:nvPr/>
            </p:nvSpPr>
            <p:spPr>
              <a:xfrm>
                <a:off x="6584618" y="2997316"/>
                <a:ext cx="233812" cy="2333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pic>
        <p:nvPicPr>
          <p:cNvPr id="109" name="Image 108">
            <a:extLst>
              <a:ext uri="{FF2B5EF4-FFF2-40B4-BE49-F238E27FC236}">
                <a16:creationId xmlns:a16="http://schemas.microsoft.com/office/drawing/2014/main" id="{84CB7D6B-4874-4B30-98CC-8855444845B0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alphaModFix amt="32000"/>
          </a:blip>
          <a:stretch>
            <a:fillRect/>
          </a:stretch>
        </p:blipFill>
        <p:spPr>
          <a:xfrm>
            <a:off x="163807" y="600441"/>
            <a:ext cx="11808975" cy="1938696"/>
          </a:xfrm>
          <a:prstGeom prst="rect">
            <a:avLst/>
          </a:prstGeom>
        </p:spPr>
      </p:pic>
      <p:sp>
        <p:nvSpPr>
          <p:cNvPr id="110" name="ZoneTexte 109">
            <a:extLst>
              <a:ext uri="{FF2B5EF4-FFF2-40B4-BE49-F238E27FC236}">
                <a16:creationId xmlns:a16="http://schemas.microsoft.com/office/drawing/2014/main" id="{DD755693-CA38-4933-8C69-D22AF8C0F1A5}"/>
              </a:ext>
            </a:extLst>
          </p:cNvPr>
          <p:cNvSpPr txBox="1"/>
          <p:nvPr/>
        </p:nvSpPr>
        <p:spPr>
          <a:xfrm>
            <a:off x="0" y="1794511"/>
            <a:ext cx="12192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latin typeface="Calibri" panose="020F0502020204030204" pitchFamily="34" charset="0"/>
                <a:cs typeface="Calibri" panose="020F0502020204030204" pitchFamily="34" charset="0"/>
              </a:rPr>
              <a:t>Les parasites peuvent faciliter le succès invasif</a:t>
            </a:r>
          </a:p>
        </p:txBody>
      </p:sp>
      <p:pic>
        <p:nvPicPr>
          <p:cNvPr id="81" name="Picture 2">
            <a:extLst>
              <a:ext uri="{FF2B5EF4-FFF2-40B4-BE49-F238E27FC236}">
                <a16:creationId xmlns:a16="http://schemas.microsoft.com/office/drawing/2014/main" id="{4A7CF8BA-7682-4DE1-A977-C9B0E26B0A6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8624"/>
          <a:stretch>
            <a:fillRect/>
          </a:stretch>
        </p:blipFill>
        <p:spPr>
          <a:xfrm>
            <a:off x="8637510" y="3486800"/>
            <a:ext cx="3388890" cy="22819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D0D7257-FC1B-4FD7-9B7D-9473CDF72971}"/>
              </a:ext>
            </a:extLst>
          </p:cNvPr>
          <p:cNvSpPr txBox="1"/>
          <p:nvPr/>
        </p:nvSpPr>
        <p:spPr>
          <a:xfrm>
            <a:off x="8748149" y="3369990"/>
            <a:ext cx="8231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0" i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02998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F470129F-0366-4AA4-AFEC-558C255DC70C}"/>
              </a:ext>
            </a:extLst>
          </p:cNvPr>
          <p:cNvSpPr/>
          <p:nvPr/>
        </p:nvSpPr>
        <p:spPr>
          <a:xfrm>
            <a:off x="117625" y="783770"/>
            <a:ext cx="11624432" cy="5950859"/>
          </a:xfrm>
          <a:custGeom>
            <a:avLst/>
            <a:gdLst>
              <a:gd name="connsiteX0" fmla="*/ 0 w 11624432"/>
              <a:gd name="connsiteY0" fmla="*/ 1207370 h 5950859"/>
              <a:gd name="connsiteX1" fmla="*/ 1207370 w 11624432"/>
              <a:gd name="connsiteY1" fmla="*/ 0 h 5950859"/>
              <a:gd name="connsiteX2" fmla="*/ 1957302 w 11624432"/>
              <a:gd name="connsiteY2" fmla="*/ 0 h 5950859"/>
              <a:gd name="connsiteX3" fmla="*/ 2799331 w 11624432"/>
              <a:gd name="connsiteY3" fmla="*/ 0 h 5950859"/>
              <a:gd name="connsiteX4" fmla="*/ 3180875 w 11624432"/>
              <a:gd name="connsiteY4" fmla="*/ 0 h 5950859"/>
              <a:gd name="connsiteX5" fmla="*/ 3654517 w 11624432"/>
              <a:gd name="connsiteY5" fmla="*/ 0 h 5950859"/>
              <a:gd name="connsiteX6" fmla="*/ 4128158 w 11624432"/>
              <a:gd name="connsiteY6" fmla="*/ 0 h 5950859"/>
              <a:gd name="connsiteX7" fmla="*/ 4693896 w 11624432"/>
              <a:gd name="connsiteY7" fmla="*/ 0 h 5950859"/>
              <a:gd name="connsiteX8" fmla="*/ 5535925 w 11624432"/>
              <a:gd name="connsiteY8" fmla="*/ 0 h 5950859"/>
              <a:gd name="connsiteX9" fmla="*/ 6009567 w 11624432"/>
              <a:gd name="connsiteY9" fmla="*/ 0 h 5950859"/>
              <a:gd name="connsiteX10" fmla="*/ 6391111 w 11624432"/>
              <a:gd name="connsiteY10" fmla="*/ 0 h 5950859"/>
              <a:gd name="connsiteX11" fmla="*/ 7141043 w 11624432"/>
              <a:gd name="connsiteY11" fmla="*/ 0 h 5950859"/>
              <a:gd name="connsiteX12" fmla="*/ 7522587 w 11624432"/>
              <a:gd name="connsiteY12" fmla="*/ 0 h 5950859"/>
              <a:gd name="connsiteX13" fmla="*/ 8364616 w 11624432"/>
              <a:gd name="connsiteY13" fmla="*/ 0 h 5950859"/>
              <a:gd name="connsiteX14" fmla="*/ 9206645 w 11624432"/>
              <a:gd name="connsiteY14" fmla="*/ 0 h 5950859"/>
              <a:gd name="connsiteX15" fmla="*/ 10417062 w 11624432"/>
              <a:gd name="connsiteY15" fmla="*/ 0 h 5950859"/>
              <a:gd name="connsiteX16" fmla="*/ 11624432 w 11624432"/>
              <a:gd name="connsiteY16" fmla="*/ 1207370 h 5950859"/>
              <a:gd name="connsiteX17" fmla="*/ 11624432 w 11624432"/>
              <a:gd name="connsiteY17" fmla="*/ 1832084 h 5950859"/>
              <a:gd name="connsiteX18" fmla="*/ 11624432 w 11624432"/>
              <a:gd name="connsiteY18" fmla="*/ 2386076 h 5950859"/>
              <a:gd name="connsiteX19" fmla="*/ 11624432 w 11624432"/>
              <a:gd name="connsiteY19" fmla="*/ 2940068 h 5950859"/>
              <a:gd name="connsiteX20" fmla="*/ 11624432 w 11624432"/>
              <a:gd name="connsiteY20" fmla="*/ 3600144 h 5950859"/>
              <a:gd name="connsiteX21" fmla="*/ 11624432 w 11624432"/>
              <a:gd name="connsiteY21" fmla="*/ 4118775 h 5950859"/>
              <a:gd name="connsiteX22" fmla="*/ 11624432 w 11624432"/>
              <a:gd name="connsiteY22" fmla="*/ 4743489 h 5950859"/>
              <a:gd name="connsiteX23" fmla="*/ 10417062 w 11624432"/>
              <a:gd name="connsiteY23" fmla="*/ 5950859 h 5950859"/>
              <a:gd name="connsiteX24" fmla="*/ 9575033 w 11624432"/>
              <a:gd name="connsiteY24" fmla="*/ 5950859 h 5950859"/>
              <a:gd name="connsiteX25" fmla="*/ 8917198 w 11624432"/>
              <a:gd name="connsiteY25" fmla="*/ 5950859 h 5950859"/>
              <a:gd name="connsiteX26" fmla="*/ 8443557 w 11624432"/>
              <a:gd name="connsiteY26" fmla="*/ 5950859 h 5950859"/>
              <a:gd name="connsiteX27" fmla="*/ 7693625 w 11624432"/>
              <a:gd name="connsiteY27" fmla="*/ 5950859 h 5950859"/>
              <a:gd name="connsiteX28" fmla="*/ 7127886 w 11624432"/>
              <a:gd name="connsiteY28" fmla="*/ 5950859 h 5950859"/>
              <a:gd name="connsiteX29" fmla="*/ 6377954 w 11624432"/>
              <a:gd name="connsiteY29" fmla="*/ 5950859 h 5950859"/>
              <a:gd name="connsiteX30" fmla="*/ 5720119 w 11624432"/>
              <a:gd name="connsiteY30" fmla="*/ 5950859 h 5950859"/>
              <a:gd name="connsiteX31" fmla="*/ 5338575 w 11624432"/>
              <a:gd name="connsiteY31" fmla="*/ 5950859 h 5950859"/>
              <a:gd name="connsiteX32" fmla="*/ 4772836 w 11624432"/>
              <a:gd name="connsiteY32" fmla="*/ 5950859 h 5950859"/>
              <a:gd name="connsiteX33" fmla="*/ 4022904 w 11624432"/>
              <a:gd name="connsiteY33" fmla="*/ 5950859 h 5950859"/>
              <a:gd name="connsiteX34" fmla="*/ 3549263 w 11624432"/>
              <a:gd name="connsiteY34" fmla="*/ 5950859 h 5950859"/>
              <a:gd name="connsiteX35" fmla="*/ 2983525 w 11624432"/>
              <a:gd name="connsiteY35" fmla="*/ 5950859 h 5950859"/>
              <a:gd name="connsiteX36" fmla="*/ 2325690 w 11624432"/>
              <a:gd name="connsiteY36" fmla="*/ 5950859 h 5950859"/>
              <a:gd name="connsiteX37" fmla="*/ 1852048 w 11624432"/>
              <a:gd name="connsiteY37" fmla="*/ 5950859 h 5950859"/>
              <a:gd name="connsiteX38" fmla="*/ 1207370 w 11624432"/>
              <a:gd name="connsiteY38" fmla="*/ 5950859 h 5950859"/>
              <a:gd name="connsiteX39" fmla="*/ 0 w 11624432"/>
              <a:gd name="connsiteY39" fmla="*/ 4743489 h 5950859"/>
              <a:gd name="connsiteX40" fmla="*/ 0 w 11624432"/>
              <a:gd name="connsiteY40" fmla="*/ 4083413 h 5950859"/>
              <a:gd name="connsiteX41" fmla="*/ 0 w 11624432"/>
              <a:gd name="connsiteY41" fmla="*/ 3458699 h 5950859"/>
              <a:gd name="connsiteX42" fmla="*/ 0 w 11624432"/>
              <a:gd name="connsiteY42" fmla="*/ 2798624 h 5950859"/>
              <a:gd name="connsiteX43" fmla="*/ 0 w 11624432"/>
              <a:gd name="connsiteY43" fmla="*/ 2173909 h 5950859"/>
              <a:gd name="connsiteX44" fmla="*/ 0 w 11624432"/>
              <a:gd name="connsiteY44" fmla="*/ 1207370 h 595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624432" h="5950859" fill="none" extrusionOk="0">
                <a:moveTo>
                  <a:pt x="0" y="1207370"/>
                </a:moveTo>
                <a:cubicBezTo>
                  <a:pt x="125935" y="617550"/>
                  <a:pt x="506015" y="-26555"/>
                  <a:pt x="1207370" y="0"/>
                </a:cubicBezTo>
                <a:cubicBezTo>
                  <a:pt x="1539569" y="-15716"/>
                  <a:pt x="1631150" y="10174"/>
                  <a:pt x="1957302" y="0"/>
                </a:cubicBezTo>
                <a:cubicBezTo>
                  <a:pt x="2283454" y="-10174"/>
                  <a:pt x="2388313" y="-14319"/>
                  <a:pt x="2799331" y="0"/>
                </a:cubicBezTo>
                <a:cubicBezTo>
                  <a:pt x="3210349" y="14319"/>
                  <a:pt x="3056906" y="-8329"/>
                  <a:pt x="3180875" y="0"/>
                </a:cubicBezTo>
                <a:cubicBezTo>
                  <a:pt x="3304844" y="8329"/>
                  <a:pt x="3486062" y="18463"/>
                  <a:pt x="3654517" y="0"/>
                </a:cubicBezTo>
                <a:cubicBezTo>
                  <a:pt x="3822972" y="-18463"/>
                  <a:pt x="3921884" y="9099"/>
                  <a:pt x="4128158" y="0"/>
                </a:cubicBezTo>
                <a:cubicBezTo>
                  <a:pt x="4334432" y="-9099"/>
                  <a:pt x="4569553" y="-4827"/>
                  <a:pt x="4693896" y="0"/>
                </a:cubicBezTo>
                <a:cubicBezTo>
                  <a:pt x="4818239" y="4827"/>
                  <a:pt x="5265684" y="15718"/>
                  <a:pt x="5535925" y="0"/>
                </a:cubicBezTo>
                <a:cubicBezTo>
                  <a:pt x="5806166" y="-15718"/>
                  <a:pt x="5863826" y="-2129"/>
                  <a:pt x="6009567" y="0"/>
                </a:cubicBezTo>
                <a:cubicBezTo>
                  <a:pt x="6155308" y="2129"/>
                  <a:pt x="6222872" y="16168"/>
                  <a:pt x="6391111" y="0"/>
                </a:cubicBezTo>
                <a:cubicBezTo>
                  <a:pt x="6559350" y="-16168"/>
                  <a:pt x="6812349" y="-9030"/>
                  <a:pt x="7141043" y="0"/>
                </a:cubicBezTo>
                <a:cubicBezTo>
                  <a:pt x="7469737" y="9030"/>
                  <a:pt x="7355566" y="-10069"/>
                  <a:pt x="7522587" y="0"/>
                </a:cubicBezTo>
                <a:cubicBezTo>
                  <a:pt x="7689608" y="10069"/>
                  <a:pt x="8161968" y="-19597"/>
                  <a:pt x="8364616" y="0"/>
                </a:cubicBezTo>
                <a:cubicBezTo>
                  <a:pt x="8567264" y="19597"/>
                  <a:pt x="8965248" y="-25146"/>
                  <a:pt x="9206645" y="0"/>
                </a:cubicBezTo>
                <a:cubicBezTo>
                  <a:pt x="9448042" y="25146"/>
                  <a:pt x="10009505" y="-41858"/>
                  <a:pt x="10417062" y="0"/>
                </a:cubicBezTo>
                <a:cubicBezTo>
                  <a:pt x="11059968" y="-14081"/>
                  <a:pt x="11521156" y="537885"/>
                  <a:pt x="11624432" y="1207370"/>
                </a:cubicBezTo>
                <a:cubicBezTo>
                  <a:pt x="11594255" y="1344928"/>
                  <a:pt x="11641966" y="1567057"/>
                  <a:pt x="11624432" y="1832084"/>
                </a:cubicBezTo>
                <a:cubicBezTo>
                  <a:pt x="11606898" y="2097111"/>
                  <a:pt x="11625282" y="2114363"/>
                  <a:pt x="11624432" y="2386076"/>
                </a:cubicBezTo>
                <a:cubicBezTo>
                  <a:pt x="11623582" y="2657789"/>
                  <a:pt x="11619970" y="2766198"/>
                  <a:pt x="11624432" y="2940068"/>
                </a:cubicBezTo>
                <a:cubicBezTo>
                  <a:pt x="11628894" y="3113938"/>
                  <a:pt x="11628097" y="3449552"/>
                  <a:pt x="11624432" y="3600144"/>
                </a:cubicBezTo>
                <a:cubicBezTo>
                  <a:pt x="11620767" y="3750736"/>
                  <a:pt x="11605171" y="3873432"/>
                  <a:pt x="11624432" y="4118775"/>
                </a:cubicBezTo>
                <a:cubicBezTo>
                  <a:pt x="11643693" y="4364118"/>
                  <a:pt x="11642821" y="4490821"/>
                  <a:pt x="11624432" y="4743489"/>
                </a:cubicBezTo>
                <a:cubicBezTo>
                  <a:pt x="11617296" y="5448706"/>
                  <a:pt x="11098998" y="5959270"/>
                  <a:pt x="10417062" y="5950859"/>
                </a:cubicBezTo>
                <a:cubicBezTo>
                  <a:pt x="10171449" y="5966588"/>
                  <a:pt x="9744038" y="5923108"/>
                  <a:pt x="9575033" y="5950859"/>
                </a:cubicBezTo>
                <a:cubicBezTo>
                  <a:pt x="9406028" y="5978610"/>
                  <a:pt x="9179090" y="5935706"/>
                  <a:pt x="8917198" y="5950859"/>
                </a:cubicBezTo>
                <a:cubicBezTo>
                  <a:pt x="8655307" y="5966012"/>
                  <a:pt x="8559717" y="5958467"/>
                  <a:pt x="8443557" y="5950859"/>
                </a:cubicBezTo>
                <a:cubicBezTo>
                  <a:pt x="8327397" y="5943251"/>
                  <a:pt x="7950144" y="5955048"/>
                  <a:pt x="7693625" y="5950859"/>
                </a:cubicBezTo>
                <a:cubicBezTo>
                  <a:pt x="7437106" y="5946670"/>
                  <a:pt x="7364764" y="5964572"/>
                  <a:pt x="7127886" y="5950859"/>
                </a:cubicBezTo>
                <a:cubicBezTo>
                  <a:pt x="6891008" y="5937146"/>
                  <a:pt x="6681351" y="5938318"/>
                  <a:pt x="6377954" y="5950859"/>
                </a:cubicBezTo>
                <a:cubicBezTo>
                  <a:pt x="6074557" y="5963400"/>
                  <a:pt x="6023273" y="5930452"/>
                  <a:pt x="5720119" y="5950859"/>
                </a:cubicBezTo>
                <a:cubicBezTo>
                  <a:pt x="5416965" y="5971266"/>
                  <a:pt x="5494414" y="5947717"/>
                  <a:pt x="5338575" y="5950859"/>
                </a:cubicBezTo>
                <a:cubicBezTo>
                  <a:pt x="5182736" y="5954001"/>
                  <a:pt x="4925660" y="5977738"/>
                  <a:pt x="4772836" y="5950859"/>
                </a:cubicBezTo>
                <a:cubicBezTo>
                  <a:pt x="4620012" y="5923980"/>
                  <a:pt x="4387420" y="5948342"/>
                  <a:pt x="4022904" y="5950859"/>
                </a:cubicBezTo>
                <a:cubicBezTo>
                  <a:pt x="3658388" y="5953376"/>
                  <a:pt x="3680135" y="5955348"/>
                  <a:pt x="3549263" y="5950859"/>
                </a:cubicBezTo>
                <a:cubicBezTo>
                  <a:pt x="3418391" y="5946370"/>
                  <a:pt x="3149738" y="5943745"/>
                  <a:pt x="2983525" y="5950859"/>
                </a:cubicBezTo>
                <a:cubicBezTo>
                  <a:pt x="2817312" y="5957973"/>
                  <a:pt x="2577236" y="5948619"/>
                  <a:pt x="2325690" y="5950859"/>
                </a:cubicBezTo>
                <a:cubicBezTo>
                  <a:pt x="2074145" y="5953099"/>
                  <a:pt x="2005890" y="5963739"/>
                  <a:pt x="1852048" y="5950859"/>
                </a:cubicBezTo>
                <a:cubicBezTo>
                  <a:pt x="1698206" y="5937979"/>
                  <a:pt x="1506553" y="5929781"/>
                  <a:pt x="1207370" y="5950859"/>
                </a:cubicBezTo>
                <a:cubicBezTo>
                  <a:pt x="484859" y="6043474"/>
                  <a:pt x="-75428" y="5263204"/>
                  <a:pt x="0" y="4743489"/>
                </a:cubicBezTo>
                <a:cubicBezTo>
                  <a:pt x="-27764" y="4540667"/>
                  <a:pt x="21642" y="4256597"/>
                  <a:pt x="0" y="4083413"/>
                </a:cubicBezTo>
                <a:cubicBezTo>
                  <a:pt x="-21642" y="3910229"/>
                  <a:pt x="-12749" y="3732374"/>
                  <a:pt x="0" y="3458699"/>
                </a:cubicBezTo>
                <a:cubicBezTo>
                  <a:pt x="12749" y="3185024"/>
                  <a:pt x="9540" y="2994413"/>
                  <a:pt x="0" y="2798624"/>
                </a:cubicBezTo>
                <a:cubicBezTo>
                  <a:pt x="-9540" y="2602836"/>
                  <a:pt x="-13124" y="2417317"/>
                  <a:pt x="0" y="2173909"/>
                </a:cubicBezTo>
                <a:cubicBezTo>
                  <a:pt x="13124" y="1930502"/>
                  <a:pt x="6817" y="1495831"/>
                  <a:pt x="0" y="1207370"/>
                </a:cubicBezTo>
                <a:close/>
              </a:path>
              <a:path w="11624432" h="5950859" stroke="0" extrusionOk="0">
                <a:moveTo>
                  <a:pt x="0" y="1207370"/>
                </a:moveTo>
                <a:cubicBezTo>
                  <a:pt x="2023" y="502576"/>
                  <a:pt x="567027" y="-6504"/>
                  <a:pt x="1207370" y="0"/>
                </a:cubicBezTo>
                <a:cubicBezTo>
                  <a:pt x="1373430" y="-15866"/>
                  <a:pt x="1454965" y="-1587"/>
                  <a:pt x="1588914" y="0"/>
                </a:cubicBezTo>
                <a:cubicBezTo>
                  <a:pt x="1722863" y="1587"/>
                  <a:pt x="2032880" y="14308"/>
                  <a:pt x="2154653" y="0"/>
                </a:cubicBezTo>
                <a:cubicBezTo>
                  <a:pt x="2276426" y="-14308"/>
                  <a:pt x="2531975" y="16471"/>
                  <a:pt x="2904585" y="0"/>
                </a:cubicBezTo>
                <a:cubicBezTo>
                  <a:pt x="3277195" y="-16471"/>
                  <a:pt x="3483956" y="16229"/>
                  <a:pt x="3746614" y="0"/>
                </a:cubicBezTo>
                <a:cubicBezTo>
                  <a:pt x="4009272" y="-16229"/>
                  <a:pt x="4223046" y="-23505"/>
                  <a:pt x="4588643" y="0"/>
                </a:cubicBezTo>
                <a:cubicBezTo>
                  <a:pt x="4954240" y="23505"/>
                  <a:pt x="4865191" y="-12306"/>
                  <a:pt x="4970187" y="0"/>
                </a:cubicBezTo>
                <a:cubicBezTo>
                  <a:pt x="5075183" y="12306"/>
                  <a:pt x="5567733" y="13355"/>
                  <a:pt x="5720119" y="0"/>
                </a:cubicBezTo>
                <a:cubicBezTo>
                  <a:pt x="5872505" y="-13355"/>
                  <a:pt x="5976183" y="-2168"/>
                  <a:pt x="6101663" y="0"/>
                </a:cubicBezTo>
                <a:cubicBezTo>
                  <a:pt x="6227143" y="2168"/>
                  <a:pt x="6469883" y="-13605"/>
                  <a:pt x="6575305" y="0"/>
                </a:cubicBezTo>
                <a:cubicBezTo>
                  <a:pt x="6680727" y="13605"/>
                  <a:pt x="6986310" y="-28103"/>
                  <a:pt x="7141043" y="0"/>
                </a:cubicBezTo>
                <a:cubicBezTo>
                  <a:pt x="7295776" y="28103"/>
                  <a:pt x="7715206" y="742"/>
                  <a:pt x="7890975" y="0"/>
                </a:cubicBezTo>
                <a:cubicBezTo>
                  <a:pt x="8066744" y="-742"/>
                  <a:pt x="8364087" y="17991"/>
                  <a:pt x="8733004" y="0"/>
                </a:cubicBezTo>
                <a:cubicBezTo>
                  <a:pt x="9101921" y="-17991"/>
                  <a:pt x="9085686" y="-15531"/>
                  <a:pt x="9206645" y="0"/>
                </a:cubicBezTo>
                <a:cubicBezTo>
                  <a:pt x="9327604" y="15531"/>
                  <a:pt x="10089070" y="-31633"/>
                  <a:pt x="10417062" y="0"/>
                </a:cubicBezTo>
                <a:cubicBezTo>
                  <a:pt x="10966780" y="-24095"/>
                  <a:pt x="11650784" y="433482"/>
                  <a:pt x="11624432" y="1207370"/>
                </a:cubicBezTo>
                <a:cubicBezTo>
                  <a:pt x="11621260" y="1414414"/>
                  <a:pt x="11614785" y="1645118"/>
                  <a:pt x="11624432" y="1761362"/>
                </a:cubicBezTo>
                <a:cubicBezTo>
                  <a:pt x="11634079" y="1877606"/>
                  <a:pt x="11611570" y="2087024"/>
                  <a:pt x="11624432" y="2386076"/>
                </a:cubicBezTo>
                <a:cubicBezTo>
                  <a:pt x="11637294" y="2685128"/>
                  <a:pt x="11655350" y="2825399"/>
                  <a:pt x="11624432" y="3046152"/>
                </a:cubicBezTo>
                <a:cubicBezTo>
                  <a:pt x="11593514" y="3266905"/>
                  <a:pt x="11647159" y="3315065"/>
                  <a:pt x="11624432" y="3529421"/>
                </a:cubicBezTo>
                <a:cubicBezTo>
                  <a:pt x="11601705" y="3743777"/>
                  <a:pt x="11639454" y="3904048"/>
                  <a:pt x="11624432" y="4154136"/>
                </a:cubicBezTo>
                <a:cubicBezTo>
                  <a:pt x="11609410" y="4404224"/>
                  <a:pt x="11647080" y="4622430"/>
                  <a:pt x="11624432" y="4743489"/>
                </a:cubicBezTo>
                <a:cubicBezTo>
                  <a:pt x="11632706" y="5271058"/>
                  <a:pt x="10951844" y="5984412"/>
                  <a:pt x="10417062" y="5950859"/>
                </a:cubicBezTo>
                <a:cubicBezTo>
                  <a:pt x="10265502" y="5944076"/>
                  <a:pt x="9966789" y="5971435"/>
                  <a:pt x="9851324" y="5950859"/>
                </a:cubicBezTo>
                <a:cubicBezTo>
                  <a:pt x="9735859" y="5930283"/>
                  <a:pt x="9609302" y="5942279"/>
                  <a:pt x="9469779" y="5950859"/>
                </a:cubicBezTo>
                <a:cubicBezTo>
                  <a:pt x="9330257" y="5959439"/>
                  <a:pt x="9220063" y="5958965"/>
                  <a:pt x="9088235" y="5950859"/>
                </a:cubicBezTo>
                <a:cubicBezTo>
                  <a:pt x="8956407" y="5942753"/>
                  <a:pt x="8789570" y="5942281"/>
                  <a:pt x="8522497" y="5950859"/>
                </a:cubicBezTo>
                <a:cubicBezTo>
                  <a:pt x="8255424" y="5959437"/>
                  <a:pt x="8176919" y="5928113"/>
                  <a:pt x="7956759" y="5950859"/>
                </a:cubicBezTo>
                <a:cubicBezTo>
                  <a:pt x="7736599" y="5973605"/>
                  <a:pt x="7472627" y="5986838"/>
                  <a:pt x="7206827" y="5950859"/>
                </a:cubicBezTo>
                <a:cubicBezTo>
                  <a:pt x="6941027" y="5914880"/>
                  <a:pt x="6924198" y="5945300"/>
                  <a:pt x="6733185" y="5950859"/>
                </a:cubicBezTo>
                <a:cubicBezTo>
                  <a:pt x="6542172" y="5956418"/>
                  <a:pt x="6277711" y="5966407"/>
                  <a:pt x="6075350" y="5950859"/>
                </a:cubicBezTo>
                <a:cubicBezTo>
                  <a:pt x="5872990" y="5935311"/>
                  <a:pt x="5741821" y="5934631"/>
                  <a:pt x="5417515" y="5950859"/>
                </a:cubicBezTo>
                <a:cubicBezTo>
                  <a:pt x="5093209" y="5967087"/>
                  <a:pt x="5191943" y="5965675"/>
                  <a:pt x="5035971" y="5950859"/>
                </a:cubicBezTo>
                <a:cubicBezTo>
                  <a:pt x="4879999" y="5936043"/>
                  <a:pt x="4513345" y="5951879"/>
                  <a:pt x="4286038" y="5950859"/>
                </a:cubicBezTo>
                <a:cubicBezTo>
                  <a:pt x="4058731" y="5949839"/>
                  <a:pt x="4022085" y="5940716"/>
                  <a:pt x="3812397" y="5950859"/>
                </a:cubicBezTo>
                <a:cubicBezTo>
                  <a:pt x="3602709" y="5961002"/>
                  <a:pt x="3545803" y="5970278"/>
                  <a:pt x="3338756" y="5950859"/>
                </a:cubicBezTo>
                <a:cubicBezTo>
                  <a:pt x="3131709" y="5931440"/>
                  <a:pt x="3094796" y="5934854"/>
                  <a:pt x="2865115" y="5950859"/>
                </a:cubicBezTo>
                <a:cubicBezTo>
                  <a:pt x="2635434" y="5966864"/>
                  <a:pt x="2547284" y="5972187"/>
                  <a:pt x="2391473" y="5950859"/>
                </a:cubicBezTo>
                <a:cubicBezTo>
                  <a:pt x="2235662" y="5929531"/>
                  <a:pt x="1720919" y="5964857"/>
                  <a:pt x="1207370" y="5950859"/>
                </a:cubicBezTo>
                <a:cubicBezTo>
                  <a:pt x="483046" y="5931249"/>
                  <a:pt x="-115710" y="5516637"/>
                  <a:pt x="0" y="4743489"/>
                </a:cubicBezTo>
                <a:cubicBezTo>
                  <a:pt x="-23260" y="4491478"/>
                  <a:pt x="12985" y="4356957"/>
                  <a:pt x="0" y="4224858"/>
                </a:cubicBezTo>
                <a:cubicBezTo>
                  <a:pt x="-12985" y="4092759"/>
                  <a:pt x="-21696" y="3944538"/>
                  <a:pt x="0" y="3670866"/>
                </a:cubicBezTo>
                <a:cubicBezTo>
                  <a:pt x="21696" y="3397194"/>
                  <a:pt x="7266" y="3224473"/>
                  <a:pt x="0" y="3081513"/>
                </a:cubicBezTo>
                <a:cubicBezTo>
                  <a:pt x="-7266" y="2938553"/>
                  <a:pt x="-26349" y="2710430"/>
                  <a:pt x="0" y="2527521"/>
                </a:cubicBezTo>
                <a:cubicBezTo>
                  <a:pt x="26349" y="2344612"/>
                  <a:pt x="-31163" y="2051784"/>
                  <a:pt x="0" y="1902807"/>
                </a:cubicBezTo>
                <a:cubicBezTo>
                  <a:pt x="31163" y="1753830"/>
                  <a:pt x="4130" y="1445480"/>
                  <a:pt x="0" y="120737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216526074">
                  <a:prstGeom prst="roundRect">
                    <a:avLst>
                      <a:gd name="adj" fmla="val 2028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C00E6F3-5E17-4447-8DED-B2C72FA9FBF6}"/>
              </a:ext>
            </a:extLst>
          </p:cNvPr>
          <p:cNvSpPr txBox="1"/>
          <p:nvPr/>
        </p:nvSpPr>
        <p:spPr>
          <a:xfrm>
            <a:off x="2" y="0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parasites et pathogènes du moustique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B1D093C-71D3-40F4-BDE4-4E8F8F995E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24"/>
          <a:stretch>
            <a:fillRect/>
          </a:stretch>
        </p:blipFill>
        <p:spPr>
          <a:xfrm>
            <a:off x="926426" y="999166"/>
            <a:ext cx="2595518" cy="17477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60E6B35-EA2E-4F6E-857A-F9529A1E25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7" t="22203" r="41019" b="55565"/>
          <a:stretch/>
        </p:blipFill>
        <p:spPr>
          <a:xfrm>
            <a:off x="1363358" y="2746887"/>
            <a:ext cx="1137260" cy="1015663"/>
          </a:xfrm>
          <a:prstGeom prst="ellipse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9765661-FEFB-48F9-8211-4949669304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6"/>
          <a:stretch/>
        </p:blipFill>
        <p:spPr>
          <a:xfrm>
            <a:off x="223409" y="2597148"/>
            <a:ext cx="892716" cy="831555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68E11902-D6E1-4E75-B336-EA601ABE7EC2}"/>
              </a:ext>
            </a:extLst>
          </p:cNvPr>
          <p:cNvSpPr txBox="1"/>
          <p:nvPr/>
        </p:nvSpPr>
        <p:spPr>
          <a:xfrm>
            <a:off x="785407" y="6392163"/>
            <a:ext cx="19147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400" i="1" kern="1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Heu &amp; </a:t>
            </a:r>
            <a:r>
              <a:rPr lang="fr-FR" dirty="0" err="1"/>
              <a:t>Gendrin</a:t>
            </a:r>
            <a:r>
              <a:rPr lang="fr-FR" dirty="0"/>
              <a:t> 2020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EACC4281-6E04-4F10-8FF4-AF938BF4462D}"/>
              </a:ext>
            </a:extLst>
          </p:cNvPr>
          <p:cNvGrpSpPr/>
          <p:nvPr/>
        </p:nvGrpSpPr>
        <p:grpSpPr>
          <a:xfrm>
            <a:off x="3759955" y="891839"/>
            <a:ext cx="3757498" cy="1569660"/>
            <a:chOff x="5015227" y="913396"/>
            <a:chExt cx="3757498" cy="156966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F870EC6-DD3C-4F7D-81DE-AE4E94305F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20" t="58998" r="42006" b="20301"/>
            <a:stretch/>
          </p:blipFill>
          <p:spPr>
            <a:xfrm>
              <a:off x="7540713" y="1125694"/>
              <a:ext cx="740229" cy="61555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EB0A4FC-ED69-409F-B9BE-B1633F070567}"/>
                </a:ext>
              </a:extLst>
            </p:cNvPr>
            <p:cNvSpPr txBox="1"/>
            <p:nvPr/>
          </p:nvSpPr>
          <p:spPr>
            <a:xfrm>
              <a:off x="5015227" y="913396"/>
              <a:ext cx="323668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C00000"/>
                  </a:solidFill>
                </a:rPr>
                <a:t>Parasites eucaryotes</a:t>
              </a:r>
            </a:p>
            <a:p>
              <a:pPr marL="285750" indent="-285750">
                <a:buFontTx/>
                <a:buChar char="-"/>
              </a:pPr>
              <a:r>
                <a:rPr lang="fr-FR" sz="2400" dirty="0"/>
                <a:t>Nématodes</a:t>
              </a:r>
            </a:p>
            <a:p>
              <a:pPr marL="285750" indent="-285750">
                <a:buFontTx/>
                <a:buChar char="-"/>
              </a:pPr>
              <a:r>
                <a:rPr lang="fr-FR" sz="2400" dirty="0"/>
                <a:t>Protistes (Grégarines)</a:t>
              </a:r>
            </a:p>
            <a:p>
              <a:pPr marL="285750" indent="-285750">
                <a:buFontTx/>
                <a:buChar char="-"/>
              </a:pPr>
              <a:r>
                <a:rPr lang="fr-FR" sz="2400" dirty="0"/>
                <a:t>Champignons</a:t>
              </a:r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A10F74C3-1606-46AE-B81C-DBD9F35E2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6974" y="1492226"/>
              <a:ext cx="505751" cy="657219"/>
            </a:xfrm>
            <a:prstGeom prst="rect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B32DBC1E-F9A3-4818-9D76-BCE50823995E}"/>
              </a:ext>
            </a:extLst>
          </p:cNvPr>
          <p:cNvSpPr txBox="1"/>
          <p:nvPr/>
        </p:nvSpPr>
        <p:spPr>
          <a:xfrm>
            <a:off x="-121283" y="3354074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Virus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2DBDF16-926C-4C9B-B7E7-D8C1E087F17A}"/>
              </a:ext>
            </a:extLst>
          </p:cNvPr>
          <p:cNvSpPr txBox="1"/>
          <p:nvPr/>
        </p:nvSpPr>
        <p:spPr>
          <a:xfrm>
            <a:off x="2142190" y="2935064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Bactéries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2A02A8EF-0A7F-482F-9400-D693085A2961}"/>
              </a:ext>
            </a:extLst>
          </p:cNvPr>
          <p:cNvSpPr/>
          <p:nvPr/>
        </p:nvSpPr>
        <p:spPr>
          <a:xfrm>
            <a:off x="3485393" y="2494420"/>
            <a:ext cx="7780182" cy="4083837"/>
          </a:xfrm>
          <a:prstGeom prst="roundRect">
            <a:avLst>
              <a:gd name="adj" fmla="val 1204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DCC5E29-C5E4-4DFD-989D-71B1DF696869}"/>
              </a:ext>
            </a:extLst>
          </p:cNvPr>
          <p:cNvSpPr txBox="1"/>
          <p:nvPr/>
        </p:nvSpPr>
        <p:spPr>
          <a:xfrm>
            <a:off x="3733904" y="2496542"/>
            <a:ext cx="773535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dont</a:t>
            </a:r>
            <a:r>
              <a:rPr lang="fr-FR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</a:t>
            </a:r>
            <a:r>
              <a:rPr lang="fr-FR" sz="2400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Microsporidies</a:t>
            </a:r>
            <a:endParaRPr lang="fr-FR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Parasites intracellulaires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Caractérisés par leur appareil d’invasion (tube polaire)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Large spectre d’hôtes (protistes, insectes, humains…)</a:t>
            </a:r>
            <a:endParaRPr lang="fr-FR" sz="2400" dirty="0"/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Ubiquitaires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BFF7FB7E-0574-41C0-96CA-678A46B6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303" y="3781294"/>
            <a:ext cx="1337357" cy="182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01627A6E-9194-4B36-A68B-CDD665F72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9844" y="3922347"/>
            <a:ext cx="3947565" cy="1471553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CBC3D05E-3780-435E-9219-4938F7D63D0B}"/>
              </a:ext>
            </a:extLst>
          </p:cNvPr>
          <p:cNvGrpSpPr/>
          <p:nvPr/>
        </p:nvGrpSpPr>
        <p:grpSpPr>
          <a:xfrm>
            <a:off x="3836708" y="3349594"/>
            <a:ext cx="6944799" cy="2359555"/>
            <a:chOff x="3883843" y="3396729"/>
            <a:chExt cx="6944799" cy="23595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BAA7230-8877-47DF-AABA-70B9B5C175C5}"/>
                </a:ext>
              </a:extLst>
            </p:cNvPr>
            <p:cNvSpPr/>
            <p:nvPr/>
          </p:nvSpPr>
          <p:spPr>
            <a:xfrm>
              <a:off x="3883843" y="3396729"/>
              <a:ext cx="6944799" cy="2357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D214A9A9-09EA-47D1-BDDD-A14CEF9F8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77034" y="3396730"/>
              <a:ext cx="3634256" cy="2359554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43700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5183A-124C-79BD-008D-4C239579B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218A9A9-D523-D62B-7A96-2A73C91A46F7}"/>
              </a:ext>
            </a:extLst>
          </p:cNvPr>
          <p:cNvSpPr txBox="1"/>
          <p:nvPr/>
        </p:nvSpPr>
        <p:spPr>
          <a:xfrm>
            <a:off x="0" y="119061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Microsporidies: des parasites prévalents chez les moustiques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5EDE61A-1990-4249-E286-BCD00D4B679B}"/>
              </a:ext>
            </a:extLst>
          </p:cNvPr>
          <p:cNvSpPr txBox="1"/>
          <p:nvPr/>
        </p:nvSpPr>
        <p:spPr>
          <a:xfrm>
            <a:off x="236668" y="1190348"/>
            <a:ext cx="1195533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latin typeface="Calibri" panose="020F0502020204030204" pitchFamily="34" charset="0"/>
                <a:cs typeface="Calibri" panose="020F0502020204030204" pitchFamily="34" charset="0"/>
              </a:rPr>
              <a:t>&gt; 250 espèces </a:t>
            </a:r>
            <a:r>
              <a:rPr lang="fr-FR" sz="2200" dirty="0">
                <a:latin typeface="Calibri" panose="020F0502020204030204" pitchFamily="34" charset="0"/>
                <a:cs typeface="Calibri" panose="020F0502020204030204" pitchFamily="34" charset="0"/>
              </a:rPr>
              <a:t>de microsporidies infectent les moustiques, souvent au </a:t>
            </a:r>
            <a:r>
              <a:rPr lang="fr-FR" sz="2200" b="1" dirty="0">
                <a:latin typeface="Calibri" panose="020F0502020204030204" pitchFamily="34" charset="0"/>
                <a:cs typeface="Calibri" panose="020F0502020204030204" pitchFamily="34" charset="0"/>
              </a:rPr>
              <a:t>stade larvaire</a:t>
            </a:r>
          </a:p>
          <a:p>
            <a:endParaRPr lang="fr-F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200" b="1" dirty="0">
                <a:latin typeface="Calibri" panose="020F0502020204030204" pitchFamily="34" charset="0"/>
                <a:cs typeface="Calibri" panose="020F0502020204030204" pitchFamily="34" charset="0"/>
              </a:rPr>
              <a:t>Prévalences:</a:t>
            </a:r>
          </a:p>
          <a:p>
            <a:pPr marL="285750" indent="-285750">
              <a:buFontTx/>
              <a:buChar char="-"/>
            </a:pPr>
            <a:r>
              <a:rPr lang="fr-FR" sz="2200" dirty="0">
                <a:latin typeface="Calibri" panose="020F0502020204030204" pitchFamily="34" charset="0"/>
                <a:cs typeface="Calibri" panose="020F0502020204030204" pitchFamily="34" charset="0"/>
              </a:rPr>
              <a:t>&lt;10% pour de longues périodes</a:t>
            </a:r>
          </a:p>
          <a:p>
            <a:pPr marL="285750" indent="-285750">
              <a:buFontTx/>
              <a:buChar char="-"/>
            </a:pPr>
            <a:r>
              <a:rPr lang="fr-FR" sz="2200" dirty="0">
                <a:latin typeface="Calibri" panose="020F0502020204030204" pitchFamily="34" charset="0"/>
                <a:cs typeface="Calibri" panose="020F0502020204030204" pitchFamily="34" charset="0"/>
              </a:rPr>
              <a:t>Pics saisonniers avec prévalences 60-100%</a:t>
            </a:r>
          </a:p>
          <a:p>
            <a:pPr marL="285750" indent="-285750">
              <a:buFontTx/>
              <a:buChar char="-"/>
            </a:pPr>
            <a:endParaRPr lang="fr-F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fr-F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200" b="1" dirty="0">
                <a:latin typeface="Calibri" panose="020F0502020204030204" pitchFamily="34" charset="0"/>
                <a:cs typeface="Calibri" panose="020F0502020204030204" pitchFamily="34" charset="0"/>
              </a:rPr>
              <a:t>Effets variables</a:t>
            </a:r>
          </a:p>
          <a:p>
            <a:pPr marL="285750" indent="-285750">
              <a:buFontTx/>
              <a:buChar char="-"/>
            </a:pPr>
            <a:r>
              <a:rPr lang="fr-FR" sz="2200" dirty="0">
                <a:latin typeface="Calibri" panose="020F0502020204030204" pitchFamily="34" charset="0"/>
                <a:cs typeface="Calibri" panose="020F0502020204030204" pitchFamily="34" charset="0"/>
              </a:rPr>
              <a:t>Mortalité</a:t>
            </a:r>
          </a:p>
          <a:p>
            <a:pPr marL="285750" indent="-285750">
              <a:buFontTx/>
              <a:buChar char="-"/>
            </a:pPr>
            <a:r>
              <a:rPr lang="fr-FR" sz="2200" dirty="0">
                <a:latin typeface="Calibri" panose="020F0502020204030204" pitchFamily="34" charset="0"/>
                <a:cs typeface="Calibri" panose="020F0502020204030204" pitchFamily="34" charset="0"/>
              </a:rPr>
              <a:t>Réduction de fécondité</a:t>
            </a:r>
          </a:p>
          <a:p>
            <a:pPr marL="285750" indent="-285750">
              <a:buFontTx/>
              <a:buChar char="-"/>
            </a:pPr>
            <a:r>
              <a:rPr lang="fr-FR" sz="2200" dirty="0">
                <a:latin typeface="Calibri" panose="020F0502020204030204" pitchFamily="34" charset="0"/>
                <a:cs typeface="Calibri" panose="020F0502020204030204" pitchFamily="34" charset="0"/>
              </a:rPr>
              <a:t>… ou effets protecteurs! </a:t>
            </a:r>
          </a:p>
          <a:p>
            <a:r>
              <a:rPr lang="fr-FR" sz="2200" i="1" dirty="0">
                <a:latin typeface="Calibri" panose="020F0502020204030204" pitchFamily="34" charset="0"/>
                <a:cs typeface="Calibri" panose="020F0502020204030204" pitchFamily="34" charset="0"/>
              </a:rPr>
              <a:t>	Ex</a:t>
            </a:r>
            <a:r>
              <a:rPr lang="fr-FR" sz="22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FR" sz="2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</a:t>
            </a:r>
            <a:r>
              <a:rPr lang="fr-FR" sz="2200" dirty="0">
                <a:latin typeface="Calibri" panose="020F0502020204030204" pitchFamily="34" charset="0"/>
                <a:cs typeface="Calibri" panose="020F0502020204030204" pitchFamily="34" charset="0"/>
              </a:rPr>
              <a:t> prolifération de </a:t>
            </a:r>
            <a:r>
              <a:rPr lang="fr-FR" sz="2200" i="1" dirty="0">
                <a:latin typeface="Calibri" panose="020F0502020204030204" pitchFamily="34" charset="0"/>
                <a:cs typeface="Calibri" panose="020F0502020204030204" pitchFamily="34" charset="0"/>
              </a:rPr>
              <a:t>Plasmodium</a:t>
            </a:r>
            <a:r>
              <a:rPr lang="fr-FR" sz="2200" dirty="0">
                <a:latin typeface="Calibri" panose="020F0502020204030204" pitchFamily="34" charset="0"/>
                <a:cs typeface="Calibri" panose="020F0502020204030204" pitchFamily="34" charset="0"/>
              </a:rPr>
              <a:t> chez les moustiques infectés par certaines microsporidies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9310FB1-D8BF-4CEF-9A78-0EDCC331E00E}"/>
              </a:ext>
            </a:extLst>
          </p:cNvPr>
          <p:cNvSpPr txBox="1"/>
          <p:nvPr/>
        </p:nvSpPr>
        <p:spPr>
          <a:xfrm>
            <a:off x="4354" y="5868906"/>
            <a:ext cx="1215861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latin typeface="Calibri" panose="020F0502020204030204" pitchFamily="34" charset="0"/>
                <a:cs typeface="Calibri" panose="020F0502020204030204" pitchFamily="34" charset="0"/>
              </a:rPr>
              <a:t>Rôle des microsporidies dans le succès invasif du moustique tigre ?</a:t>
            </a:r>
          </a:p>
        </p:txBody>
      </p:sp>
    </p:spTree>
    <p:extLst>
      <p:ext uri="{BB962C8B-B14F-4D97-AF65-F5344CB8AC3E}">
        <p14:creationId xmlns:p14="http://schemas.microsoft.com/office/powerpoint/2010/main" val="160948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D946E53-DAA8-5211-C78C-646713346F07}"/>
              </a:ext>
            </a:extLst>
          </p:cNvPr>
          <p:cNvSpPr txBox="1"/>
          <p:nvPr/>
        </p:nvSpPr>
        <p:spPr>
          <a:xfrm>
            <a:off x="33382" y="124026"/>
            <a:ext cx="1215861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latin typeface="Calibri" panose="020F0502020204030204" pitchFamily="34" charset="0"/>
                <a:cs typeface="Calibri" panose="020F0502020204030204" pitchFamily="34" charset="0"/>
              </a:rPr>
              <a:t>Rôle des microsporidies dans le succès invasif du moustique tigre ?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D666DE1C-075A-441A-988C-603655DD7C69}"/>
              </a:ext>
            </a:extLst>
          </p:cNvPr>
          <p:cNvSpPr/>
          <p:nvPr/>
        </p:nvSpPr>
        <p:spPr>
          <a:xfrm>
            <a:off x="-14515" y="810613"/>
            <a:ext cx="12192000" cy="5970831"/>
          </a:xfrm>
          <a:prstGeom prst="roundRect">
            <a:avLst>
              <a:gd name="adj" fmla="val 8082"/>
            </a:avLst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94BC3E6F-FEBB-419A-B834-0F83178EC0F0}"/>
              </a:ext>
            </a:extLst>
          </p:cNvPr>
          <p:cNvGrpSpPr/>
          <p:nvPr/>
        </p:nvGrpSpPr>
        <p:grpSpPr>
          <a:xfrm>
            <a:off x="129840" y="2853253"/>
            <a:ext cx="4899399" cy="1780052"/>
            <a:chOff x="144355" y="4435310"/>
            <a:chExt cx="4899399" cy="1780052"/>
          </a:xfrm>
        </p:grpSpPr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98D88C3A-7A84-407C-B575-EE76267130BA}"/>
                </a:ext>
              </a:extLst>
            </p:cNvPr>
            <p:cNvGrpSpPr/>
            <p:nvPr/>
          </p:nvGrpSpPr>
          <p:grpSpPr>
            <a:xfrm>
              <a:off x="144355" y="4435310"/>
              <a:ext cx="4856201" cy="1780050"/>
              <a:chOff x="2798655" y="4435310"/>
              <a:chExt cx="4856201" cy="1780050"/>
            </a:xfrm>
          </p:grpSpPr>
          <p:sp>
            <p:nvSpPr>
              <p:cNvPr id="41" name="Rectangle : coins arrondis 40">
                <a:extLst>
                  <a:ext uri="{FF2B5EF4-FFF2-40B4-BE49-F238E27FC236}">
                    <a16:creationId xmlns:a16="http://schemas.microsoft.com/office/drawing/2014/main" id="{279773D2-50D7-4732-B2AB-BEBB748E8083}"/>
                  </a:ext>
                </a:extLst>
              </p:cNvPr>
              <p:cNvSpPr/>
              <p:nvPr/>
            </p:nvSpPr>
            <p:spPr>
              <a:xfrm>
                <a:off x="4598935" y="4440997"/>
                <a:ext cx="3055921" cy="1774363"/>
              </a:xfrm>
              <a:prstGeom prst="round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98176D74-0950-438A-8C56-E7D557552055}"/>
                  </a:ext>
                </a:extLst>
              </p:cNvPr>
              <p:cNvSpPr txBox="1"/>
              <p:nvPr/>
            </p:nvSpPr>
            <p:spPr>
              <a:xfrm>
                <a:off x="4742468" y="4435310"/>
                <a:ext cx="25073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Espèces autochtones</a:t>
                </a:r>
              </a:p>
            </p:txBody>
          </p:sp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5CEF71F0-1784-43A9-A5A5-A086774B541F}"/>
                  </a:ext>
                </a:extLst>
              </p:cNvPr>
              <p:cNvGrpSpPr/>
              <p:nvPr/>
            </p:nvGrpSpPr>
            <p:grpSpPr>
              <a:xfrm>
                <a:off x="2798655" y="4584159"/>
                <a:ext cx="1804307" cy="1501326"/>
                <a:chOff x="3398645" y="1315016"/>
                <a:chExt cx="2904466" cy="2380493"/>
              </a:xfrm>
            </p:grpSpPr>
            <p:pic>
              <p:nvPicPr>
                <p:cNvPr id="44" name="Image 43" descr="Une image contenant invertébré, art&#10;&#10;Description générée automatiquement">
                  <a:extLst>
                    <a:ext uri="{FF2B5EF4-FFF2-40B4-BE49-F238E27FC236}">
                      <a16:creationId xmlns:a16="http://schemas.microsoft.com/office/drawing/2014/main" id="{B7294131-F95C-4054-997B-8B805F2E5A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84427" y="1315016"/>
                  <a:ext cx="2383541" cy="2380493"/>
                </a:xfrm>
                <a:prstGeom prst="rect">
                  <a:avLst/>
                </a:prstGeom>
              </p:spPr>
            </p:pic>
            <p:sp>
              <p:nvSpPr>
                <p:cNvPr id="46" name="ZoneTexte 45">
                  <a:extLst>
                    <a:ext uri="{FF2B5EF4-FFF2-40B4-BE49-F238E27FC236}">
                      <a16:creationId xmlns:a16="http://schemas.microsoft.com/office/drawing/2014/main" id="{7EA8430B-C1EE-4942-80CE-1791A07C0D92}"/>
                    </a:ext>
                  </a:extLst>
                </p:cNvPr>
                <p:cNvSpPr txBox="1"/>
                <p:nvPr/>
              </p:nvSpPr>
              <p:spPr>
                <a:xfrm>
                  <a:off x="3398645" y="3061843"/>
                  <a:ext cx="2904466" cy="585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Espèce exotique</a:t>
                  </a:r>
                </a:p>
              </p:txBody>
            </p:sp>
          </p:grpSp>
        </p:grp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A9A386C7-D49D-454C-A313-31890D6FED00}"/>
                </a:ext>
              </a:extLst>
            </p:cNvPr>
            <p:cNvGrpSpPr/>
            <p:nvPr/>
          </p:nvGrpSpPr>
          <p:grpSpPr>
            <a:xfrm>
              <a:off x="3385049" y="4439670"/>
              <a:ext cx="1658705" cy="1775692"/>
              <a:chOff x="6060594" y="2575160"/>
              <a:chExt cx="1658705" cy="1775692"/>
            </a:xfrm>
          </p:grpSpPr>
          <p:pic>
            <p:nvPicPr>
              <p:cNvPr id="39" name="Image 38" descr="Une image contenant arthropode, insecte, invertébré&#10;&#10;Description générée automatiquement">
                <a:extLst>
                  <a:ext uri="{FF2B5EF4-FFF2-40B4-BE49-F238E27FC236}">
                    <a16:creationId xmlns:a16="http://schemas.microsoft.com/office/drawing/2014/main" id="{DA820173-E87D-4738-939A-8301DD32EA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76" b="21870"/>
              <a:stretch/>
            </p:blipFill>
            <p:spPr>
              <a:xfrm>
                <a:off x="6337450" y="3177876"/>
                <a:ext cx="1381849" cy="1172976"/>
              </a:xfrm>
              <a:prstGeom prst="rect">
                <a:avLst/>
              </a:prstGeom>
            </p:spPr>
          </p:pic>
          <p:pic>
            <p:nvPicPr>
              <p:cNvPr id="40" name="Image 39" descr="Une image contenant invertébré, Invertébrés marins, Organisme, art&#10;&#10;Description générée automatiquement">
                <a:extLst>
                  <a:ext uri="{FF2B5EF4-FFF2-40B4-BE49-F238E27FC236}">
                    <a16:creationId xmlns:a16="http://schemas.microsoft.com/office/drawing/2014/main" id="{1F0AC486-2B03-40EA-B85C-9B01266F8E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995"/>
              <a:stretch/>
            </p:blipFill>
            <p:spPr>
              <a:xfrm>
                <a:off x="6060594" y="2575160"/>
                <a:ext cx="1480699" cy="1246176"/>
              </a:xfrm>
              <a:prstGeom prst="rect">
                <a:avLst/>
              </a:prstGeom>
            </p:spPr>
          </p:pic>
        </p:grpSp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CDE020CF-EBD0-4BAB-B686-46564B751BC5}"/>
                </a:ext>
              </a:extLst>
            </p:cNvPr>
            <p:cNvGrpSpPr/>
            <p:nvPr/>
          </p:nvGrpSpPr>
          <p:grpSpPr>
            <a:xfrm>
              <a:off x="4130146" y="4886287"/>
              <a:ext cx="341277" cy="812549"/>
              <a:chOff x="6576572" y="1112448"/>
              <a:chExt cx="341277" cy="812549"/>
            </a:xfrm>
          </p:grpSpPr>
          <p:sp>
            <p:nvSpPr>
              <p:cNvPr id="37" name="Ellipse 36">
                <a:extLst>
                  <a:ext uri="{FF2B5EF4-FFF2-40B4-BE49-F238E27FC236}">
                    <a16:creationId xmlns:a16="http://schemas.microsoft.com/office/drawing/2014/main" id="{07EDF03B-D7C2-47C2-8626-599D291FE1F5}"/>
                  </a:ext>
                </a:extLst>
              </p:cNvPr>
              <p:cNvSpPr/>
              <p:nvPr/>
            </p:nvSpPr>
            <p:spPr>
              <a:xfrm>
                <a:off x="6684037" y="1691688"/>
                <a:ext cx="233812" cy="233309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" name="Ellipse 37">
                <a:extLst>
                  <a:ext uri="{FF2B5EF4-FFF2-40B4-BE49-F238E27FC236}">
                    <a16:creationId xmlns:a16="http://schemas.microsoft.com/office/drawing/2014/main" id="{DED9E5E6-30B9-4C3E-A1B2-F1BE22ABE811}"/>
                  </a:ext>
                </a:extLst>
              </p:cNvPr>
              <p:cNvSpPr/>
              <p:nvPr/>
            </p:nvSpPr>
            <p:spPr>
              <a:xfrm>
                <a:off x="6576572" y="1112448"/>
                <a:ext cx="233812" cy="233309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242F30DE-F384-42B3-BA19-5BCEA41E0770}"/>
              </a:ext>
            </a:extLst>
          </p:cNvPr>
          <p:cNvGrpSpPr/>
          <p:nvPr/>
        </p:nvGrpSpPr>
        <p:grpSpPr>
          <a:xfrm>
            <a:off x="151085" y="941164"/>
            <a:ext cx="4899399" cy="1778068"/>
            <a:chOff x="2819900" y="2523221"/>
            <a:chExt cx="4899399" cy="1778068"/>
          </a:xfrm>
        </p:grpSpPr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9F9E13EE-7E34-44AA-A6EB-91F509350B7A}"/>
                </a:ext>
              </a:extLst>
            </p:cNvPr>
            <p:cNvGrpSpPr/>
            <p:nvPr/>
          </p:nvGrpSpPr>
          <p:grpSpPr>
            <a:xfrm>
              <a:off x="2819900" y="2523221"/>
              <a:ext cx="4899399" cy="1778068"/>
              <a:chOff x="3398645" y="1082148"/>
              <a:chExt cx="7886760" cy="2819293"/>
            </a:xfrm>
          </p:grpSpPr>
          <p:grpSp>
            <p:nvGrpSpPr>
              <p:cNvPr id="59" name="Groupe 58">
                <a:extLst>
                  <a:ext uri="{FF2B5EF4-FFF2-40B4-BE49-F238E27FC236}">
                    <a16:creationId xmlns:a16="http://schemas.microsoft.com/office/drawing/2014/main" id="{81C1DFC1-78E0-483B-92A3-14FD14890FE8}"/>
                  </a:ext>
                </a:extLst>
              </p:cNvPr>
              <p:cNvGrpSpPr/>
              <p:nvPr/>
            </p:nvGrpSpPr>
            <p:grpSpPr>
              <a:xfrm>
                <a:off x="6296628" y="1082148"/>
                <a:ext cx="4988777" cy="2819293"/>
                <a:chOff x="6296628" y="1082148"/>
                <a:chExt cx="4988777" cy="2819293"/>
              </a:xfrm>
            </p:grpSpPr>
            <p:sp>
              <p:nvSpPr>
                <p:cNvPr id="65" name="Rectangle : coins arrondis 64">
                  <a:extLst>
                    <a:ext uri="{FF2B5EF4-FFF2-40B4-BE49-F238E27FC236}">
                      <a16:creationId xmlns:a16="http://schemas.microsoft.com/office/drawing/2014/main" id="{3509B0DB-1786-4D81-A9A0-5A103BE1123D}"/>
                    </a:ext>
                  </a:extLst>
                </p:cNvPr>
                <p:cNvSpPr/>
                <p:nvPr/>
              </p:nvSpPr>
              <p:spPr>
                <a:xfrm>
                  <a:off x="6296628" y="1088020"/>
                  <a:ext cx="4919239" cy="2813419"/>
                </a:xfrm>
                <a:prstGeom prst="roundRect">
                  <a:avLst/>
                </a:prstGeom>
                <a:solidFill>
                  <a:schemeClr val="bg2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pic>
              <p:nvPicPr>
                <p:cNvPr id="66" name="Image 65" descr="Une image contenant arthropode, insecte, invertébré&#10;&#10;Description générée automatiquement">
                  <a:extLst>
                    <a:ext uri="{FF2B5EF4-FFF2-40B4-BE49-F238E27FC236}">
                      <a16:creationId xmlns:a16="http://schemas.microsoft.com/office/drawing/2014/main" id="{2EF566CF-689C-4D5C-B5AE-47210229CF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676" b="21870"/>
                <a:stretch/>
              </p:blipFill>
              <p:spPr>
                <a:xfrm>
                  <a:off x="9060987" y="2041578"/>
                  <a:ext cx="2224418" cy="1859863"/>
                </a:xfrm>
                <a:prstGeom prst="rect">
                  <a:avLst/>
                </a:prstGeom>
              </p:spPr>
            </p:pic>
            <p:pic>
              <p:nvPicPr>
                <p:cNvPr id="67" name="Image 66" descr="Une image contenant invertébré, Invertébrés marins, Organisme, art&#10;&#10;Description générée automatiquement">
                  <a:extLst>
                    <a:ext uri="{FF2B5EF4-FFF2-40B4-BE49-F238E27FC236}">
                      <a16:creationId xmlns:a16="http://schemas.microsoft.com/office/drawing/2014/main" id="{3BAA8C1C-5EA1-44D8-80FC-BD049E1484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6995"/>
                <a:stretch/>
              </p:blipFill>
              <p:spPr>
                <a:xfrm>
                  <a:off x="8615321" y="1085915"/>
                  <a:ext cx="2383541" cy="1975928"/>
                </a:xfrm>
                <a:prstGeom prst="rect">
                  <a:avLst/>
                </a:prstGeom>
              </p:spPr>
            </p:pic>
            <p:pic>
              <p:nvPicPr>
                <p:cNvPr id="68" name="Image 67" descr="Une image contenant invertébré, art&#10;&#10;Description générée automatiquement">
                  <a:extLst>
                    <a:ext uri="{FF2B5EF4-FFF2-40B4-BE49-F238E27FC236}">
                      <a16:creationId xmlns:a16="http://schemas.microsoft.com/office/drawing/2014/main" id="{8CA67971-376C-42C7-B352-F0212AC56C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1830"/>
                <a:stretch/>
              </p:blipFill>
              <p:spPr>
                <a:xfrm>
                  <a:off x="6532300" y="2012457"/>
                  <a:ext cx="2383541" cy="1860822"/>
                </a:xfrm>
                <a:prstGeom prst="rect">
                  <a:avLst/>
                </a:prstGeom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p:spPr>
            </p:pic>
            <p:sp>
              <p:nvSpPr>
                <p:cNvPr id="69" name="ZoneTexte 68">
                  <a:extLst>
                    <a:ext uri="{FF2B5EF4-FFF2-40B4-BE49-F238E27FC236}">
                      <a16:creationId xmlns:a16="http://schemas.microsoft.com/office/drawing/2014/main" id="{0B6F7066-A69C-4C38-93A2-18FE37C29451}"/>
                    </a:ext>
                  </a:extLst>
                </p:cNvPr>
                <p:cNvSpPr txBox="1"/>
                <p:nvPr/>
              </p:nvSpPr>
              <p:spPr>
                <a:xfrm>
                  <a:off x="6548179" y="1082148"/>
                  <a:ext cx="4036208" cy="585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Espèces autochtones</a:t>
                  </a:r>
                </a:p>
              </p:txBody>
            </p:sp>
          </p:grpSp>
          <p:grpSp>
            <p:nvGrpSpPr>
              <p:cNvPr id="60" name="Groupe 59">
                <a:extLst>
                  <a:ext uri="{FF2B5EF4-FFF2-40B4-BE49-F238E27FC236}">
                    <a16:creationId xmlns:a16="http://schemas.microsoft.com/office/drawing/2014/main" id="{CADBB9A4-C803-4CE9-84B2-6EFF08A9D982}"/>
                  </a:ext>
                </a:extLst>
              </p:cNvPr>
              <p:cNvGrpSpPr/>
              <p:nvPr/>
            </p:nvGrpSpPr>
            <p:grpSpPr>
              <a:xfrm>
                <a:off x="3398645" y="1315016"/>
                <a:ext cx="3580889" cy="2380493"/>
                <a:chOff x="3398645" y="1315016"/>
                <a:chExt cx="3580889" cy="2380493"/>
              </a:xfrm>
            </p:grpSpPr>
            <p:pic>
              <p:nvPicPr>
                <p:cNvPr id="61" name="Image 60" descr="Une image contenant invertébré, art&#10;&#10;Description générée automatiquement">
                  <a:extLst>
                    <a:ext uri="{FF2B5EF4-FFF2-40B4-BE49-F238E27FC236}">
                      <a16:creationId xmlns:a16="http://schemas.microsoft.com/office/drawing/2014/main" id="{D7E9AB42-4AC0-46B3-82C9-E519ED28E5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84427" y="1315016"/>
                  <a:ext cx="2383541" cy="2380493"/>
                </a:xfrm>
                <a:prstGeom prst="rect">
                  <a:avLst/>
                </a:prstGeom>
              </p:spPr>
            </p:pic>
            <p:sp>
              <p:nvSpPr>
                <p:cNvPr id="63" name="ZoneTexte 62">
                  <a:extLst>
                    <a:ext uri="{FF2B5EF4-FFF2-40B4-BE49-F238E27FC236}">
                      <a16:creationId xmlns:a16="http://schemas.microsoft.com/office/drawing/2014/main" id="{9F996CC5-889C-4FB4-AF3B-FB0DCBE7B816}"/>
                    </a:ext>
                  </a:extLst>
                </p:cNvPr>
                <p:cNvSpPr txBox="1"/>
                <p:nvPr/>
              </p:nvSpPr>
              <p:spPr>
                <a:xfrm>
                  <a:off x="3398645" y="3061843"/>
                  <a:ext cx="2904466" cy="585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Espèce exotique</a:t>
                  </a:r>
                </a:p>
              </p:txBody>
            </p:sp>
            <p:sp>
              <p:nvSpPr>
                <p:cNvPr id="64" name="Forme libre : forme 63">
                  <a:extLst>
                    <a:ext uri="{FF2B5EF4-FFF2-40B4-BE49-F238E27FC236}">
                      <a16:creationId xmlns:a16="http://schemas.microsoft.com/office/drawing/2014/main" id="{B2813AB9-ACA2-4BDD-83FE-FA7D4287E037}"/>
                    </a:ext>
                  </a:extLst>
                </p:cNvPr>
                <p:cNvSpPr/>
                <p:nvPr/>
              </p:nvSpPr>
              <p:spPr>
                <a:xfrm>
                  <a:off x="5139159" y="1721888"/>
                  <a:ext cx="1840375" cy="975013"/>
                </a:xfrm>
                <a:custGeom>
                  <a:avLst/>
                  <a:gdLst>
                    <a:gd name="connsiteX0" fmla="*/ 0 w 1840375"/>
                    <a:gd name="connsiteY0" fmla="*/ 361555 h 975013"/>
                    <a:gd name="connsiteX1" fmla="*/ 960699 w 1840375"/>
                    <a:gd name="connsiteY1" fmla="*/ 25889 h 975013"/>
                    <a:gd name="connsiteX2" fmla="*/ 1840375 w 1840375"/>
                    <a:gd name="connsiteY2" fmla="*/ 975013 h 975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40375" h="975013">
                      <a:moveTo>
                        <a:pt x="0" y="361555"/>
                      </a:moveTo>
                      <a:cubicBezTo>
                        <a:pt x="326985" y="142600"/>
                        <a:pt x="653970" y="-76354"/>
                        <a:pt x="960699" y="25889"/>
                      </a:cubicBezTo>
                      <a:cubicBezTo>
                        <a:pt x="1267428" y="128132"/>
                        <a:pt x="1553901" y="551572"/>
                        <a:pt x="1840375" y="975013"/>
                      </a:cubicBezTo>
                    </a:path>
                  </a:pathLst>
                </a:custGeom>
                <a:noFill/>
                <a:ln w="28575">
                  <a:solidFill>
                    <a:srgbClr val="C00000"/>
                  </a:solidFill>
                  <a:headEnd type="none" w="med" len="med"/>
                  <a:tailEnd type="triangle" w="med" len="med"/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35389006-FA80-457F-B679-C98DCB6D5636}"/>
                </a:ext>
              </a:extLst>
            </p:cNvPr>
            <p:cNvSpPr/>
            <p:nvPr/>
          </p:nvSpPr>
          <p:spPr>
            <a:xfrm>
              <a:off x="6787049" y="3602343"/>
              <a:ext cx="233812" cy="23330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3FC38F19-A226-4893-A227-FF38962753EB}"/>
                </a:ext>
              </a:extLst>
            </p:cNvPr>
            <p:cNvSpPr/>
            <p:nvPr/>
          </p:nvSpPr>
          <p:spPr>
            <a:xfrm>
              <a:off x="6603384" y="3023103"/>
              <a:ext cx="233812" cy="23330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Flèche : droite 54">
              <a:extLst>
                <a:ext uri="{FF2B5EF4-FFF2-40B4-BE49-F238E27FC236}">
                  <a16:creationId xmlns:a16="http://schemas.microsoft.com/office/drawing/2014/main" id="{084D9720-9448-4837-9FBD-47129533CB26}"/>
                </a:ext>
              </a:extLst>
            </p:cNvPr>
            <p:cNvSpPr/>
            <p:nvPr/>
          </p:nvSpPr>
          <p:spPr>
            <a:xfrm rot="10800000">
              <a:off x="6070096" y="3676291"/>
              <a:ext cx="387853" cy="233309"/>
            </a:xfrm>
            <a:prstGeom prst="rightArrow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Flèche : droite 56">
              <a:extLst>
                <a:ext uri="{FF2B5EF4-FFF2-40B4-BE49-F238E27FC236}">
                  <a16:creationId xmlns:a16="http://schemas.microsoft.com/office/drawing/2014/main" id="{96A8FE0E-D92F-415A-8A73-0402EC6B120A}"/>
                </a:ext>
              </a:extLst>
            </p:cNvPr>
            <p:cNvSpPr/>
            <p:nvPr/>
          </p:nvSpPr>
          <p:spPr>
            <a:xfrm rot="8214123">
              <a:off x="5884044" y="3262767"/>
              <a:ext cx="387853" cy="233309"/>
            </a:xfrm>
            <a:prstGeom prst="right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3" name="ZoneTexte 72">
            <a:extLst>
              <a:ext uri="{FF2B5EF4-FFF2-40B4-BE49-F238E27FC236}">
                <a16:creationId xmlns:a16="http://schemas.microsoft.com/office/drawing/2014/main" id="{141F6343-75B5-42CC-9BCD-713EB90FCAF3}"/>
              </a:ext>
            </a:extLst>
          </p:cNvPr>
          <p:cNvSpPr txBox="1"/>
          <p:nvPr/>
        </p:nvSpPr>
        <p:spPr>
          <a:xfrm>
            <a:off x="5180072" y="3237164"/>
            <a:ext cx="3096000" cy="70788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Introduction </a:t>
            </a:r>
          </a:p>
          <a:p>
            <a:pPr algn="ctr"/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de nouveaux parasites</a:t>
            </a:r>
          </a:p>
        </p:txBody>
      </p: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71F4739B-89D0-4390-B53F-65080D03B093}"/>
              </a:ext>
            </a:extLst>
          </p:cNvPr>
          <p:cNvGrpSpPr/>
          <p:nvPr/>
        </p:nvGrpSpPr>
        <p:grpSpPr>
          <a:xfrm>
            <a:off x="837673" y="3405945"/>
            <a:ext cx="2553605" cy="369332"/>
            <a:chOff x="3527733" y="3123492"/>
            <a:chExt cx="2553605" cy="369332"/>
          </a:xfrm>
        </p:grpSpPr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6AE55467-997F-4156-B2CE-B2744BE446D4}"/>
                </a:ext>
              </a:extLst>
            </p:cNvPr>
            <p:cNvSpPr/>
            <p:nvPr/>
          </p:nvSpPr>
          <p:spPr>
            <a:xfrm>
              <a:off x="3527733" y="3177876"/>
              <a:ext cx="233812" cy="23330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4F41C3FE-111B-4708-83C8-BAD68EF01AC6}"/>
                </a:ext>
              </a:extLst>
            </p:cNvPr>
            <p:cNvSpPr txBox="1"/>
            <p:nvPr/>
          </p:nvSpPr>
          <p:spPr>
            <a:xfrm>
              <a:off x="4876293" y="3123492"/>
              <a:ext cx="1205045" cy="369332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FFFF00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r-FR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tolérance</a:t>
              </a:r>
            </a:p>
          </p:txBody>
        </p:sp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69CF8C37-14AF-472C-8CC9-03198C3EE2A1}"/>
              </a:ext>
            </a:extLst>
          </p:cNvPr>
          <p:cNvGrpSpPr/>
          <p:nvPr/>
        </p:nvGrpSpPr>
        <p:grpSpPr>
          <a:xfrm>
            <a:off x="2139831" y="1214822"/>
            <a:ext cx="1402451" cy="1116509"/>
            <a:chOff x="4808646" y="2796879"/>
            <a:chExt cx="1402451" cy="1116509"/>
          </a:xfrm>
        </p:grpSpPr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E4D09061-97C9-418E-A428-3D05648F8B46}"/>
                </a:ext>
              </a:extLst>
            </p:cNvPr>
            <p:cNvSpPr txBox="1"/>
            <p:nvPr/>
          </p:nvSpPr>
          <p:spPr>
            <a:xfrm>
              <a:off x="4808646" y="2796879"/>
              <a:ext cx="1402451" cy="646331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FFFF00"/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b="1" i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fr-FR" dirty="0"/>
                <a:t>Tolérance</a:t>
              </a:r>
            </a:p>
            <a:p>
              <a:r>
                <a:rPr lang="fr-FR" dirty="0"/>
                <a:t>Résistance</a:t>
              </a:r>
            </a:p>
          </p:txBody>
        </p:sp>
        <p:pic>
          <p:nvPicPr>
            <p:cNvPr id="86" name="Image 85" descr="Une image contenant cercle, Graphique, Caractère coloré, capture d’écran&#10;&#10;Description générée automatiquement">
              <a:extLst>
                <a:ext uri="{FF2B5EF4-FFF2-40B4-BE49-F238E27FC236}">
                  <a16:creationId xmlns:a16="http://schemas.microsoft.com/office/drawing/2014/main" id="{E2D2C700-0A2C-4F2A-990A-DD4A15509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3018" y="3486800"/>
              <a:ext cx="426588" cy="426588"/>
            </a:xfrm>
            <a:prstGeom prst="rect">
              <a:avLst/>
            </a:prstGeom>
          </p:spPr>
        </p:pic>
      </p:grpSp>
      <p:sp>
        <p:nvSpPr>
          <p:cNvPr id="87" name="ZoneTexte 86">
            <a:extLst>
              <a:ext uri="{FF2B5EF4-FFF2-40B4-BE49-F238E27FC236}">
                <a16:creationId xmlns:a16="http://schemas.microsoft.com/office/drawing/2014/main" id="{07388791-2EF2-4F3A-BCB8-7B6CD8458DCB}"/>
              </a:ext>
            </a:extLst>
          </p:cNvPr>
          <p:cNvSpPr txBox="1"/>
          <p:nvPr/>
        </p:nvSpPr>
        <p:spPr>
          <a:xfrm>
            <a:off x="5228579" y="1318280"/>
            <a:ext cx="3096000" cy="70788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Relâchement</a:t>
            </a:r>
          </a:p>
          <a:p>
            <a:r>
              <a:rPr lang="fr-FR" dirty="0"/>
              <a:t>de la pression des ennemis</a:t>
            </a:r>
          </a:p>
        </p:txBody>
      </p:sp>
      <p:grpSp>
        <p:nvGrpSpPr>
          <p:cNvPr id="88" name="Groupe 87">
            <a:extLst>
              <a:ext uri="{FF2B5EF4-FFF2-40B4-BE49-F238E27FC236}">
                <a16:creationId xmlns:a16="http://schemas.microsoft.com/office/drawing/2014/main" id="{D29ABFCC-843A-43ED-95D3-01FEEE31529E}"/>
              </a:ext>
            </a:extLst>
          </p:cNvPr>
          <p:cNvGrpSpPr/>
          <p:nvPr/>
        </p:nvGrpSpPr>
        <p:grpSpPr>
          <a:xfrm>
            <a:off x="1211079" y="3258707"/>
            <a:ext cx="2346144" cy="1356837"/>
            <a:chOff x="3901139" y="2976254"/>
            <a:chExt cx="2346144" cy="1356837"/>
          </a:xfrm>
        </p:grpSpPr>
        <p:pic>
          <p:nvPicPr>
            <p:cNvPr id="89" name="Image 88" descr="Une image contenant invertébré, art&#10;&#10;Description générée automatiquement">
              <a:extLst>
                <a:ext uri="{FF2B5EF4-FFF2-40B4-BE49-F238E27FC236}">
                  <a16:creationId xmlns:a16="http://schemas.microsoft.com/office/drawing/2014/main" id="{E40ECDDF-087B-43B6-B09F-79AD91654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830"/>
            <a:stretch/>
          </p:blipFill>
          <p:spPr>
            <a:xfrm>
              <a:off x="4766584" y="3159510"/>
              <a:ext cx="1480699" cy="1173581"/>
            </a:xfrm>
            <a:prstGeom prst="rect">
              <a:avLst/>
            </a:prstGeom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pic>
        <p:sp>
          <p:nvSpPr>
            <p:cNvPr id="90" name="Ellipse 89">
              <a:extLst>
                <a:ext uri="{FF2B5EF4-FFF2-40B4-BE49-F238E27FC236}">
                  <a16:creationId xmlns:a16="http://schemas.microsoft.com/office/drawing/2014/main" id="{F2BCB263-6E20-4580-A7C2-9DA138C254C2}"/>
                </a:ext>
              </a:extLst>
            </p:cNvPr>
            <p:cNvSpPr/>
            <p:nvPr/>
          </p:nvSpPr>
          <p:spPr>
            <a:xfrm>
              <a:off x="5224951" y="3629645"/>
              <a:ext cx="233812" cy="23330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" name="Forme libre : forme 90">
              <a:extLst>
                <a:ext uri="{FF2B5EF4-FFF2-40B4-BE49-F238E27FC236}">
                  <a16:creationId xmlns:a16="http://schemas.microsoft.com/office/drawing/2014/main" id="{AEC176B4-E16F-40F9-86C2-6C32FF7B4B63}"/>
                </a:ext>
              </a:extLst>
            </p:cNvPr>
            <p:cNvSpPr/>
            <p:nvPr/>
          </p:nvSpPr>
          <p:spPr>
            <a:xfrm>
              <a:off x="3901139" y="2976254"/>
              <a:ext cx="1143274" cy="614920"/>
            </a:xfrm>
            <a:custGeom>
              <a:avLst/>
              <a:gdLst>
                <a:gd name="connsiteX0" fmla="*/ 0 w 1840375"/>
                <a:gd name="connsiteY0" fmla="*/ 361555 h 975013"/>
                <a:gd name="connsiteX1" fmla="*/ 960699 w 1840375"/>
                <a:gd name="connsiteY1" fmla="*/ 25889 h 975013"/>
                <a:gd name="connsiteX2" fmla="*/ 1840375 w 1840375"/>
                <a:gd name="connsiteY2" fmla="*/ 975013 h 97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0375" h="975013">
                  <a:moveTo>
                    <a:pt x="0" y="361555"/>
                  </a:moveTo>
                  <a:cubicBezTo>
                    <a:pt x="326985" y="142600"/>
                    <a:pt x="653970" y="-76354"/>
                    <a:pt x="960699" y="25889"/>
                  </a:cubicBezTo>
                  <a:cubicBezTo>
                    <a:pt x="1267428" y="128132"/>
                    <a:pt x="1553901" y="551572"/>
                    <a:pt x="1840375" y="975013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2" name="Groupe 91">
            <a:extLst>
              <a:ext uri="{FF2B5EF4-FFF2-40B4-BE49-F238E27FC236}">
                <a16:creationId xmlns:a16="http://schemas.microsoft.com/office/drawing/2014/main" id="{5848F491-1683-4BEC-B201-25EF0E3A8428}"/>
              </a:ext>
            </a:extLst>
          </p:cNvPr>
          <p:cNvGrpSpPr/>
          <p:nvPr/>
        </p:nvGrpSpPr>
        <p:grpSpPr>
          <a:xfrm>
            <a:off x="3349019" y="3302495"/>
            <a:ext cx="1697282" cy="939587"/>
            <a:chOff x="6039079" y="3020042"/>
            <a:chExt cx="1697282" cy="939587"/>
          </a:xfrm>
        </p:grpSpPr>
        <p:sp>
          <p:nvSpPr>
            <p:cNvPr id="93" name="ZoneTexte 92">
              <a:extLst>
                <a:ext uri="{FF2B5EF4-FFF2-40B4-BE49-F238E27FC236}">
                  <a16:creationId xmlns:a16="http://schemas.microsoft.com/office/drawing/2014/main" id="{00FB19CC-0F0E-4680-A167-2EA982E11C54}"/>
                </a:ext>
              </a:extLst>
            </p:cNvPr>
            <p:cNvSpPr txBox="1"/>
            <p:nvPr/>
          </p:nvSpPr>
          <p:spPr>
            <a:xfrm>
              <a:off x="6377894" y="3274408"/>
              <a:ext cx="1358467" cy="369332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FFFF00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r-FR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sensibilité</a:t>
              </a:r>
            </a:p>
          </p:txBody>
        </p:sp>
        <p:grpSp>
          <p:nvGrpSpPr>
            <p:cNvPr id="94" name="Groupe 93">
              <a:extLst>
                <a:ext uri="{FF2B5EF4-FFF2-40B4-BE49-F238E27FC236}">
                  <a16:creationId xmlns:a16="http://schemas.microsoft.com/office/drawing/2014/main" id="{C5E917C1-A29D-4132-9AC7-CAB307BC2324}"/>
                </a:ext>
              </a:extLst>
            </p:cNvPr>
            <p:cNvGrpSpPr/>
            <p:nvPr/>
          </p:nvGrpSpPr>
          <p:grpSpPr>
            <a:xfrm>
              <a:off x="6039079" y="3020042"/>
              <a:ext cx="857015" cy="939587"/>
              <a:chOff x="5961415" y="2997316"/>
              <a:chExt cx="857015" cy="939587"/>
            </a:xfrm>
          </p:grpSpPr>
          <p:sp>
            <p:nvSpPr>
              <p:cNvPr id="95" name="Flèche : droite 94">
                <a:extLst>
                  <a:ext uri="{FF2B5EF4-FFF2-40B4-BE49-F238E27FC236}">
                    <a16:creationId xmlns:a16="http://schemas.microsoft.com/office/drawing/2014/main" id="{57A162E5-BB0D-444E-B632-83572BAAF758}"/>
                  </a:ext>
                </a:extLst>
              </p:cNvPr>
              <p:cNvSpPr/>
              <p:nvPr/>
            </p:nvSpPr>
            <p:spPr>
              <a:xfrm>
                <a:off x="5961415" y="3703594"/>
                <a:ext cx="387853" cy="233309"/>
              </a:xfrm>
              <a:prstGeom prst="rightArrow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6" name="Flèche : droite 95">
                <a:extLst>
                  <a:ext uri="{FF2B5EF4-FFF2-40B4-BE49-F238E27FC236}">
                    <a16:creationId xmlns:a16="http://schemas.microsoft.com/office/drawing/2014/main" id="{D8BE9333-2642-4B4B-8BAE-E4BD1402DD4B}"/>
                  </a:ext>
                </a:extLst>
              </p:cNvPr>
              <p:cNvSpPr/>
              <p:nvPr/>
            </p:nvSpPr>
            <p:spPr>
              <a:xfrm rot="19340642">
                <a:off x="5999628" y="3311398"/>
                <a:ext cx="387853" cy="233309"/>
              </a:xfrm>
              <a:prstGeom prst="rightArrow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7" name="Ellipse 96">
                <a:extLst>
                  <a:ext uri="{FF2B5EF4-FFF2-40B4-BE49-F238E27FC236}">
                    <a16:creationId xmlns:a16="http://schemas.microsoft.com/office/drawing/2014/main" id="{6D0045F9-1794-46DA-BA63-58636FDCB823}"/>
                  </a:ext>
                </a:extLst>
              </p:cNvPr>
              <p:cNvSpPr/>
              <p:nvPr/>
            </p:nvSpPr>
            <p:spPr>
              <a:xfrm>
                <a:off x="6569185" y="3578142"/>
                <a:ext cx="233812" cy="2333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8" name="Ellipse 97">
                <a:extLst>
                  <a:ext uri="{FF2B5EF4-FFF2-40B4-BE49-F238E27FC236}">
                    <a16:creationId xmlns:a16="http://schemas.microsoft.com/office/drawing/2014/main" id="{FEA1B4F0-0A5D-4E0F-8697-CDB9340F4B6E}"/>
                  </a:ext>
                </a:extLst>
              </p:cNvPr>
              <p:cNvSpPr/>
              <p:nvPr/>
            </p:nvSpPr>
            <p:spPr>
              <a:xfrm>
                <a:off x="6584618" y="2997316"/>
                <a:ext cx="233812" cy="2333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103" name="ZoneTexte 102">
            <a:extLst>
              <a:ext uri="{FF2B5EF4-FFF2-40B4-BE49-F238E27FC236}">
                <a16:creationId xmlns:a16="http://schemas.microsoft.com/office/drawing/2014/main" id="{B8267D71-189D-4670-9DFB-3BC123BD9A10}"/>
              </a:ext>
            </a:extLst>
          </p:cNvPr>
          <p:cNvSpPr txBox="1"/>
          <p:nvPr/>
        </p:nvSpPr>
        <p:spPr>
          <a:xfrm>
            <a:off x="340930" y="4852681"/>
            <a:ext cx="5524001" cy="1154162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300" dirty="0">
                <a:latin typeface="Calibri" panose="020F0502020204030204" pitchFamily="34" charset="0"/>
                <a:cs typeface="Calibri" panose="020F0502020204030204" pitchFamily="34" charset="0"/>
              </a:rPr>
              <a:t>Si c’est le cas, </a:t>
            </a:r>
          </a:p>
          <a:p>
            <a:pPr algn="ctr"/>
            <a:r>
              <a:rPr lang="fr-FR" sz="2300" b="1" dirty="0">
                <a:latin typeface="Calibri" panose="020F0502020204030204" pitchFamily="34" charset="0"/>
                <a:cs typeface="Calibri" panose="020F0502020204030204" pitchFamily="34" charset="0"/>
              </a:rPr>
              <a:t>diversité</a:t>
            </a:r>
            <a:r>
              <a:rPr lang="fr-FR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3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lang="fr-FR" sz="23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FR" sz="23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lang="fr-FR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300" b="1" dirty="0">
                <a:latin typeface="Calibri" panose="020F0502020204030204" pitchFamily="34" charset="0"/>
                <a:cs typeface="Calibri" panose="020F0502020204030204" pitchFamily="34" charset="0"/>
              </a:rPr>
              <a:t>prévalence</a:t>
            </a:r>
            <a:r>
              <a:rPr lang="fr-FR" sz="2300" dirty="0">
                <a:latin typeface="Calibri" panose="020F0502020204030204" pitchFamily="34" charset="0"/>
                <a:cs typeface="Calibri" panose="020F0502020204030204" pitchFamily="34" charset="0"/>
              </a:rPr>
              <a:t> des microsporidies </a:t>
            </a:r>
          </a:p>
          <a:p>
            <a:pPr algn="ctr"/>
            <a:r>
              <a:rPr lang="fr-FR" sz="2300" dirty="0">
                <a:latin typeface="Calibri" panose="020F0502020204030204" pitchFamily="34" charset="0"/>
                <a:cs typeface="Calibri" panose="020F0502020204030204" pitchFamily="34" charset="0"/>
              </a:rPr>
              <a:t>moustique tigre &lt; espèces locales</a:t>
            </a:r>
          </a:p>
        </p:txBody>
      </p:sp>
      <p:sp>
        <p:nvSpPr>
          <p:cNvPr id="104" name="ZoneTexte 103">
            <a:extLst>
              <a:ext uri="{FF2B5EF4-FFF2-40B4-BE49-F238E27FC236}">
                <a16:creationId xmlns:a16="http://schemas.microsoft.com/office/drawing/2014/main" id="{A4C21070-40F1-4CC9-9D92-93CFEC502811}"/>
              </a:ext>
            </a:extLst>
          </p:cNvPr>
          <p:cNvSpPr txBox="1"/>
          <p:nvPr/>
        </p:nvSpPr>
        <p:spPr>
          <a:xfrm>
            <a:off x="5979885" y="4780468"/>
            <a:ext cx="63137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Quelles sont les 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espèces locales de moustiques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defTabSz="180000">
              <a:buFont typeface="Arial" panose="020B0604020202020204" pitchFamily="34" charset="0"/>
              <a:buChar char="•"/>
            </a:pP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Où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quand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trouve-t-on le moustique tigre ?</a:t>
            </a:r>
          </a:p>
          <a:p>
            <a:pPr lvl="1" defTabSz="180000"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Avec quelles autres espèces ?</a:t>
            </a:r>
          </a:p>
          <a:p>
            <a:pPr defTabSz="180000"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Quelles 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espèces de microsporidies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chez les moustiques ?</a:t>
            </a:r>
          </a:p>
          <a:p>
            <a:pPr defTabSz="180000"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Quelles 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prévalences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  <a:p>
            <a:pPr defTabSz="18000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Différences entre moustique tigre et espèces locales ?</a:t>
            </a:r>
          </a:p>
        </p:txBody>
      </p:sp>
      <p:pic>
        <p:nvPicPr>
          <p:cNvPr id="105" name="Picture 2">
            <a:extLst>
              <a:ext uri="{FF2B5EF4-FFF2-40B4-BE49-F238E27FC236}">
                <a16:creationId xmlns:a16="http://schemas.microsoft.com/office/drawing/2014/main" id="{457EBA87-1173-4C4A-981F-8550ADE32EE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624"/>
          <a:stretch>
            <a:fillRect/>
          </a:stretch>
        </p:blipFill>
        <p:spPr>
          <a:xfrm>
            <a:off x="8474772" y="1560497"/>
            <a:ext cx="3388890" cy="22819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8" name="ZoneTexte 107">
            <a:extLst>
              <a:ext uri="{FF2B5EF4-FFF2-40B4-BE49-F238E27FC236}">
                <a16:creationId xmlns:a16="http://schemas.microsoft.com/office/drawing/2014/main" id="{6F56BD56-32E5-4ED4-8932-AAC0C62CE6D1}"/>
              </a:ext>
            </a:extLst>
          </p:cNvPr>
          <p:cNvSpPr txBox="1"/>
          <p:nvPr/>
        </p:nvSpPr>
        <p:spPr>
          <a:xfrm>
            <a:off x="8585411" y="1443687"/>
            <a:ext cx="8231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0" i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6751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build="p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7393</TotalTime>
  <Words>1562</Words>
  <Application>Microsoft Office PowerPoint</Application>
  <PresentationFormat>Grand écran</PresentationFormat>
  <Paragraphs>370</Paragraphs>
  <Slides>30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6" baseType="lpstr">
      <vt:lpstr>Aptos</vt:lpstr>
      <vt:lpstr>Aptos Display</vt:lpstr>
      <vt:lpstr>Arial</vt:lpstr>
      <vt:lpstr>Calibri</vt:lpstr>
      <vt:lpstr>Wingdings</vt:lpstr>
      <vt:lpstr>Thème Office</vt:lpstr>
      <vt:lpstr>Présentation PowerPoint</vt:lpstr>
      <vt:lpstr>Le Moustique Tigre : une espèce invasive</vt:lpstr>
      <vt:lpstr>Le Moustique Tigre : une espèce invasive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Remerciements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Moustique Tigre : une espèce invasive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Aurore</dc:creator>
  <cp:lastModifiedBy>Aurore DUBUFFET</cp:lastModifiedBy>
  <cp:revision>115</cp:revision>
  <dcterms:created xsi:type="dcterms:W3CDTF">2024-10-16T06:15:52Z</dcterms:created>
  <dcterms:modified xsi:type="dcterms:W3CDTF">2024-12-06T11:32:19Z</dcterms:modified>
</cp:coreProperties>
</file>