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1" r:id="rId6"/>
    <p:sldId id="264" r:id="rId7"/>
    <p:sldId id="262" r:id="rId8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97979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67" autoAdjust="0"/>
  </p:normalViewPr>
  <p:slideViewPr>
    <p:cSldViewPr>
      <p:cViewPr>
        <p:scale>
          <a:sx n="66" d="100"/>
          <a:sy n="66" d="100"/>
        </p:scale>
        <p:origin x="46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86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3D80E6-2F86-F7C0-93A0-8AF0C7731D6B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31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713354-5D5B-A4AC-0A14-2DB71BF21D7F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51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ICON-ART fournis par le </a:t>
            </a:r>
            <a:r>
              <a:rPr lang="fr-FR" sz="1200" b="0" i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</a:t>
            </a:r>
            <a:r>
              <a:rPr lang="fr-FR" sz="1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</a:t>
            </a:r>
            <a:r>
              <a:rPr lang="fr-FR" sz="1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(DWD).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ICON-ART fournis par le </a:t>
            </a:r>
            <a:r>
              <a:rPr lang="fr-FR" sz="1200" b="0" i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</a:t>
            </a:r>
            <a:r>
              <a:rPr lang="fr-FR" sz="1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</a:t>
            </a:r>
            <a:r>
              <a:rPr lang="fr-FR" sz="1200" b="0" i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(DWD).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06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83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1140603" y="6717315"/>
            <a:ext cx="1065229" cy="151537"/>
          </a:xfrm>
          <a:prstGeom prst="rect">
            <a:avLst/>
          </a:prstGeom>
          <a:solidFill>
            <a:srgbClr val="325D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 bwMode="auto">
          <a:xfrm rot="5400000">
            <a:off x="11795380" y="6306864"/>
            <a:ext cx="675265" cy="145637"/>
          </a:xfrm>
          <a:prstGeom prst="rect">
            <a:avLst/>
          </a:prstGeom>
          <a:solidFill>
            <a:srgbClr val="14455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 bwMode="auto">
          <a:xfrm rot="5400000">
            <a:off x="-3188678" y="3176955"/>
            <a:ext cx="6857999" cy="504092"/>
          </a:xfrm>
          <a:prstGeom prst="rect">
            <a:avLst/>
          </a:prstGeom>
          <a:solidFill>
            <a:srgbClr val="14455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 userDrawn="1"/>
        </p:nvSpPr>
        <p:spPr bwMode="auto">
          <a:xfrm rot="16199998">
            <a:off x="-740807" y="454954"/>
            <a:ext cx="189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000">
                <a:solidFill>
                  <a:schemeClr val="bg1"/>
                </a:solidFill>
                <a:latin typeface="PCap Terminal"/>
              </a:rPr>
              <a:t>LaMP</a:t>
            </a:r>
          </a:p>
        </p:txBody>
      </p:sp>
      <p:pic>
        <p:nvPicPr>
          <p:cNvPr id="7" name="Image 6" descr="Une image contenant Police, logo, Graphique, cercle&#10;&#10;Description générée automatiquemen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7923" y="6148078"/>
            <a:ext cx="322386" cy="322386"/>
          </a:xfrm>
          <a:prstGeom prst="rect">
            <a:avLst/>
          </a:prstGeom>
        </p:spPr>
      </p:pic>
      <p:pic>
        <p:nvPicPr>
          <p:cNvPr id="8" name="Image 7" descr="Une image contenant texte, Police, Graphique, typographie&#10;&#10;Description générée automatiquemen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7923" y="5740833"/>
            <a:ext cx="331913" cy="322386"/>
          </a:xfrm>
          <a:prstGeom prst="rect">
            <a:avLst/>
          </a:prstGeom>
        </p:spPr>
      </p:pic>
      <p:pic>
        <p:nvPicPr>
          <p:cNvPr id="9" name="Image 8" descr="Une image contenant texte, Police, Graphique, conception&#10;&#10;Description générée automatiquement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-11725" y="6537043"/>
            <a:ext cx="519661" cy="2560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12192000" cy="1015516"/>
          </a:xfrm>
          <a:prstGeom prst="rect">
            <a:avLst/>
          </a:prstGeom>
        </p:spPr>
      </p:pic>
      <p:pic>
        <p:nvPicPr>
          <p:cNvPr id="18" name="Image 17" descr="Une image contenant texte, Police, logo, Graphique&#10;&#10;Description générée automatiquement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164" y="48744"/>
            <a:ext cx="1772469" cy="92521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1140603" y="6717315"/>
            <a:ext cx="1065229" cy="151537"/>
          </a:xfrm>
          <a:prstGeom prst="rect">
            <a:avLst/>
          </a:prstGeom>
          <a:solidFill>
            <a:srgbClr val="064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 bwMode="auto">
          <a:xfrm rot="5400000">
            <a:off x="11795380" y="6306864"/>
            <a:ext cx="675265" cy="145637"/>
          </a:xfrm>
          <a:prstGeom prst="rect">
            <a:avLst/>
          </a:prstGeom>
          <a:solidFill>
            <a:srgbClr val="0647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 descr="Une image contenant texte, Police, Graphique, conception&#10;&#10;Description générée automatiquement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1171577" y="499234"/>
            <a:ext cx="762371" cy="375625"/>
          </a:xfrm>
          <a:prstGeom prst="rect">
            <a:avLst/>
          </a:prstGeom>
        </p:spPr>
      </p:pic>
      <p:pic>
        <p:nvPicPr>
          <p:cNvPr id="16" name="Image 15" descr="Une image contenant texte, Police, Graphique, graphisme&#10;&#10;Description générée automatiquement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1165479" y="74865"/>
            <a:ext cx="387284" cy="375625"/>
          </a:xfrm>
          <a:prstGeom prst="rect">
            <a:avLst/>
          </a:prstGeom>
        </p:spPr>
      </p:pic>
      <p:pic>
        <p:nvPicPr>
          <p:cNvPr id="19" name="Image 18" descr="Une image contenant Police, logo, Graphique, cercle&#10;&#10;Description générée automatiquement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11684569" y="48744"/>
            <a:ext cx="375625" cy="375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gi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gi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gif"/><Relationship Id="rId7" Type="http://schemas.openxmlformats.org/officeDocument/2006/relationships/image" Target="../media/image10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44" y="1138506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3366"/>
                </a:solidFill>
              </a:rPr>
              <a:t>l’Appel à Projets de la FRE </a:t>
            </a:r>
            <a:r>
              <a:rPr lang="fr-FR" sz="2000" b="1" dirty="0" smtClean="0">
                <a:solidFill>
                  <a:srgbClr val="003366"/>
                </a:solidFill>
              </a:rPr>
              <a:t>2023/2024</a:t>
            </a:r>
            <a:endParaRPr lang="fr-FR" sz="2000" b="1" dirty="0">
              <a:solidFill>
                <a:srgbClr val="0033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7848" y="1628800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366"/>
                </a:solidFill>
                <a:latin typeface="YAFdJt8dAY0 0"/>
              </a:rPr>
              <a:t>Générateur de particules sèches et super </a:t>
            </a:r>
            <a:r>
              <a:rPr lang="fr-FR" b="1" dirty="0" err="1">
                <a:solidFill>
                  <a:srgbClr val="003366"/>
                </a:solidFill>
                <a:latin typeface="YAFdJt8dAY0 0"/>
              </a:rPr>
              <a:t>micronique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.            pour les études sur les aérosols biologiques. </a:t>
            </a:r>
            <a:endParaRPr lang="fr-FR" b="1" dirty="0" smtClean="0">
              <a:solidFill>
                <a:srgbClr val="003366"/>
              </a:solidFill>
              <a:latin typeface="YAFdJt8dAY0 0"/>
            </a:endParaRPr>
          </a:p>
          <a:p>
            <a:endParaRPr lang="fr-FR" b="1" dirty="0">
              <a:solidFill>
                <a:srgbClr val="003366"/>
              </a:solidFill>
              <a:latin typeface="YAFdJt8dAY0 0"/>
            </a:endParaRPr>
          </a:p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Coût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total : 6 000 </a:t>
            </a:r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€</a:t>
            </a:r>
          </a:p>
          <a:p>
            <a:endParaRPr lang="fr-FR" b="1" dirty="0">
              <a:solidFill>
                <a:srgbClr val="003366"/>
              </a:solidFill>
              <a:latin typeface="YAFdJt8dAY0 0"/>
            </a:endParaRPr>
          </a:p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Contribution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FRE : 3 300 </a:t>
            </a:r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€</a:t>
            </a:r>
          </a:p>
          <a:p>
            <a:endParaRPr lang="fr-FR" b="1" dirty="0">
              <a:solidFill>
                <a:srgbClr val="003366"/>
              </a:solidFill>
              <a:latin typeface="YAFdJt8dAY0 0"/>
            </a:endParaRPr>
          </a:p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Aérosolisation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sèche de tous types de </a:t>
            </a:r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particules</a:t>
            </a:r>
          </a:p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Compact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et </a:t>
            </a:r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portable</a:t>
            </a:r>
          </a:p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Contrôle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à distance </a:t>
            </a:r>
            <a:endParaRPr lang="fr-FR" dirty="0">
              <a:solidFill>
                <a:srgbClr val="00336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0365" t="29944" r="68402" b="22422"/>
          <a:stretch/>
        </p:blipFill>
        <p:spPr>
          <a:xfrm>
            <a:off x="2279576" y="1767327"/>
            <a:ext cx="2160240" cy="2736304"/>
          </a:xfrm>
          <a:prstGeom prst="rect">
            <a:avLst/>
          </a:prstGeom>
        </p:spPr>
      </p:pic>
      <p:pic>
        <p:nvPicPr>
          <p:cNvPr id="1026" name="Picture 2" descr="Adhérent FÉDÉRATION DES RECHERCHES EN ENVIRONN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7" b="96981" l="9735" r="89735">
                        <a14:foregroundMark x1="24762" y1="40439" x2="24762" y2="40439"/>
                        <a14:foregroundMark x1="20106" y1="46295" x2="20106" y2="46295"/>
                        <a14:foregroundMark x1="17566" y1="47941" x2="17566" y2="47941"/>
                        <a14:foregroundMark x1="15450" y1="54712" x2="15450" y2="54712"/>
                        <a14:foregroundMark x1="14180" y1="63129" x2="14180" y2="63129"/>
                        <a14:foregroundMark x1="14815" y1="71912" x2="14815" y2="71912"/>
                        <a14:foregroundMark x1="28571" y1="88564" x2="28571" y2="88564"/>
                        <a14:foregroundMark x1="35979" y1="91674" x2="35979" y2="91674"/>
                        <a14:foregroundMark x1="45714" y1="94419" x2="45714" y2="94419"/>
                        <a14:foregroundMark x1="62857" y1="92223" x2="62857" y2="92223"/>
                        <a14:foregroundMark x1="75344" y1="85453" x2="75344" y2="85453"/>
                        <a14:foregroundMark x1="82328" y1="76487" x2="82328" y2="76487"/>
                        <a14:foregroundMark x1="82540" y1="67704" x2="82540" y2="67704"/>
                        <a14:foregroundMark x1="82540" y1="60933" x2="82540" y2="60933"/>
                        <a14:foregroundMark x1="78942" y1="49222" x2="78942" y2="49222"/>
                        <a14:foregroundMark x1="75979" y1="43367" x2="75979" y2="43367"/>
                        <a14:foregroundMark x1="71323" y1="37694" x2="71323" y2="37694"/>
                        <a14:foregroundMark x1="71534" y1="34401" x2="71534" y2="34401"/>
                        <a14:foregroundMark x1="75979" y1="34401" x2="75979" y2="34401"/>
                        <a14:foregroundMark x1="84233" y1="31473" x2="84233" y2="31473"/>
                        <a14:foregroundMark x1="86349" y1="27264" x2="86349" y2="27264"/>
                        <a14:foregroundMark x1="73862" y1="27264" x2="73862" y2="27264"/>
                        <a14:foregroundMark x1="75767" y1="29460" x2="75767" y2="29460"/>
                        <a14:foregroundMark x1="77884" y1="27447" x2="77884" y2="27447"/>
                        <a14:foregroundMark x1="71111" y1="27447" x2="71111" y2="27447"/>
                        <a14:foregroundMark x1="60106" y1="15919" x2="60106" y2="15919"/>
                        <a14:foregroundMark x1="63704" y1="18481" x2="63704" y2="18481"/>
                        <a14:foregroundMark x1="58836" y1="4758" x2="58836" y2="4758"/>
                        <a14:foregroundMark x1="58201" y1="4941" x2="58201" y2="4941"/>
                        <a14:foregroundMark x1="58624" y1="3477" x2="58624" y2="3477"/>
                        <a14:foregroundMark x1="71111" y1="61665" x2="71111" y2="61665"/>
                        <a14:foregroundMark x1="79788" y1="63129" x2="79788" y2="63129"/>
                        <a14:foregroundMark x1="33439" y1="46661" x2="33439" y2="46661"/>
                        <a14:foregroundMark x1="28995" y1="55078" x2="28995" y2="55078"/>
                        <a14:foregroundMark x1="24127" y1="55261" x2="24127" y2="55261"/>
                        <a14:foregroundMark x1="21587" y1="59286" x2="21587" y2="59286"/>
                        <a14:foregroundMark x1="23069" y1="50137" x2="23069" y2="50137"/>
                        <a14:foregroundMark x1="25185" y1="46112" x2="25185" y2="46112"/>
                        <a14:foregroundMark x1="28783" y1="50503" x2="28783" y2="50503"/>
                        <a14:foregroundMark x1="35979" y1="50137" x2="35979" y2="50137"/>
                        <a14:foregroundMark x1="38307" y1="47575" x2="38307" y2="47575"/>
                        <a14:foregroundMark x1="30265" y1="51235" x2="30265" y2="51235"/>
                        <a14:foregroundMark x1="27302" y1="46295" x2="27302" y2="46295"/>
                        <a14:foregroundMark x1="21164" y1="65142" x2="21164" y2="65142"/>
                        <a14:foregroundMark x1="26878" y1="60567" x2="26878" y2="60567"/>
                        <a14:foregroundMark x1="19048" y1="56725" x2="19048" y2="56725"/>
                        <a14:foregroundMark x1="42963" y1="80695" x2="42963" y2="80695"/>
                        <a14:foregroundMark x1="36614" y1="80512" x2="36614" y2="80512"/>
                        <a14:foregroundMark x1="34286" y1="80512" x2="34286" y2="80512"/>
                        <a14:foregroundMark x1="50582" y1="83257" x2="50582" y2="83257"/>
                        <a14:foregroundMark x1="56296" y1="85453" x2="56296" y2="85453"/>
                        <a14:foregroundMark x1="63915" y1="86368" x2="63915" y2="86368"/>
                        <a14:foregroundMark x1="67302" y1="83440" x2="67302" y2="83440"/>
                        <a14:foregroundMark x1="64339" y1="76670" x2="64339" y2="76670"/>
                        <a14:foregroundMark x1="75344" y1="75023" x2="75344" y2="75023"/>
                        <a14:foregroundMark x1="75556" y1="68618" x2="75556" y2="68618"/>
                        <a14:foregroundMark x1="39788" y1="85087" x2="39788" y2="85087"/>
                        <a14:foregroundMark x1="33862" y1="83440" x2="33862" y2="83440"/>
                        <a14:foregroundMark x1="32169" y1="83074" x2="32169" y2="83074"/>
                        <a14:foregroundMark x1="28783" y1="82159" x2="28783" y2="82159"/>
                        <a14:foregroundMark x1="52698" y1="92772" x2="52698" y2="92772"/>
                        <a14:foregroundMark x1="42751" y1="91674" x2="42751" y2="91674"/>
                        <a14:foregroundMark x1="34286" y1="87100" x2="34286" y2="87100"/>
                        <a14:foregroundMark x1="28360" y1="86368" x2="28360" y2="86368"/>
                        <a14:foregroundMark x1="24339" y1="83623" x2="24339" y2="83623"/>
                        <a14:foregroundMark x1="25820" y1="83623" x2="25820" y2="83623"/>
                        <a14:foregroundMark x1="29630" y1="83074" x2="29630" y2="83074"/>
                        <a14:foregroundMark x1="32381" y1="78683" x2="32381" y2="78683"/>
                        <a14:foregroundMark x1="49735" y1="79414" x2="49735" y2="79414"/>
                        <a14:foregroundMark x1="55450" y1="80878" x2="55450" y2="80878"/>
                        <a14:foregroundMark x1="59259" y1="78317" x2="59259" y2="78317"/>
                        <a14:foregroundMark x1="55661" y1="77768" x2="63915" y2="84721"/>
                        <a14:foregroundMark x1="61376" y1="82525" x2="61376" y2="82525"/>
                        <a14:foregroundMark x1="69630" y1="74474" x2="73439" y2="82708"/>
                        <a14:foregroundMark x1="80635" y1="68801" x2="80212" y2="74840"/>
                        <a14:foregroundMark x1="59894" y1="7868" x2="66243" y2="19579"/>
                        <a14:foregroundMark x1="46349" y1="88747" x2="56720" y2="8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0"/>
            <a:ext cx="828621" cy="9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 bwMode="auto">
          <a:xfrm>
            <a:off x="335360" y="5348655"/>
            <a:ext cx="11305256" cy="830997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+mj-lt"/>
              </a:rPr>
              <a:t>Ce dispositif sera utilisé dans le cadre des observations à long terme des aérosols biologiques à l'observatoire du Puy de Dôme.</a:t>
            </a:r>
            <a:endParaRPr lang="fr-FR" sz="2800" b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7408" y="3718679"/>
            <a:ext cx="9577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                                      Pourquoi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faut-il faire des observations.....? </a:t>
            </a:r>
            <a:endParaRPr lang="fr-FR" b="1" dirty="0" smtClean="0">
              <a:solidFill>
                <a:srgbClr val="003366"/>
              </a:solidFill>
              <a:latin typeface="YAFdJt8dAY0 0"/>
            </a:endParaRPr>
          </a:p>
          <a:p>
            <a:pPr algn="just"/>
            <a:endParaRPr lang="fr-FR" b="1" dirty="0">
              <a:solidFill>
                <a:srgbClr val="003366"/>
              </a:solidFill>
              <a:latin typeface="YAFdJt8dAY0 0"/>
            </a:endParaRPr>
          </a:p>
          <a:p>
            <a:pPr algn="just"/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Pour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la santé : 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Les médecins ont besoin d'informations sur les allergènes présents dans l'atmosphère et sur leur évolution pour mieux comprendre et traiter les personnes souffrant d'allergies</a:t>
            </a:r>
            <a:r>
              <a:rPr lang="fr-FR" dirty="0" smtClean="0">
                <a:solidFill>
                  <a:srgbClr val="003366"/>
                </a:solidFill>
                <a:latin typeface="YAFdJt8dAY0 0"/>
              </a:rPr>
              <a:t>.</a:t>
            </a:r>
          </a:p>
          <a:p>
            <a:pPr algn="just"/>
            <a:endParaRPr lang="fr-FR" dirty="0" smtClean="0">
              <a:solidFill>
                <a:srgbClr val="003366"/>
              </a:solidFill>
              <a:latin typeface="YAFdJt8dAY0 0"/>
            </a:endParaRPr>
          </a:p>
          <a:p>
            <a:pPr algn="just"/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Les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cultures : 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Surveillance des spores fongiques à des fins de protection des cultures. </a:t>
            </a:r>
            <a:endParaRPr lang="fr-FR" dirty="0" smtClean="0">
              <a:solidFill>
                <a:srgbClr val="003366"/>
              </a:solidFill>
              <a:latin typeface="YAFdJt8dAY0 0"/>
            </a:endParaRPr>
          </a:p>
          <a:p>
            <a:pPr algn="just"/>
            <a:endParaRPr lang="fr-FR" b="1" dirty="0" smtClean="0">
              <a:solidFill>
                <a:srgbClr val="003366"/>
              </a:solidFill>
              <a:latin typeface="YAFdJt8dAY0 0"/>
            </a:endParaRPr>
          </a:p>
          <a:p>
            <a:pPr algn="just"/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Le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climat : 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Les </a:t>
            </a:r>
            <a:r>
              <a:rPr lang="fr-FR" dirty="0" err="1">
                <a:solidFill>
                  <a:srgbClr val="003366"/>
                </a:solidFill>
                <a:latin typeface="YAFdJt8dAY0 0"/>
              </a:rPr>
              <a:t>bioaérosols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 peuvent servir de noyaux aux gouttelettes des nuages, aux cristaux de glace et aux précipitations, ce qui a une influence importante sur le cycle hydrologique...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408" y="1918849"/>
            <a:ext cx="9675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                                                           Qu'est-ce 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que .... </a:t>
            </a:r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?</a:t>
            </a:r>
          </a:p>
          <a:p>
            <a:pPr algn="just"/>
            <a:r>
              <a:rPr lang="fr-FR" dirty="0" smtClean="0">
                <a:solidFill>
                  <a:srgbClr val="003366"/>
                </a:solidFill>
                <a:latin typeface="YAFdJt8dAY0 0"/>
              </a:rPr>
              <a:t>Les 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aérosols biologiques sont des particules émises par les écosystèmes terrestres et marins. </a:t>
            </a:r>
            <a:endParaRPr lang="fr-FR" dirty="0" smtClean="0">
              <a:solidFill>
                <a:srgbClr val="003366"/>
              </a:solidFill>
              <a:latin typeface="YAFdJt8dAY0 0"/>
            </a:endParaRPr>
          </a:p>
          <a:p>
            <a:pPr algn="just"/>
            <a:r>
              <a:rPr lang="fr-FR" dirty="0" smtClean="0">
                <a:solidFill>
                  <a:srgbClr val="003366"/>
                </a:solidFill>
                <a:latin typeface="YAFdJt8dAY0 0"/>
              </a:rPr>
              <a:t>On 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parle souvent de particules d'aérosols biologiques primaires (</a:t>
            </a:r>
            <a:r>
              <a:rPr lang="fr-FR" b="1" dirty="0">
                <a:solidFill>
                  <a:srgbClr val="003366"/>
                </a:solidFill>
                <a:latin typeface="YAFdJt8dAY0 0"/>
              </a:rPr>
              <a:t>virus, bactéries, spores fongiques, pollen, autres débris animaux ou végétaux).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1033" r="50000" b="18216"/>
          <a:stretch/>
        </p:blipFill>
        <p:spPr bwMode="auto">
          <a:xfrm rot="5400000">
            <a:off x="8780753" y="2687246"/>
            <a:ext cx="5482895" cy="13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3392" y="188640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</a:rPr>
              <a:t>érosols </a:t>
            </a:r>
            <a:r>
              <a:rPr lang="fr-FR" sz="2400" b="1" dirty="0">
                <a:solidFill>
                  <a:srgbClr val="002060"/>
                </a:solidFill>
              </a:rPr>
              <a:t>biologiques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14200" y="764136"/>
            <a:ext cx="8928992" cy="1015663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+mj-lt"/>
              </a:rPr>
              <a:t>Le rôle et l'impact des </a:t>
            </a:r>
            <a:r>
              <a:rPr lang="fr-FR" sz="2000" b="1" dirty="0" err="1">
                <a:solidFill>
                  <a:srgbClr val="002060"/>
                </a:solidFill>
                <a:latin typeface="+mj-lt"/>
              </a:rPr>
              <a:t>bioaérosols</a:t>
            </a:r>
            <a:r>
              <a:rPr lang="fr-FR" sz="2000" b="1" dirty="0">
                <a:solidFill>
                  <a:srgbClr val="002060"/>
                </a:solidFill>
                <a:latin typeface="+mj-lt"/>
              </a:rPr>
              <a:t> dans l'atmosphère, leur émission, leur transport et leur interaction avec l'eau atmosphérique (formation et modification des nuages) et les agroécosystèmes ne sont pas encore bien décrits ou compris.</a:t>
            </a:r>
            <a:endParaRPr lang="fr-FR" sz="24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2" descr="Adhérent FÉDÉRATION DES RECHERCHES EN ENVIRONN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7" b="96981" l="9735" r="89735">
                        <a14:foregroundMark x1="24762" y1="40439" x2="24762" y2="40439"/>
                        <a14:foregroundMark x1="20106" y1="46295" x2="20106" y2="46295"/>
                        <a14:foregroundMark x1="17566" y1="47941" x2="17566" y2="47941"/>
                        <a14:foregroundMark x1="15450" y1="54712" x2="15450" y2="54712"/>
                        <a14:foregroundMark x1="14180" y1="63129" x2="14180" y2="63129"/>
                        <a14:foregroundMark x1="14815" y1="71912" x2="14815" y2="71912"/>
                        <a14:foregroundMark x1="28571" y1="88564" x2="28571" y2="88564"/>
                        <a14:foregroundMark x1="35979" y1="91674" x2="35979" y2="91674"/>
                        <a14:foregroundMark x1="45714" y1="94419" x2="45714" y2="94419"/>
                        <a14:foregroundMark x1="62857" y1="92223" x2="62857" y2="92223"/>
                        <a14:foregroundMark x1="75344" y1="85453" x2="75344" y2="85453"/>
                        <a14:foregroundMark x1="82328" y1="76487" x2="82328" y2="76487"/>
                        <a14:foregroundMark x1="82540" y1="67704" x2="82540" y2="67704"/>
                        <a14:foregroundMark x1="82540" y1="60933" x2="82540" y2="60933"/>
                        <a14:foregroundMark x1="78942" y1="49222" x2="78942" y2="49222"/>
                        <a14:foregroundMark x1="75979" y1="43367" x2="75979" y2="43367"/>
                        <a14:foregroundMark x1="71323" y1="37694" x2="71323" y2="37694"/>
                        <a14:foregroundMark x1="71534" y1="34401" x2="71534" y2="34401"/>
                        <a14:foregroundMark x1="75979" y1="34401" x2="75979" y2="34401"/>
                        <a14:foregroundMark x1="84233" y1="31473" x2="84233" y2="31473"/>
                        <a14:foregroundMark x1="86349" y1="27264" x2="86349" y2="27264"/>
                        <a14:foregroundMark x1="73862" y1="27264" x2="73862" y2="27264"/>
                        <a14:foregroundMark x1="75767" y1="29460" x2="75767" y2="29460"/>
                        <a14:foregroundMark x1="77884" y1="27447" x2="77884" y2="27447"/>
                        <a14:foregroundMark x1="71111" y1="27447" x2="71111" y2="27447"/>
                        <a14:foregroundMark x1="60106" y1="15919" x2="60106" y2="15919"/>
                        <a14:foregroundMark x1="63704" y1="18481" x2="63704" y2="18481"/>
                        <a14:foregroundMark x1="58836" y1="4758" x2="58836" y2="4758"/>
                        <a14:foregroundMark x1="58201" y1="4941" x2="58201" y2="4941"/>
                        <a14:foregroundMark x1="58624" y1="3477" x2="58624" y2="3477"/>
                        <a14:foregroundMark x1="71111" y1="61665" x2="71111" y2="61665"/>
                        <a14:foregroundMark x1="79788" y1="63129" x2="79788" y2="63129"/>
                        <a14:foregroundMark x1="33439" y1="46661" x2="33439" y2="46661"/>
                        <a14:foregroundMark x1="28995" y1="55078" x2="28995" y2="55078"/>
                        <a14:foregroundMark x1="24127" y1="55261" x2="24127" y2="55261"/>
                        <a14:foregroundMark x1="21587" y1="59286" x2="21587" y2="59286"/>
                        <a14:foregroundMark x1="23069" y1="50137" x2="23069" y2="50137"/>
                        <a14:foregroundMark x1="25185" y1="46112" x2="25185" y2="46112"/>
                        <a14:foregroundMark x1="28783" y1="50503" x2="28783" y2="50503"/>
                        <a14:foregroundMark x1="35979" y1="50137" x2="35979" y2="50137"/>
                        <a14:foregroundMark x1="38307" y1="47575" x2="38307" y2="47575"/>
                        <a14:foregroundMark x1="30265" y1="51235" x2="30265" y2="51235"/>
                        <a14:foregroundMark x1="27302" y1="46295" x2="27302" y2="46295"/>
                        <a14:foregroundMark x1="21164" y1="65142" x2="21164" y2="65142"/>
                        <a14:foregroundMark x1="26878" y1="60567" x2="26878" y2="60567"/>
                        <a14:foregroundMark x1="19048" y1="56725" x2="19048" y2="56725"/>
                        <a14:foregroundMark x1="42963" y1="80695" x2="42963" y2="80695"/>
                        <a14:foregroundMark x1="36614" y1="80512" x2="36614" y2="80512"/>
                        <a14:foregroundMark x1="34286" y1="80512" x2="34286" y2="80512"/>
                        <a14:foregroundMark x1="50582" y1="83257" x2="50582" y2="83257"/>
                        <a14:foregroundMark x1="56296" y1="85453" x2="56296" y2="85453"/>
                        <a14:foregroundMark x1="63915" y1="86368" x2="63915" y2="86368"/>
                        <a14:foregroundMark x1="67302" y1="83440" x2="67302" y2="83440"/>
                        <a14:foregroundMark x1="64339" y1="76670" x2="64339" y2="76670"/>
                        <a14:foregroundMark x1="75344" y1="75023" x2="75344" y2="75023"/>
                        <a14:foregroundMark x1="75556" y1="68618" x2="75556" y2="68618"/>
                        <a14:foregroundMark x1="39788" y1="85087" x2="39788" y2="85087"/>
                        <a14:foregroundMark x1="33862" y1="83440" x2="33862" y2="83440"/>
                        <a14:foregroundMark x1="32169" y1="83074" x2="32169" y2="83074"/>
                        <a14:foregroundMark x1="28783" y1="82159" x2="28783" y2="82159"/>
                        <a14:foregroundMark x1="52698" y1="92772" x2="52698" y2="92772"/>
                        <a14:foregroundMark x1="42751" y1="91674" x2="42751" y2="91674"/>
                        <a14:foregroundMark x1="34286" y1="87100" x2="34286" y2="87100"/>
                        <a14:foregroundMark x1="28360" y1="86368" x2="28360" y2="86368"/>
                        <a14:foregroundMark x1="24339" y1="83623" x2="24339" y2="83623"/>
                        <a14:foregroundMark x1="25820" y1="83623" x2="25820" y2="83623"/>
                        <a14:foregroundMark x1="29630" y1="83074" x2="29630" y2="83074"/>
                        <a14:foregroundMark x1="32381" y1="78683" x2="32381" y2="78683"/>
                        <a14:foregroundMark x1="49735" y1="79414" x2="49735" y2="79414"/>
                        <a14:foregroundMark x1="55450" y1="80878" x2="55450" y2="80878"/>
                        <a14:foregroundMark x1="59259" y1="78317" x2="59259" y2="78317"/>
                        <a14:foregroundMark x1="55661" y1="77768" x2="63915" y2="84721"/>
                        <a14:foregroundMark x1="61376" y1="82525" x2="61376" y2="82525"/>
                        <a14:foregroundMark x1="69630" y1="74474" x2="73439" y2="82708"/>
                        <a14:foregroundMark x1="80635" y1="68801" x2="80212" y2="74840"/>
                        <a14:foregroundMark x1="59894" y1="7868" x2="66243" y2="19579"/>
                        <a14:foregroundMark x1="46349" y1="88747" x2="56720" y2="8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4" y="4797152"/>
            <a:ext cx="641848" cy="7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3661084" y="3573016"/>
            <a:ext cx="3888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393" y="155315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3366"/>
                </a:solidFill>
              </a:rPr>
              <a:t>Le Réseau national de surveillance aérobiologie (RNSA) dispose d'un réseau dense d'observations sur les filtres. </a:t>
            </a:r>
            <a:endParaRPr lang="fr-FR" sz="2000" dirty="0" smtClean="0">
              <a:solidFill>
                <a:srgbClr val="003366"/>
              </a:solidFill>
            </a:endParaRPr>
          </a:p>
          <a:p>
            <a:endParaRPr lang="fr-FR" sz="2000" dirty="0">
              <a:solidFill>
                <a:srgbClr val="003366"/>
              </a:solidFill>
            </a:endParaRPr>
          </a:p>
          <a:p>
            <a:r>
              <a:rPr lang="fr-FR" sz="2000" dirty="0" smtClean="0">
                <a:solidFill>
                  <a:srgbClr val="003366"/>
                </a:solidFill>
              </a:rPr>
              <a:t>Les </a:t>
            </a:r>
            <a:r>
              <a:rPr lang="fr-FR" sz="2000" dirty="0">
                <a:solidFill>
                  <a:srgbClr val="003366"/>
                </a:solidFill>
              </a:rPr>
              <a:t>mesures sont analysées manuellement et les résultats sont souvent disponibles 2/3 semaines plus tard. </a:t>
            </a:r>
            <a:endParaRPr lang="fr-FR" sz="2000" dirty="0">
              <a:solidFill>
                <a:srgbClr val="0033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0056" y="1182329"/>
            <a:ext cx="5643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3366"/>
                </a:solidFill>
              </a:rPr>
              <a:t>Avancées technologiques combinant </a:t>
            </a:r>
            <a:r>
              <a:rPr lang="fr-FR" sz="2000" b="1" dirty="0">
                <a:solidFill>
                  <a:srgbClr val="003366"/>
                </a:solidFill>
              </a:rPr>
              <a:t>l'imagerie des particules, la fluorescence et l'apprentissage automatique. </a:t>
            </a:r>
            <a:r>
              <a:rPr lang="fr-FR" sz="2000" dirty="0">
                <a:solidFill>
                  <a:srgbClr val="003366"/>
                </a:solidFill>
              </a:rPr>
              <a:t>Possibilité de fournir des mesures en temps réel. </a:t>
            </a:r>
            <a:endParaRPr lang="fr-FR" sz="2000" dirty="0">
              <a:solidFill>
                <a:srgbClr val="00336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6513" b="15951"/>
          <a:stretch/>
        </p:blipFill>
        <p:spPr>
          <a:xfrm>
            <a:off x="678330" y="5445224"/>
            <a:ext cx="2581019" cy="1626344"/>
          </a:xfrm>
          <a:prstGeom prst="rect">
            <a:avLst/>
          </a:prstGeom>
        </p:spPr>
      </p:pic>
      <p:pic>
        <p:nvPicPr>
          <p:cNvPr id="6" name="Picture 10" descr="Swisens Poleno - Qualitas 4 Healt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5"/>
          <a:stretch/>
        </p:blipFill>
        <p:spPr bwMode="auto">
          <a:xfrm>
            <a:off x="6335981" y="3296374"/>
            <a:ext cx="2432619" cy="18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5003CA0-4AA9-6EA3-D5A9-6A2182E3C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39456" y="2778041"/>
            <a:ext cx="695947" cy="452745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6200000">
            <a:off x="8061325" y="2331621"/>
            <a:ext cx="1047636" cy="1658280"/>
          </a:xfrm>
          <a:prstGeom prst="arc">
            <a:avLst>
              <a:gd name="adj1" fmla="val 16200000"/>
              <a:gd name="adj2" fmla="val 20391634"/>
            </a:avLst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5400000" flipH="1">
            <a:off x="5631912" y="2282516"/>
            <a:ext cx="1047636" cy="1658280"/>
          </a:xfrm>
          <a:prstGeom prst="arc">
            <a:avLst>
              <a:gd name="adj1" fmla="val 16200000"/>
              <a:gd name="adj2" fmla="val 20391634"/>
            </a:avLst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6456040" y="494169"/>
            <a:ext cx="72008" cy="5959167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18" y="952821"/>
            <a:ext cx="1973793" cy="623303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22261" y="288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302" y="3260056"/>
            <a:ext cx="1514686" cy="1371791"/>
          </a:xfrm>
          <a:prstGeom prst="rect">
            <a:avLst/>
          </a:prstGeom>
        </p:spPr>
      </p:pic>
      <p:pic>
        <p:nvPicPr>
          <p:cNvPr id="20" name="Espace réservé du contenu 5"/>
          <p:cNvPicPr>
            <a:picLocks noChangeAspect="1"/>
          </p:cNvPicPr>
          <p:nvPr/>
        </p:nvPicPr>
        <p:blipFill rotWithShape="1">
          <a:blip r:embed="rId8"/>
          <a:srcRect l="76229"/>
          <a:stretch/>
        </p:blipFill>
        <p:spPr>
          <a:xfrm>
            <a:off x="689068" y="3945952"/>
            <a:ext cx="1607788" cy="178366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52249" b="15951"/>
          <a:stretch/>
        </p:blipFill>
        <p:spPr>
          <a:xfrm>
            <a:off x="2217354" y="4024613"/>
            <a:ext cx="2304256" cy="1626344"/>
          </a:xfrm>
          <a:prstGeom prst="rect">
            <a:avLst/>
          </a:prstGeom>
        </p:spPr>
      </p:pic>
      <p:pic>
        <p:nvPicPr>
          <p:cNvPr id="23" name="Picture 4" descr="https://www.nilu.no/wp-content/uploads/2016/03/ACTRIS-logo_1200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r="11742"/>
          <a:stretch/>
        </p:blipFill>
        <p:spPr bwMode="auto">
          <a:xfrm>
            <a:off x="6588260" y="68223"/>
            <a:ext cx="1646534" cy="8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Obs4cli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4" b="41939"/>
          <a:stretch/>
        </p:blipFill>
        <p:spPr bwMode="auto">
          <a:xfrm>
            <a:off x="8441844" y="312442"/>
            <a:ext cx="1974636" cy="5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fficher l’image sourc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r="31249"/>
          <a:stretch/>
        </p:blipFill>
        <p:spPr bwMode="auto">
          <a:xfrm>
            <a:off x="10835773" y="147048"/>
            <a:ext cx="1233966" cy="7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Virage 26"/>
          <p:cNvSpPr/>
          <p:nvPr/>
        </p:nvSpPr>
        <p:spPr>
          <a:xfrm rot="5400000">
            <a:off x="11021155" y="4298590"/>
            <a:ext cx="1224136" cy="629354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2" descr="Adhérent FÉDÉRATION DES RECHERCHES EN ENVIRONNEM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77" b="96981" l="9735" r="89735">
                        <a14:foregroundMark x1="24762" y1="40439" x2="24762" y2="40439"/>
                        <a14:foregroundMark x1="20106" y1="46295" x2="20106" y2="46295"/>
                        <a14:foregroundMark x1="17566" y1="47941" x2="17566" y2="47941"/>
                        <a14:foregroundMark x1="15450" y1="54712" x2="15450" y2="54712"/>
                        <a14:foregroundMark x1="14180" y1="63129" x2="14180" y2="63129"/>
                        <a14:foregroundMark x1="14815" y1="71912" x2="14815" y2="71912"/>
                        <a14:foregroundMark x1="28571" y1="88564" x2="28571" y2="88564"/>
                        <a14:foregroundMark x1="35979" y1="91674" x2="35979" y2="91674"/>
                        <a14:foregroundMark x1="45714" y1="94419" x2="45714" y2="94419"/>
                        <a14:foregroundMark x1="62857" y1="92223" x2="62857" y2="92223"/>
                        <a14:foregroundMark x1="75344" y1="85453" x2="75344" y2="85453"/>
                        <a14:foregroundMark x1="82328" y1="76487" x2="82328" y2="76487"/>
                        <a14:foregroundMark x1="82540" y1="67704" x2="82540" y2="67704"/>
                        <a14:foregroundMark x1="82540" y1="60933" x2="82540" y2="60933"/>
                        <a14:foregroundMark x1="78942" y1="49222" x2="78942" y2="49222"/>
                        <a14:foregroundMark x1="75979" y1="43367" x2="75979" y2="43367"/>
                        <a14:foregroundMark x1="71323" y1="37694" x2="71323" y2="37694"/>
                        <a14:foregroundMark x1="71534" y1="34401" x2="71534" y2="34401"/>
                        <a14:foregroundMark x1="75979" y1="34401" x2="75979" y2="34401"/>
                        <a14:foregroundMark x1="84233" y1="31473" x2="84233" y2="31473"/>
                        <a14:foregroundMark x1="86349" y1="27264" x2="86349" y2="27264"/>
                        <a14:foregroundMark x1="73862" y1="27264" x2="73862" y2="27264"/>
                        <a14:foregroundMark x1="75767" y1="29460" x2="75767" y2="29460"/>
                        <a14:foregroundMark x1="77884" y1="27447" x2="77884" y2="27447"/>
                        <a14:foregroundMark x1="71111" y1="27447" x2="71111" y2="27447"/>
                        <a14:foregroundMark x1="60106" y1="15919" x2="60106" y2="15919"/>
                        <a14:foregroundMark x1="63704" y1="18481" x2="63704" y2="18481"/>
                        <a14:foregroundMark x1="58836" y1="4758" x2="58836" y2="4758"/>
                        <a14:foregroundMark x1="58201" y1="4941" x2="58201" y2="4941"/>
                        <a14:foregroundMark x1="58624" y1="3477" x2="58624" y2="3477"/>
                        <a14:foregroundMark x1="71111" y1="61665" x2="71111" y2="61665"/>
                        <a14:foregroundMark x1="79788" y1="63129" x2="79788" y2="63129"/>
                        <a14:foregroundMark x1="33439" y1="46661" x2="33439" y2="46661"/>
                        <a14:foregroundMark x1="28995" y1="55078" x2="28995" y2="55078"/>
                        <a14:foregroundMark x1="24127" y1="55261" x2="24127" y2="55261"/>
                        <a14:foregroundMark x1="21587" y1="59286" x2="21587" y2="59286"/>
                        <a14:foregroundMark x1="23069" y1="50137" x2="23069" y2="50137"/>
                        <a14:foregroundMark x1="25185" y1="46112" x2="25185" y2="46112"/>
                        <a14:foregroundMark x1="28783" y1="50503" x2="28783" y2="50503"/>
                        <a14:foregroundMark x1="35979" y1="50137" x2="35979" y2="50137"/>
                        <a14:foregroundMark x1="38307" y1="47575" x2="38307" y2="47575"/>
                        <a14:foregroundMark x1="30265" y1="51235" x2="30265" y2="51235"/>
                        <a14:foregroundMark x1="27302" y1="46295" x2="27302" y2="46295"/>
                        <a14:foregroundMark x1="21164" y1="65142" x2="21164" y2="65142"/>
                        <a14:foregroundMark x1="26878" y1="60567" x2="26878" y2="60567"/>
                        <a14:foregroundMark x1="19048" y1="56725" x2="19048" y2="56725"/>
                        <a14:foregroundMark x1="42963" y1="80695" x2="42963" y2="80695"/>
                        <a14:foregroundMark x1="36614" y1="80512" x2="36614" y2="80512"/>
                        <a14:foregroundMark x1="34286" y1="80512" x2="34286" y2="80512"/>
                        <a14:foregroundMark x1="50582" y1="83257" x2="50582" y2="83257"/>
                        <a14:foregroundMark x1="56296" y1="85453" x2="56296" y2="85453"/>
                        <a14:foregroundMark x1="63915" y1="86368" x2="63915" y2="86368"/>
                        <a14:foregroundMark x1="67302" y1="83440" x2="67302" y2="83440"/>
                        <a14:foregroundMark x1="64339" y1="76670" x2="64339" y2="76670"/>
                        <a14:foregroundMark x1="75344" y1="75023" x2="75344" y2="75023"/>
                        <a14:foregroundMark x1="75556" y1="68618" x2="75556" y2="68618"/>
                        <a14:foregroundMark x1="39788" y1="85087" x2="39788" y2="85087"/>
                        <a14:foregroundMark x1="33862" y1="83440" x2="33862" y2="83440"/>
                        <a14:foregroundMark x1="32169" y1="83074" x2="32169" y2="83074"/>
                        <a14:foregroundMark x1="28783" y1="82159" x2="28783" y2="82159"/>
                        <a14:foregroundMark x1="52698" y1="92772" x2="52698" y2="92772"/>
                        <a14:foregroundMark x1="42751" y1="91674" x2="42751" y2="91674"/>
                        <a14:foregroundMark x1="34286" y1="87100" x2="34286" y2="87100"/>
                        <a14:foregroundMark x1="28360" y1="86368" x2="28360" y2="86368"/>
                        <a14:foregroundMark x1="24339" y1="83623" x2="24339" y2="83623"/>
                        <a14:foregroundMark x1="25820" y1="83623" x2="25820" y2="83623"/>
                        <a14:foregroundMark x1="29630" y1="83074" x2="29630" y2="83074"/>
                        <a14:foregroundMark x1="32381" y1="78683" x2="32381" y2="78683"/>
                        <a14:foregroundMark x1="49735" y1="79414" x2="49735" y2="79414"/>
                        <a14:foregroundMark x1="55450" y1="80878" x2="55450" y2="80878"/>
                        <a14:foregroundMark x1="59259" y1="78317" x2="59259" y2="78317"/>
                        <a14:foregroundMark x1="55661" y1="77768" x2="63915" y2="84721"/>
                        <a14:foregroundMark x1="61376" y1="82525" x2="61376" y2="82525"/>
                        <a14:foregroundMark x1="69630" y1="74474" x2="73439" y2="82708"/>
                        <a14:foregroundMark x1="80635" y1="68801" x2="80212" y2="74840"/>
                        <a14:foregroundMark x1="59894" y1="7868" x2="66243" y2="19579"/>
                        <a14:foregroundMark x1="46349" y1="88747" x2="56720" y2="8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4" y="4797152"/>
            <a:ext cx="641848" cy="7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5532" y="128627"/>
            <a:ext cx="562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3366"/>
                </a:solidFill>
              </a:rPr>
              <a:t>Observations atmosphériques : État actuel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0645" y="4098476"/>
            <a:ext cx="2047035" cy="23548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065" y="5256615"/>
            <a:ext cx="4524602" cy="14414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6516" y="3039533"/>
            <a:ext cx="916228" cy="17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393" y="155315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3366"/>
                </a:solidFill>
              </a:rPr>
              <a:t>Le Réseau national de surveillance aérobiologie (RNSA) dispose d'un réseau dense d'observations sur les filtres. </a:t>
            </a:r>
            <a:endParaRPr lang="fr-FR" sz="2000" dirty="0" smtClean="0">
              <a:solidFill>
                <a:srgbClr val="003366"/>
              </a:solidFill>
            </a:endParaRPr>
          </a:p>
          <a:p>
            <a:endParaRPr lang="fr-FR" sz="2000" dirty="0">
              <a:solidFill>
                <a:srgbClr val="003366"/>
              </a:solidFill>
            </a:endParaRPr>
          </a:p>
          <a:p>
            <a:r>
              <a:rPr lang="fr-FR" sz="2000" dirty="0" smtClean="0">
                <a:solidFill>
                  <a:srgbClr val="003366"/>
                </a:solidFill>
              </a:rPr>
              <a:t>Les </a:t>
            </a:r>
            <a:r>
              <a:rPr lang="fr-FR" sz="2000" dirty="0">
                <a:solidFill>
                  <a:srgbClr val="003366"/>
                </a:solidFill>
              </a:rPr>
              <a:t>mesures sont analysées manuellement et les résultats sont souvent disponibles 2/3 semaines plus tard. </a:t>
            </a:r>
            <a:endParaRPr lang="fr-FR" sz="2000" dirty="0">
              <a:solidFill>
                <a:srgbClr val="0033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0056" y="1182329"/>
            <a:ext cx="5643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3366"/>
                </a:solidFill>
              </a:rPr>
              <a:t>Avancées technologiques combinant </a:t>
            </a:r>
            <a:r>
              <a:rPr lang="fr-FR" sz="2000" b="1" dirty="0">
                <a:solidFill>
                  <a:srgbClr val="003366"/>
                </a:solidFill>
              </a:rPr>
              <a:t>l'imagerie des particules, la fluorescence et l'apprentissage automatique. </a:t>
            </a:r>
            <a:r>
              <a:rPr lang="fr-FR" sz="2000" dirty="0">
                <a:solidFill>
                  <a:srgbClr val="003366"/>
                </a:solidFill>
              </a:rPr>
              <a:t>Possibilité de fournir des mesures en temps réel. </a:t>
            </a:r>
            <a:endParaRPr lang="fr-FR" sz="2000" dirty="0">
              <a:solidFill>
                <a:srgbClr val="00336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6513" b="15951"/>
          <a:stretch/>
        </p:blipFill>
        <p:spPr>
          <a:xfrm>
            <a:off x="678330" y="5445224"/>
            <a:ext cx="2581019" cy="1626344"/>
          </a:xfrm>
          <a:prstGeom prst="rect">
            <a:avLst/>
          </a:prstGeom>
        </p:spPr>
      </p:pic>
      <p:pic>
        <p:nvPicPr>
          <p:cNvPr id="6" name="Picture 10" descr="Swisens Poleno - Qualitas 4 Healt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5"/>
          <a:stretch/>
        </p:blipFill>
        <p:spPr bwMode="auto">
          <a:xfrm>
            <a:off x="6335981" y="3296374"/>
            <a:ext cx="2432619" cy="18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5003CA0-4AA9-6EA3-D5A9-6A2182E3C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39456" y="2778041"/>
            <a:ext cx="695947" cy="452745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6200000">
            <a:off x="8061325" y="2331621"/>
            <a:ext cx="1047636" cy="1658280"/>
          </a:xfrm>
          <a:prstGeom prst="arc">
            <a:avLst>
              <a:gd name="adj1" fmla="val 16200000"/>
              <a:gd name="adj2" fmla="val 20391634"/>
            </a:avLst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5400000" flipH="1">
            <a:off x="5631912" y="2282516"/>
            <a:ext cx="1047636" cy="1658280"/>
          </a:xfrm>
          <a:prstGeom prst="arc">
            <a:avLst>
              <a:gd name="adj1" fmla="val 16200000"/>
              <a:gd name="adj2" fmla="val 20391634"/>
            </a:avLst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6456040" y="494169"/>
            <a:ext cx="72008" cy="5959167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18" y="952821"/>
            <a:ext cx="1973793" cy="623303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22261" y="288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302" y="3260056"/>
            <a:ext cx="1514686" cy="1371791"/>
          </a:xfrm>
          <a:prstGeom prst="rect">
            <a:avLst/>
          </a:prstGeom>
        </p:spPr>
      </p:pic>
      <p:pic>
        <p:nvPicPr>
          <p:cNvPr id="20" name="Espace réservé du contenu 5"/>
          <p:cNvPicPr>
            <a:picLocks noChangeAspect="1"/>
          </p:cNvPicPr>
          <p:nvPr/>
        </p:nvPicPr>
        <p:blipFill rotWithShape="1">
          <a:blip r:embed="rId8"/>
          <a:srcRect l="76229"/>
          <a:stretch/>
        </p:blipFill>
        <p:spPr>
          <a:xfrm>
            <a:off x="689068" y="3945952"/>
            <a:ext cx="1607788" cy="178366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52249" b="15951"/>
          <a:stretch/>
        </p:blipFill>
        <p:spPr>
          <a:xfrm>
            <a:off x="2217354" y="4024613"/>
            <a:ext cx="2304256" cy="1626344"/>
          </a:xfrm>
          <a:prstGeom prst="rect">
            <a:avLst/>
          </a:prstGeom>
        </p:spPr>
      </p:pic>
      <p:pic>
        <p:nvPicPr>
          <p:cNvPr id="23" name="Picture 4" descr="https://www.nilu.no/wp-content/uploads/2016/03/ACTRIS-logo_1200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r="11742"/>
          <a:stretch/>
        </p:blipFill>
        <p:spPr bwMode="auto">
          <a:xfrm>
            <a:off x="6588260" y="68223"/>
            <a:ext cx="1646534" cy="8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Obs4cli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4" b="41939"/>
          <a:stretch/>
        </p:blipFill>
        <p:spPr bwMode="auto">
          <a:xfrm>
            <a:off x="8441844" y="312442"/>
            <a:ext cx="1974636" cy="5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fficher l’image sourc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r="31249"/>
          <a:stretch/>
        </p:blipFill>
        <p:spPr bwMode="auto">
          <a:xfrm>
            <a:off x="10835773" y="147048"/>
            <a:ext cx="1233966" cy="7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Virage 26"/>
          <p:cNvSpPr/>
          <p:nvPr/>
        </p:nvSpPr>
        <p:spPr>
          <a:xfrm rot="5400000">
            <a:off x="11021155" y="4298590"/>
            <a:ext cx="1224136" cy="629354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2" descr="Adhérent FÉDÉRATION DES RECHERCHES EN ENVIRONNEM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77" b="96981" l="9735" r="89735">
                        <a14:foregroundMark x1="24762" y1="40439" x2="24762" y2="40439"/>
                        <a14:foregroundMark x1="20106" y1="46295" x2="20106" y2="46295"/>
                        <a14:foregroundMark x1="17566" y1="47941" x2="17566" y2="47941"/>
                        <a14:foregroundMark x1="15450" y1="54712" x2="15450" y2="54712"/>
                        <a14:foregroundMark x1="14180" y1="63129" x2="14180" y2="63129"/>
                        <a14:foregroundMark x1="14815" y1="71912" x2="14815" y2="71912"/>
                        <a14:foregroundMark x1="28571" y1="88564" x2="28571" y2="88564"/>
                        <a14:foregroundMark x1="35979" y1="91674" x2="35979" y2="91674"/>
                        <a14:foregroundMark x1="45714" y1="94419" x2="45714" y2="94419"/>
                        <a14:foregroundMark x1="62857" y1="92223" x2="62857" y2="92223"/>
                        <a14:foregroundMark x1="75344" y1="85453" x2="75344" y2="85453"/>
                        <a14:foregroundMark x1="82328" y1="76487" x2="82328" y2="76487"/>
                        <a14:foregroundMark x1="82540" y1="67704" x2="82540" y2="67704"/>
                        <a14:foregroundMark x1="82540" y1="60933" x2="82540" y2="60933"/>
                        <a14:foregroundMark x1="78942" y1="49222" x2="78942" y2="49222"/>
                        <a14:foregroundMark x1="75979" y1="43367" x2="75979" y2="43367"/>
                        <a14:foregroundMark x1="71323" y1="37694" x2="71323" y2="37694"/>
                        <a14:foregroundMark x1="71534" y1="34401" x2="71534" y2="34401"/>
                        <a14:foregroundMark x1="75979" y1="34401" x2="75979" y2="34401"/>
                        <a14:foregroundMark x1="84233" y1="31473" x2="84233" y2="31473"/>
                        <a14:foregroundMark x1="86349" y1="27264" x2="86349" y2="27264"/>
                        <a14:foregroundMark x1="73862" y1="27264" x2="73862" y2="27264"/>
                        <a14:foregroundMark x1="75767" y1="29460" x2="75767" y2="29460"/>
                        <a14:foregroundMark x1="77884" y1="27447" x2="77884" y2="27447"/>
                        <a14:foregroundMark x1="71111" y1="27447" x2="71111" y2="27447"/>
                        <a14:foregroundMark x1="60106" y1="15919" x2="60106" y2="15919"/>
                        <a14:foregroundMark x1="63704" y1="18481" x2="63704" y2="18481"/>
                        <a14:foregroundMark x1="58836" y1="4758" x2="58836" y2="4758"/>
                        <a14:foregroundMark x1="58201" y1="4941" x2="58201" y2="4941"/>
                        <a14:foregroundMark x1="58624" y1="3477" x2="58624" y2="3477"/>
                        <a14:foregroundMark x1="71111" y1="61665" x2="71111" y2="61665"/>
                        <a14:foregroundMark x1="79788" y1="63129" x2="79788" y2="63129"/>
                        <a14:foregroundMark x1="33439" y1="46661" x2="33439" y2="46661"/>
                        <a14:foregroundMark x1="28995" y1="55078" x2="28995" y2="55078"/>
                        <a14:foregroundMark x1="24127" y1="55261" x2="24127" y2="55261"/>
                        <a14:foregroundMark x1="21587" y1="59286" x2="21587" y2="59286"/>
                        <a14:foregroundMark x1="23069" y1="50137" x2="23069" y2="50137"/>
                        <a14:foregroundMark x1="25185" y1="46112" x2="25185" y2="46112"/>
                        <a14:foregroundMark x1="28783" y1="50503" x2="28783" y2="50503"/>
                        <a14:foregroundMark x1="35979" y1="50137" x2="35979" y2="50137"/>
                        <a14:foregroundMark x1="38307" y1="47575" x2="38307" y2="47575"/>
                        <a14:foregroundMark x1="30265" y1="51235" x2="30265" y2="51235"/>
                        <a14:foregroundMark x1="27302" y1="46295" x2="27302" y2="46295"/>
                        <a14:foregroundMark x1="21164" y1="65142" x2="21164" y2="65142"/>
                        <a14:foregroundMark x1="26878" y1="60567" x2="26878" y2="60567"/>
                        <a14:foregroundMark x1="19048" y1="56725" x2="19048" y2="56725"/>
                        <a14:foregroundMark x1="42963" y1="80695" x2="42963" y2="80695"/>
                        <a14:foregroundMark x1="36614" y1="80512" x2="36614" y2="80512"/>
                        <a14:foregroundMark x1="34286" y1="80512" x2="34286" y2="80512"/>
                        <a14:foregroundMark x1="50582" y1="83257" x2="50582" y2="83257"/>
                        <a14:foregroundMark x1="56296" y1="85453" x2="56296" y2="85453"/>
                        <a14:foregroundMark x1="63915" y1="86368" x2="63915" y2="86368"/>
                        <a14:foregroundMark x1="67302" y1="83440" x2="67302" y2="83440"/>
                        <a14:foregroundMark x1="64339" y1="76670" x2="64339" y2="76670"/>
                        <a14:foregroundMark x1="75344" y1="75023" x2="75344" y2="75023"/>
                        <a14:foregroundMark x1="75556" y1="68618" x2="75556" y2="68618"/>
                        <a14:foregroundMark x1="39788" y1="85087" x2="39788" y2="85087"/>
                        <a14:foregroundMark x1="33862" y1="83440" x2="33862" y2="83440"/>
                        <a14:foregroundMark x1="32169" y1="83074" x2="32169" y2="83074"/>
                        <a14:foregroundMark x1="28783" y1="82159" x2="28783" y2="82159"/>
                        <a14:foregroundMark x1="52698" y1="92772" x2="52698" y2="92772"/>
                        <a14:foregroundMark x1="42751" y1="91674" x2="42751" y2="91674"/>
                        <a14:foregroundMark x1="34286" y1="87100" x2="34286" y2="87100"/>
                        <a14:foregroundMark x1="28360" y1="86368" x2="28360" y2="86368"/>
                        <a14:foregroundMark x1="24339" y1="83623" x2="24339" y2="83623"/>
                        <a14:foregroundMark x1="25820" y1="83623" x2="25820" y2="83623"/>
                        <a14:foregroundMark x1="29630" y1="83074" x2="29630" y2="83074"/>
                        <a14:foregroundMark x1="32381" y1="78683" x2="32381" y2="78683"/>
                        <a14:foregroundMark x1="49735" y1="79414" x2="49735" y2="79414"/>
                        <a14:foregroundMark x1="55450" y1="80878" x2="55450" y2="80878"/>
                        <a14:foregroundMark x1="59259" y1="78317" x2="59259" y2="78317"/>
                        <a14:foregroundMark x1="55661" y1="77768" x2="63915" y2="84721"/>
                        <a14:foregroundMark x1="61376" y1="82525" x2="61376" y2="82525"/>
                        <a14:foregroundMark x1="69630" y1="74474" x2="73439" y2="82708"/>
                        <a14:foregroundMark x1="80635" y1="68801" x2="80212" y2="74840"/>
                        <a14:foregroundMark x1="59894" y1="7868" x2="66243" y2="19579"/>
                        <a14:foregroundMark x1="46349" y1="88747" x2="56720" y2="8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4" y="4797152"/>
            <a:ext cx="641848" cy="7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5532" y="128627"/>
            <a:ext cx="562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3366"/>
                </a:solidFill>
              </a:rPr>
              <a:t>Observations atmosphériques : État actuel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0645" y="4098476"/>
            <a:ext cx="2047035" cy="23548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065" y="5256615"/>
            <a:ext cx="4524602" cy="14414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6516" y="3039533"/>
            <a:ext cx="916228" cy="1708921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9864496" y="2222944"/>
            <a:ext cx="1322297" cy="1099413"/>
            <a:chOff x="9864496" y="2222944"/>
            <a:chExt cx="1322297" cy="109941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6856"/>
            <a:stretch/>
          </p:blipFill>
          <p:spPr>
            <a:xfrm>
              <a:off x="9864496" y="2222944"/>
              <a:ext cx="1322297" cy="10994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0633217" y="3161432"/>
              <a:ext cx="142590" cy="134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3437" y="2898485"/>
              <a:ext cx="144016" cy="1356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0003484" y="3166085"/>
              <a:ext cx="144016" cy="12842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02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wisens Poleno - Qualitas 4 Healt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5"/>
          <a:stretch/>
        </p:blipFill>
        <p:spPr bwMode="auto">
          <a:xfrm>
            <a:off x="3115568" y="1325795"/>
            <a:ext cx="2913561" cy="21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205081" y="644796"/>
            <a:ext cx="6734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3366"/>
                </a:solidFill>
                <a:latin typeface="YAFdJt8dAY0 0"/>
              </a:rPr>
              <a:t>Générateur de particules sèches et super </a:t>
            </a:r>
            <a:r>
              <a:rPr lang="fr-FR" sz="2000" b="1" dirty="0" err="1">
                <a:solidFill>
                  <a:srgbClr val="003366"/>
                </a:solidFill>
                <a:latin typeface="YAFdJt8dAY0 0"/>
              </a:rPr>
              <a:t>micronique</a:t>
            </a:r>
            <a:r>
              <a:rPr lang="fr-FR" sz="2000" b="1" dirty="0">
                <a:solidFill>
                  <a:srgbClr val="003366"/>
                </a:solidFill>
                <a:latin typeface="YAFdJt8dAY0 0"/>
              </a:rPr>
              <a:t>.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0365" t="29944" r="68402" b="22422"/>
          <a:stretch/>
        </p:blipFill>
        <p:spPr bwMode="auto">
          <a:xfrm>
            <a:off x="715532" y="1267801"/>
            <a:ext cx="1658685" cy="2101001"/>
          </a:xfrm>
          <a:prstGeom prst="rect">
            <a:avLst/>
          </a:prstGeom>
        </p:spPr>
      </p:pic>
      <p:pic>
        <p:nvPicPr>
          <p:cNvPr id="16" name="Picture 2" descr="Adhérent FÉDÉRATION DES RECHERCHES EN ENVIRONN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7" b="96981" l="9735" r="89735">
                        <a14:foregroundMark x1="24762" y1="40439" x2="24762" y2="40439"/>
                        <a14:foregroundMark x1="20106" y1="46295" x2="20106" y2="46295"/>
                        <a14:foregroundMark x1="17566" y1="47941" x2="17566" y2="47941"/>
                        <a14:foregroundMark x1="15450" y1="54712" x2="15450" y2="54712"/>
                        <a14:foregroundMark x1="14180" y1="63129" x2="14180" y2="63129"/>
                        <a14:foregroundMark x1="14815" y1="71912" x2="14815" y2="71912"/>
                        <a14:foregroundMark x1="28571" y1="88564" x2="28571" y2="88564"/>
                        <a14:foregroundMark x1="35979" y1="91674" x2="35979" y2="91674"/>
                        <a14:foregroundMark x1="45714" y1="94419" x2="45714" y2="94419"/>
                        <a14:foregroundMark x1="62857" y1="92223" x2="62857" y2="92223"/>
                        <a14:foregroundMark x1="75344" y1="85453" x2="75344" y2="85453"/>
                        <a14:foregroundMark x1="82328" y1="76487" x2="82328" y2="76487"/>
                        <a14:foregroundMark x1="82540" y1="67704" x2="82540" y2="67704"/>
                        <a14:foregroundMark x1="82540" y1="60933" x2="82540" y2="60933"/>
                        <a14:foregroundMark x1="78942" y1="49222" x2="78942" y2="49222"/>
                        <a14:foregroundMark x1="75979" y1="43367" x2="75979" y2="43367"/>
                        <a14:foregroundMark x1="71323" y1="37694" x2="71323" y2="37694"/>
                        <a14:foregroundMark x1="71534" y1="34401" x2="71534" y2="34401"/>
                        <a14:foregroundMark x1="75979" y1="34401" x2="75979" y2="34401"/>
                        <a14:foregroundMark x1="84233" y1="31473" x2="84233" y2="31473"/>
                        <a14:foregroundMark x1="86349" y1="27264" x2="86349" y2="27264"/>
                        <a14:foregroundMark x1="73862" y1="27264" x2="73862" y2="27264"/>
                        <a14:foregroundMark x1="75767" y1="29460" x2="75767" y2="29460"/>
                        <a14:foregroundMark x1="77884" y1="27447" x2="77884" y2="27447"/>
                        <a14:foregroundMark x1="71111" y1="27447" x2="71111" y2="27447"/>
                        <a14:foregroundMark x1="60106" y1="15919" x2="60106" y2="15919"/>
                        <a14:foregroundMark x1="63704" y1="18481" x2="63704" y2="18481"/>
                        <a14:foregroundMark x1="58836" y1="4758" x2="58836" y2="4758"/>
                        <a14:foregroundMark x1="58201" y1="4941" x2="58201" y2="4941"/>
                        <a14:foregroundMark x1="58624" y1="3477" x2="58624" y2="3477"/>
                        <a14:foregroundMark x1="71111" y1="61665" x2="71111" y2="61665"/>
                        <a14:foregroundMark x1="79788" y1="63129" x2="79788" y2="63129"/>
                        <a14:foregroundMark x1="33439" y1="46661" x2="33439" y2="46661"/>
                        <a14:foregroundMark x1="28995" y1="55078" x2="28995" y2="55078"/>
                        <a14:foregroundMark x1="24127" y1="55261" x2="24127" y2="55261"/>
                        <a14:foregroundMark x1="21587" y1="59286" x2="21587" y2="59286"/>
                        <a14:foregroundMark x1="23069" y1="50137" x2="23069" y2="50137"/>
                        <a14:foregroundMark x1="25185" y1="46112" x2="25185" y2="46112"/>
                        <a14:foregroundMark x1="28783" y1="50503" x2="28783" y2="50503"/>
                        <a14:foregroundMark x1="35979" y1="50137" x2="35979" y2="50137"/>
                        <a14:foregroundMark x1="38307" y1="47575" x2="38307" y2="47575"/>
                        <a14:foregroundMark x1="30265" y1="51235" x2="30265" y2="51235"/>
                        <a14:foregroundMark x1="27302" y1="46295" x2="27302" y2="46295"/>
                        <a14:foregroundMark x1="21164" y1="65142" x2="21164" y2="65142"/>
                        <a14:foregroundMark x1="26878" y1="60567" x2="26878" y2="60567"/>
                        <a14:foregroundMark x1="19048" y1="56725" x2="19048" y2="56725"/>
                        <a14:foregroundMark x1="42963" y1="80695" x2="42963" y2="80695"/>
                        <a14:foregroundMark x1="36614" y1="80512" x2="36614" y2="80512"/>
                        <a14:foregroundMark x1="34286" y1="80512" x2="34286" y2="80512"/>
                        <a14:foregroundMark x1="50582" y1="83257" x2="50582" y2="83257"/>
                        <a14:foregroundMark x1="56296" y1="85453" x2="56296" y2="85453"/>
                        <a14:foregroundMark x1="63915" y1="86368" x2="63915" y2="86368"/>
                        <a14:foregroundMark x1="67302" y1="83440" x2="67302" y2="83440"/>
                        <a14:foregroundMark x1="64339" y1="76670" x2="64339" y2="76670"/>
                        <a14:foregroundMark x1="75344" y1="75023" x2="75344" y2="75023"/>
                        <a14:foregroundMark x1="75556" y1="68618" x2="75556" y2="68618"/>
                        <a14:foregroundMark x1="39788" y1="85087" x2="39788" y2="85087"/>
                        <a14:foregroundMark x1="33862" y1="83440" x2="33862" y2="83440"/>
                        <a14:foregroundMark x1="32169" y1="83074" x2="32169" y2="83074"/>
                        <a14:foregroundMark x1="28783" y1="82159" x2="28783" y2="82159"/>
                        <a14:foregroundMark x1="52698" y1="92772" x2="52698" y2="92772"/>
                        <a14:foregroundMark x1="42751" y1="91674" x2="42751" y2="91674"/>
                        <a14:foregroundMark x1="34286" y1="87100" x2="34286" y2="87100"/>
                        <a14:foregroundMark x1="28360" y1="86368" x2="28360" y2="86368"/>
                        <a14:foregroundMark x1="24339" y1="83623" x2="24339" y2="83623"/>
                        <a14:foregroundMark x1="25820" y1="83623" x2="25820" y2="83623"/>
                        <a14:foregroundMark x1="29630" y1="83074" x2="29630" y2="83074"/>
                        <a14:foregroundMark x1="32381" y1="78683" x2="32381" y2="78683"/>
                        <a14:foregroundMark x1="49735" y1="79414" x2="49735" y2="79414"/>
                        <a14:foregroundMark x1="55450" y1="80878" x2="55450" y2="80878"/>
                        <a14:foregroundMark x1="59259" y1="78317" x2="59259" y2="78317"/>
                        <a14:foregroundMark x1="55661" y1="77768" x2="63915" y2="84721"/>
                        <a14:foregroundMark x1="61376" y1="82525" x2="61376" y2="82525"/>
                        <a14:foregroundMark x1="69630" y1="74474" x2="73439" y2="82708"/>
                        <a14:foregroundMark x1="80635" y1="68801" x2="80212" y2="74840"/>
                        <a14:foregroundMark x1="59894" y1="7868" x2="66243" y2="19579"/>
                        <a14:foregroundMark x1="46349" y1="88747" x2="56720" y2="8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4" y="4797152"/>
            <a:ext cx="641848" cy="7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15532" y="128627"/>
            <a:ext cx="562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3366"/>
                </a:solidFill>
              </a:rPr>
              <a:t>Observations atmosphériques : État actuel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b="71197"/>
          <a:stretch/>
        </p:blipFill>
        <p:spPr>
          <a:xfrm>
            <a:off x="805274" y="3638690"/>
            <a:ext cx="1152686" cy="138017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/>
          <a:srcRect t="31441" b="37001"/>
          <a:stretch/>
        </p:blipFill>
        <p:spPr>
          <a:xfrm>
            <a:off x="760861" y="5137095"/>
            <a:ext cx="1152686" cy="15121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/>
          <a:srcRect b="51629"/>
          <a:stretch/>
        </p:blipFill>
        <p:spPr>
          <a:xfrm>
            <a:off x="2232693" y="3664152"/>
            <a:ext cx="1197235" cy="1183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7"/>
          <a:srcRect t="51629"/>
          <a:stretch/>
        </p:blipFill>
        <p:spPr>
          <a:xfrm>
            <a:off x="2169983" y="5351473"/>
            <a:ext cx="1219588" cy="1140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èche droite 5"/>
          <p:cNvSpPr/>
          <p:nvPr/>
        </p:nvSpPr>
        <p:spPr>
          <a:xfrm>
            <a:off x="2374217" y="2324792"/>
            <a:ext cx="1015354" cy="42395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4" descr="https://www.nilu.no/wp-content/uploads/2016/03/ACTRIS-logo_1200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r="11742"/>
          <a:stretch/>
        </p:blipFill>
        <p:spPr bwMode="auto">
          <a:xfrm>
            <a:off x="9334090" y="5956942"/>
            <a:ext cx="1461914" cy="7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Obs4cli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4" b="41939"/>
          <a:stretch/>
        </p:blipFill>
        <p:spPr bwMode="auto">
          <a:xfrm>
            <a:off x="7047039" y="6303103"/>
            <a:ext cx="1622053" cy="48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fficher l’image sourc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r="31249"/>
          <a:stretch/>
        </p:blipFill>
        <p:spPr bwMode="auto">
          <a:xfrm>
            <a:off x="10991023" y="5956942"/>
            <a:ext cx="1160998" cy="6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nilu.no/wp-content/uploads/2016/03/ACTRIS-logo_1200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r="11742"/>
          <a:stretch/>
        </p:blipFill>
        <p:spPr bwMode="auto">
          <a:xfrm>
            <a:off x="9334090" y="5956942"/>
            <a:ext cx="1461914" cy="7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bs4cli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4" b="41939"/>
          <a:stretch/>
        </p:blipFill>
        <p:spPr bwMode="auto">
          <a:xfrm>
            <a:off x="7047039" y="6303103"/>
            <a:ext cx="1622053" cy="48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ficher l’image sour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r="31249"/>
          <a:stretch/>
        </p:blipFill>
        <p:spPr bwMode="auto">
          <a:xfrm>
            <a:off x="10991023" y="5956942"/>
            <a:ext cx="1160998" cy="6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205081" y="644796"/>
            <a:ext cx="6734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3366"/>
                </a:solidFill>
                <a:latin typeface="YAFdJt8dAY0 0"/>
              </a:rPr>
              <a:t>Générateur de particules sèches et super </a:t>
            </a:r>
            <a:r>
              <a:rPr lang="fr-FR" sz="2000" b="1" dirty="0" err="1">
                <a:solidFill>
                  <a:srgbClr val="003366"/>
                </a:solidFill>
                <a:latin typeface="YAFdJt8dAY0 0"/>
              </a:rPr>
              <a:t>micronique</a:t>
            </a:r>
            <a:r>
              <a:rPr lang="fr-FR" sz="2000" b="1" dirty="0">
                <a:solidFill>
                  <a:srgbClr val="003366"/>
                </a:solidFill>
                <a:latin typeface="YAFdJt8dAY0 0"/>
              </a:rPr>
              <a:t>.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10365" t="29944" r="68402" b="22422"/>
          <a:stretch/>
        </p:blipFill>
        <p:spPr bwMode="auto">
          <a:xfrm>
            <a:off x="715532" y="1267801"/>
            <a:ext cx="1658685" cy="2101001"/>
          </a:xfrm>
          <a:prstGeom prst="rect">
            <a:avLst/>
          </a:prstGeom>
        </p:spPr>
      </p:pic>
      <p:pic>
        <p:nvPicPr>
          <p:cNvPr id="16" name="Picture 2" descr="Adhérent FÉDÉRATION DES RECHERCHES EN ENVIRONN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77" b="96981" l="9735" r="89735">
                        <a14:foregroundMark x1="24762" y1="40439" x2="24762" y2="40439"/>
                        <a14:foregroundMark x1="20106" y1="46295" x2="20106" y2="46295"/>
                        <a14:foregroundMark x1="17566" y1="47941" x2="17566" y2="47941"/>
                        <a14:foregroundMark x1="15450" y1="54712" x2="15450" y2="54712"/>
                        <a14:foregroundMark x1="14180" y1="63129" x2="14180" y2="63129"/>
                        <a14:foregroundMark x1="14815" y1="71912" x2="14815" y2="71912"/>
                        <a14:foregroundMark x1="28571" y1="88564" x2="28571" y2="88564"/>
                        <a14:foregroundMark x1="35979" y1="91674" x2="35979" y2="91674"/>
                        <a14:foregroundMark x1="45714" y1="94419" x2="45714" y2="94419"/>
                        <a14:foregroundMark x1="62857" y1="92223" x2="62857" y2="92223"/>
                        <a14:foregroundMark x1="75344" y1="85453" x2="75344" y2="85453"/>
                        <a14:foregroundMark x1="82328" y1="76487" x2="82328" y2="76487"/>
                        <a14:foregroundMark x1="82540" y1="67704" x2="82540" y2="67704"/>
                        <a14:foregroundMark x1="82540" y1="60933" x2="82540" y2="60933"/>
                        <a14:foregroundMark x1="78942" y1="49222" x2="78942" y2="49222"/>
                        <a14:foregroundMark x1="75979" y1="43367" x2="75979" y2="43367"/>
                        <a14:foregroundMark x1="71323" y1="37694" x2="71323" y2="37694"/>
                        <a14:foregroundMark x1="71534" y1="34401" x2="71534" y2="34401"/>
                        <a14:foregroundMark x1="75979" y1="34401" x2="75979" y2="34401"/>
                        <a14:foregroundMark x1="84233" y1="31473" x2="84233" y2="31473"/>
                        <a14:foregroundMark x1="86349" y1="27264" x2="86349" y2="27264"/>
                        <a14:foregroundMark x1="73862" y1="27264" x2="73862" y2="27264"/>
                        <a14:foregroundMark x1="75767" y1="29460" x2="75767" y2="29460"/>
                        <a14:foregroundMark x1="77884" y1="27447" x2="77884" y2="27447"/>
                        <a14:foregroundMark x1="71111" y1="27447" x2="71111" y2="27447"/>
                        <a14:foregroundMark x1="60106" y1="15919" x2="60106" y2="15919"/>
                        <a14:foregroundMark x1="63704" y1="18481" x2="63704" y2="18481"/>
                        <a14:foregroundMark x1="58836" y1="4758" x2="58836" y2="4758"/>
                        <a14:foregroundMark x1="58201" y1="4941" x2="58201" y2="4941"/>
                        <a14:foregroundMark x1="58624" y1="3477" x2="58624" y2="3477"/>
                        <a14:foregroundMark x1="71111" y1="61665" x2="71111" y2="61665"/>
                        <a14:foregroundMark x1="79788" y1="63129" x2="79788" y2="63129"/>
                        <a14:foregroundMark x1="33439" y1="46661" x2="33439" y2="46661"/>
                        <a14:foregroundMark x1="28995" y1="55078" x2="28995" y2="55078"/>
                        <a14:foregroundMark x1="24127" y1="55261" x2="24127" y2="55261"/>
                        <a14:foregroundMark x1="21587" y1="59286" x2="21587" y2="59286"/>
                        <a14:foregroundMark x1="23069" y1="50137" x2="23069" y2="50137"/>
                        <a14:foregroundMark x1="25185" y1="46112" x2="25185" y2="46112"/>
                        <a14:foregroundMark x1="28783" y1="50503" x2="28783" y2="50503"/>
                        <a14:foregroundMark x1="35979" y1="50137" x2="35979" y2="50137"/>
                        <a14:foregroundMark x1="38307" y1="47575" x2="38307" y2="47575"/>
                        <a14:foregroundMark x1="30265" y1="51235" x2="30265" y2="51235"/>
                        <a14:foregroundMark x1="27302" y1="46295" x2="27302" y2="46295"/>
                        <a14:foregroundMark x1="21164" y1="65142" x2="21164" y2="65142"/>
                        <a14:foregroundMark x1="26878" y1="60567" x2="26878" y2="60567"/>
                        <a14:foregroundMark x1="19048" y1="56725" x2="19048" y2="56725"/>
                        <a14:foregroundMark x1="42963" y1="80695" x2="42963" y2="80695"/>
                        <a14:foregroundMark x1="36614" y1="80512" x2="36614" y2="80512"/>
                        <a14:foregroundMark x1="34286" y1="80512" x2="34286" y2="80512"/>
                        <a14:foregroundMark x1="50582" y1="83257" x2="50582" y2="83257"/>
                        <a14:foregroundMark x1="56296" y1="85453" x2="56296" y2="85453"/>
                        <a14:foregroundMark x1="63915" y1="86368" x2="63915" y2="86368"/>
                        <a14:foregroundMark x1="67302" y1="83440" x2="67302" y2="83440"/>
                        <a14:foregroundMark x1="64339" y1="76670" x2="64339" y2="76670"/>
                        <a14:foregroundMark x1="75344" y1="75023" x2="75344" y2="75023"/>
                        <a14:foregroundMark x1="75556" y1="68618" x2="75556" y2="68618"/>
                        <a14:foregroundMark x1="39788" y1="85087" x2="39788" y2="85087"/>
                        <a14:foregroundMark x1="33862" y1="83440" x2="33862" y2="83440"/>
                        <a14:foregroundMark x1="32169" y1="83074" x2="32169" y2="83074"/>
                        <a14:foregroundMark x1="28783" y1="82159" x2="28783" y2="82159"/>
                        <a14:foregroundMark x1="52698" y1="92772" x2="52698" y2="92772"/>
                        <a14:foregroundMark x1="42751" y1="91674" x2="42751" y2="91674"/>
                        <a14:foregroundMark x1="34286" y1="87100" x2="34286" y2="87100"/>
                        <a14:foregroundMark x1="28360" y1="86368" x2="28360" y2="86368"/>
                        <a14:foregroundMark x1="24339" y1="83623" x2="24339" y2="83623"/>
                        <a14:foregroundMark x1="25820" y1="83623" x2="25820" y2="83623"/>
                        <a14:foregroundMark x1="29630" y1="83074" x2="29630" y2="83074"/>
                        <a14:foregroundMark x1="32381" y1="78683" x2="32381" y2="78683"/>
                        <a14:foregroundMark x1="49735" y1="79414" x2="49735" y2="79414"/>
                        <a14:foregroundMark x1="55450" y1="80878" x2="55450" y2="80878"/>
                        <a14:foregroundMark x1="59259" y1="78317" x2="59259" y2="78317"/>
                        <a14:foregroundMark x1="55661" y1="77768" x2="63915" y2="84721"/>
                        <a14:foregroundMark x1="61376" y1="82525" x2="61376" y2="82525"/>
                        <a14:foregroundMark x1="69630" y1="74474" x2="73439" y2="82708"/>
                        <a14:foregroundMark x1="80635" y1="68801" x2="80212" y2="74840"/>
                        <a14:foregroundMark x1="59894" y1="7868" x2="66243" y2="19579"/>
                        <a14:foregroundMark x1="46349" y1="88747" x2="56720" y2="8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4" y="4797152"/>
            <a:ext cx="641848" cy="7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15532" y="128627"/>
            <a:ext cx="562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3366"/>
                </a:solidFill>
              </a:rPr>
              <a:t>Observations atmosphériques : État actuel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9"/>
          <a:srcRect b="71197"/>
          <a:stretch/>
        </p:blipFill>
        <p:spPr>
          <a:xfrm>
            <a:off x="805274" y="3638690"/>
            <a:ext cx="1152686" cy="138017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9"/>
          <a:srcRect t="31441" b="37001"/>
          <a:stretch/>
        </p:blipFill>
        <p:spPr>
          <a:xfrm>
            <a:off x="760861" y="5137095"/>
            <a:ext cx="1152686" cy="15121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/>
          <a:srcRect b="51629"/>
          <a:stretch/>
        </p:blipFill>
        <p:spPr>
          <a:xfrm>
            <a:off x="2232693" y="3664152"/>
            <a:ext cx="1197235" cy="1183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0"/>
          <a:srcRect t="51629"/>
          <a:stretch/>
        </p:blipFill>
        <p:spPr>
          <a:xfrm>
            <a:off x="2169983" y="5351473"/>
            <a:ext cx="1219588" cy="1140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e 7"/>
          <p:cNvGrpSpPr/>
          <p:nvPr/>
        </p:nvGrpSpPr>
        <p:grpSpPr>
          <a:xfrm>
            <a:off x="5879976" y="2843628"/>
            <a:ext cx="5921473" cy="2606571"/>
            <a:chOff x="3639742" y="4129335"/>
            <a:chExt cx="5921473" cy="260657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11"/>
            <a:srcRect l="4533" t="5406" r="2417"/>
            <a:stretch/>
          </p:blipFill>
          <p:spPr>
            <a:xfrm>
              <a:off x="3910757" y="4215626"/>
              <a:ext cx="5544616" cy="2520280"/>
            </a:xfrm>
            <a:prstGeom prst="rect">
              <a:avLst/>
            </a:prstGeom>
            <a:ln w="50800">
              <a:noFill/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3639742" y="4129335"/>
              <a:ext cx="13195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Nebulize</a:t>
              </a:r>
              <a:r>
                <a:rPr lang="fr-FR" sz="1400" dirty="0" smtClean="0"/>
                <a:t> pollen</a:t>
              </a:r>
              <a:endParaRPr lang="fr-FR" sz="14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554180" y="4986129"/>
              <a:ext cx="904722" cy="694101"/>
            </a:xfrm>
            <a:prstGeom prst="rect">
              <a:avLst/>
            </a:prstGeom>
            <a:solidFill>
              <a:srgbClr val="979797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900" b="1" dirty="0" err="1" smtClean="0"/>
                <a:t>Generate</a:t>
              </a:r>
              <a:r>
                <a:rPr lang="fr-FR" sz="900" b="1" dirty="0" smtClean="0"/>
                <a:t> </a:t>
              </a:r>
              <a:r>
                <a:rPr lang="fr-FR" sz="900" b="1" dirty="0" err="1" smtClean="0"/>
                <a:t>measurement</a:t>
              </a:r>
              <a:r>
                <a:rPr lang="fr-FR" sz="900" b="1" dirty="0" smtClean="0"/>
                <a:t> data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076670" y="5109240"/>
              <a:ext cx="904722" cy="400110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chemeClr val="bg1"/>
                  </a:solidFill>
                </a:rPr>
                <a:t>Generate</a:t>
              </a:r>
              <a:r>
                <a:rPr lang="fr-FR" sz="1000" b="1" dirty="0" smtClean="0">
                  <a:solidFill>
                    <a:schemeClr val="bg1"/>
                  </a:solidFill>
                </a:rPr>
                <a:t> and clean </a:t>
              </a:r>
              <a:r>
                <a:rPr lang="fr-FR" sz="1000" b="1" dirty="0" err="1" smtClean="0">
                  <a:solidFill>
                    <a:schemeClr val="bg1"/>
                  </a:solidFill>
                </a:rPr>
                <a:t>dataset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419891" y="6222467"/>
              <a:ext cx="29225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Repeat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process</a:t>
              </a:r>
              <a:r>
                <a:rPr lang="fr-FR" sz="1400" dirty="0" smtClean="0"/>
                <a:t> with </a:t>
              </a:r>
              <a:r>
                <a:rPr lang="fr-FR" sz="1400" dirty="0" err="1" smtClean="0"/>
                <a:t>different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species</a:t>
              </a:r>
              <a:endParaRPr lang="fr-FR" sz="14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8332994" y="4897655"/>
              <a:ext cx="1228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Training data set</a:t>
              </a:r>
              <a:endParaRPr lang="fr-FR" sz="12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8332994" y="5389793"/>
              <a:ext cx="121872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Verification</a:t>
              </a:r>
              <a:r>
                <a:rPr lang="fr-FR" sz="1200" dirty="0" smtClean="0"/>
                <a:t>       data set</a:t>
              </a:r>
              <a:endParaRPr lang="fr-FR" sz="12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534735" y="4337454"/>
              <a:ext cx="1988591" cy="246221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SWISENS DATA EXPLORER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10" descr="Swisens Poleno - Qualitas 4 Health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5"/>
          <a:stretch/>
        </p:blipFill>
        <p:spPr bwMode="auto">
          <a:xfrm>
            <a:off x="3115568" y="1325795"/>
            <a:ext cx="2913561" cy="21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2374217" y="2324792"/>
            <a:ext cx="1015354" cy="42395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6426" y="56303"/>
            <a:ext cx="530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3366"/>
                </a:solidFill>
              </a:rPr>
              <a:t>Utilisation/ </a:t>
            </a:r>
            <a:r>
              <a:rPr lang="fr-FR" sz="3600" b="1" dirty="0" smtClean="0">
                <a:solidFill>
                  <a:srgbClr val="003366"/>
                </a:solidFill>
              </a:rPr>
              <a:t>mutualisation</a:t>
            </a:r>
            <a:endParaRPr lang="fr-FR" sz="3600" b="1" dirty="0">
              <a:solidFill>
                <a:srgbClr val="0033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047" y="1105474"/>
            <a:ext cx="59023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Local</a:t>
            </a:r>
            <a:endParaRPr lang="fr-FR" dirty="0">
              <a:solidFill>
                <a:srgbClr val="003366"/>
              </a:solidFill>
              <a:latin typeface="YAFdJt8dAY0 0"/>
            </a:endParaRPr>
          </a:p>
          <a:p>
            <a:r>
              <a:rPr lang="fr-FR" dirty="0">
                <a:solidFill>
                  <a:srgbClr val="003366"/>
                </a:solidFill>
                <a:latin typeface="YAFdJt8dAY0 0"/>
              </a:rPr>
              <a:t>Il peut être utilisé pour générer un aérosol de n'importe quel autre type d'aérosol dans la phase </a:t>
            </a:r>
            <a:r>
              <a:rPr lang="fr-FR" dirty="0" smtClean="0">
                <a:solidFill>
                  <a:srgbClr val="003366"/>
                </a:solidFill>
                <a:latin typeface="YAFdJt8dAY0 0"/>
              </a:rPr>
              <a:t>sec: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3366"/>
                </a:solidFill>
                <a:latin typeface="YAFdJt8dAY0 0"/>
              </a:rPr>
              <a:t>Poussière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3366"/>
                </a:solidFill>
                <a:latin typeface="YAFdJt8dAY0 0"/>
              </a:rPr>
              <a:t>Cendre volcanique</a:t>
            </a:r>
          </a:p>
          <a:p>
            <a:endParaRPr lang="fr-FR" dirty="0">
              <a:solidFill>
                <a:srgbClr val="003366"/>
              </a:solidFill>
              <a:latin typeface="YAFdJt8dAY0 0"/>
            </a:endParaRPr>
          </a:p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*****</a:t>
            </a:r>
          </a:p>
          <a:p>
            <a:endParaRPr lang="fr-FR" b="1" dirty="0" smtClean="0">
              <a:solidFill>
                <a:srgbClr val="003366"/>
              </a:solidFill>
              <a:latin typeface="YAFdJt8dAY0 0"/>
            </a:endParaRPr>
          </a:p>
          <a:p>
            <a:r>
              <a:rPr lang="fr-FR" b="1" dirty="0" smtClean="0">
                <a:solidFill>
                  <a:srgbClr val="003366"/>
                </a:solidFill>
                <a:latin typeface="YAFdJt8dAY0 0"/>
              </a:rPr>
              <a:t>National</a:t>
            </a:r>
          </a:p>
          <a:p>
            <a:r>
              <a:rPr lang="fr-FR" dirty="0" smtClean="0">
                <a:solidFill>
                  <a:srgbClr val="003366"/>
                </a:solidFill>
                <a:latin typeface="YAFdJt8dAY0 0"/>
              </a:rPr>
              <a:t>Projet </a:t>
            </a:r>
            <a:r>
              <a:rPr lang="fr-FR" dirty="0" err="1">
                <a:solidFill>
                  <a:srgbClr val="003366"/>
                </a:solidFill>
                <a:latin typeface="YAFdJt8dAY0 0"/>
              </a:rPr>
              <a:t>Equipex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 ANR : </a:t>
            </a:r>
            <a:r>
              <a:rPr lang="fr-FR" dirty="0" smtClean="0">
                <a:solidFill>
                  <a:srgbClr val="003366"/>
                </a:solidFill>
                <a:latin typeface="YAFdJt8dAY0 0"/>
              </a:rPr>
              <a:t>Obs4clim</a:t>
            </a:r>
          </a:p>
          <a:p>
            <a:endParaRPr lang="fr-FR" dirty="0" smtClean="0">
              <a:solidFill>
                <a:srgbClr val="003366"/>
              </a:solidFill>
              <a:latin typeface="YAFdJt8dAY0 0"/>
            </a:endParaRPr>
          </a:p>
          <a:p>
            <a:r>
              <a:rPr lang="fr-FR" dirty="0" smtClean="0">
                <a:solidFill>
                  <a:srgbClr val="003366"/>
                </a:solidFill>
                <a:latin typeface="YAFdJt8dAY0 0"/>
              </a:rPr>
              <a:t>Développement 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d’un réseau de </a:t>
            </a:r>
            <a:r>
              <a:rPr lang="fr-FR" dirty="0" err="1">
                <a:solidFill>
                  <a:srgbClr val="003366"/>
                </a:solidFill>
                <a:latin typeface="YAFdJt8dAY0 0"/>
              </a:rPr>
              <a:t>bioaérosols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 en ligne (</a:t>
            </a:r>
            <a:r>
              <a:rPr lang="fr-FR" dirty="0" err="1">
                <a:solidFill>
                  <a:srgbClr val="003366"/>
                </a:solidFill>
                <a:latin typeface="YAFdJt8dAY0 0"/>
              </a:rPr>
              <a:t>resp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. LAMP</a:t>
            </a:r>
            <a:r>
              <a:rPr lang="fr-FR" dirty="0" smtClean="0">
                <a:solidFill>
                  <a:srgbClr val="003366"/>
                </a:solidFill>
                <a:latin typeface="YAFdJt8dAY0 0"/>
              </a:rPr>
              <a:t>)</a:t>
            </a:r>
          </a:p>
          <a:p>
            <a:endParaRPr lang="fr-FR" dirty="0">
              <a:solidFill>
                <a:srgbClr val="003366"/>
              </a:solidFill>
              <a:latin typeface="YAFdJt8dAY0 0"/>
            </a:endParaRPr>
          </a:p>
          <a:p>
            <a:r>
              <a:rPr lang="fr-FR" dirty="0" smtClean="0">
                <a:solidFill>
                  <a:srgbClr val="003366"/>
                </a:solidFill>
                <a:latin typeface="YAFdJt8dAY0 0"/>
              </a:rPr>
              <a:t>Trois 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>instruments sur trois sites différents en France.</a:t>
            </a:r>
            <a:r>
              <a:rPr lang="fr-FR" dirty="0">
                <a:solidFill>
                  <a:srgbClr val="003366"/>
                </a:solidFill>
                <a:latin typeface="YAFdJt8dAY0 0"/>
              </a:rPr>
              <a:t/>
            </a:r>
            <a:br>
              <a:rPr lang="fr-FR" dirty="0">
                <a:solidFill>
                  <a:srgbClr val="003366"/>
                </a:solidFill>
                <a:latin typeface="YAFdJt8dAY0 0"/>
              </a:rPr>
            </a:br>
            <a:endParaRPr lang="fr-FR" dirty="0">
              <a:solidFill>
                <a:srgbClr val="003366"/>
              </a:solidFill>
              <a:latin typeface="YAFdJt8dAY0 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168441" y="1224709"/>
            <a:ext cx="4995979" cy="4279309"/>
            <a:chOff x="3789279" y="1275009"/>
            <a:chExt cx="8771614" cy="658770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9279" y="1718234"/>
              <a:ext cx="7430537" cy="6144482"/>
            </a:xfrm>
            <a:prstGeom prst="rect">
              <a:avLst/>
            </a:prstGeom>
          </p:spPr>
        </p:pic>
        <p:pic>
          <p:nvPicPr>
            <p:cNvPr id="6" name="Picture 2" descr="SIRTA - Atmospheric Observat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612" y="1275009"/>
              <a:ext cx="2862157" cy="16330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Le puy de Dôme - Clermont Auvergne Tourism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402" y="5402580"/>
              <a:ext cx="2866529" cy="16086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Université Grenoble Alpes - Grenoble - France - MastersPortal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894" y="3801552"/>
              <a:ext cx="2866999" cy="18508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7196849" y="3308577"/>
              <a:ext cx="180000" cy="180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7769856" y="5402580"/>
              <a:ext cx="180000" cy="180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9110934" y="5911907"/>
              <a:ext cx="180000" cy="180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>
              <a:stCxn id="9" idx="0"/>
              <a:endCxn id="9" idx="0"/>
            </p:cNvCxnSpPr>
            <p:nvPr/>
          </p:nvCxnSpPr>
          <p:spPr>
            <a:xfrm>
              <a:off x="7286849" y="330857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7302500" y="1990268"/>
              <a:ext cx="0" cy="1296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endCxn id="6" idx="2"/>
            </p:cNvCxnSpPr>
            <p:nvPr/>
          </p:nvCxnSpPr>
          <p:spPr>
            <a:xfrm>
              <a:off x="7302500" y="1990268"/>
              <a:ext cx="8531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>
              <a:off x="6958385" y="5491480"/>
              <a:ext cx="792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9290934" y="4726976"/>
              <a:ext cx="1072848" cy="124301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" descr="https://www.nilu.no/wp-content/uploads/2016/03/ACTRIS-logo_1200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r="11742"/>
          <a:stretch/>
        </p:blipFill>
        <p:spPr bwMode="auto">
          <a:xfrm>
            <a:off x="687047" y="5786356"/>
            <a:ext cx="1685290" cy="9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Obs4cli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4" b="41939"/>
          <a:stretch/>
        </p:blipFill>
        <p:spPr bwMode="auto">
          <a:xfrm>
            <a:off x="2711624" y="6032630"/>
            <a:ext cx="2251570" cy="6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dhérent FÉDÉRATION DES RECHERCHES EN ENVIRONNE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77" b="96981" l="9735" r="89735">
                        <a14:foregroundMark x1="24762" y1="40439" x2="24762" y2="40439"/>
                        <a14:foregroundMark x1="20106" y1="46295" x2="20106" y2="46295"/>
                        <a14:foregroundMark x1="17566" y1="47941" x2="17566" y2="47941"/>
                        <a14:foregroundMark x1="15450" y1="54712" x2="15450" y2="54712"/>
                        <a14:foregroundMark x1="14180" y1="63129" x2="14180" y2="63129"/>
                        <a14:foregroundMark x1="14815" y1="71912" x2="14815" y2="71912"/>
                        <a14:foregroundMark x1="28571" y1="88564" x2="28571" y2="88564"/>
                        <a14:foregroundMark x1="35979" y1="91674" x2="35979" y2="91674"/>
                        <a14:foregroundMark x1="45714" y1="94419" x2="45714" y2="94419"/>
                        <a14:foregroundMark x1="62857" y1="92223" x2="62857" y2="92223"/>
                        <a14:foregroundMark x1="75344" y1="85453" x2="75344" y2="85453"/>
                        <a14:foregroundMark x1="82328" y1="76487" x2="82328" y2="76487"/>
                        <a14:foregroundMark x1="82540" y1="67704" x2="82540" y2="67704"/>
                        <a14:foregroundMark x1="82540" y1="60933" x2="82540" y2="60933"/>
                        <a14:foregroundMark x1="78942" y1="49222" x2="78942" y2="49222"/>
                        <a14:foregroundMark x1="75979" y1="43367" x2="75979" y2="43367"/>
                        <a14:foregroundMark x1="71323" y1="37694" x2="71323" y2="37694"/>
                        <a14:foregroundMark x1="71534" y1="34401" x2="71534" y2="34401"/>
                        <a14:foregroundMark x1="75979" y1="34401" x2="75979" y2="34401"/>
                        <a14:foregroundMark x1="84233" y1="31473" x2="84233" y2="31473"/>
                        <a14:foregroundMark x1="86349" y1="27264" x2="86349" y2="27264"/>
                        <a14:foregroundMark x1="73862" y1="27264" x2="73862" y2="27264"/>
                        <a14:foregroundMark x1="75767" y1="29460" x2="75767" y2="29460"/>
                        <a14:foregroundMark x1="77884" y1="27447" x2="77884" y2="27447"/>
                        <a14:foregroundMark x1="71111" y1="27447" x2="71111" y2="27447"/>
                        <a14:foregroundMark x1="60106" y1="15919" x2="60106" y2="15919"/>
                        <a14:foregroundMark x1="63704" y1="18481" x2="63704" y2="18481"/>
                        <a14:foregroundMark x1="58836" y1="4758" x2="58836" y2="4758"/>
                        <a14:foregroundMark x1="58201" y1="4941" x2="58201" y2="4941"/>
                        <a14:foregroundMark x1="58624" y1="3477" x2="58624" y2="3477"/>
                        <a14:foregroundMark x1="71111" y1="61665" x2="71111" y2="61665"/>
                        <a14:foregroundMark x1="79788" y1="63129" x2="79788" y2="63129"/>
                        <a14:foregroundMark x1="33439" y1="46661" x2="33439" y2="46661"/>
                        <a14:foregroundMark x1="28995" y1="55078" x2="28995" y2="55078"/>
                        <a14:foregroundMark x1="24127" y1="55261" x2="24127" y2="55261"/>
                        <a14:foregroundMark x1="21587" y1="59286" x2="21587" y2="59286"/>
                        <a14:foregroundMark x1="23069" y1="50137" x2="23069" y2="50137"/>
                        <a14:foregroundMark x1="25185" y1="46112" x2="25185" y2="46112"/>
                        <a14:foregroundMark x1="28783" y1="50503" x2="28783" y2="50503"/>
                        <a14:foregroundMark x1="35979" y1="50137" x2="35979" y2="50137"/>
                        <a14:foregroundMark x1="38307" y1="47575" x2="38307" y2="47575"/>
                        <a14:foregroundMark x1="30265" y1="51235" x2="30265" y2="51235"/>
                        <a14:foregroundMark x1="27302" y1="46295" x2="27302" y2="46295"/>
                        <a14:foregroundMark x1="21164" y1="65142" x2="21164" y2="65142"/>
                        <a14:foregroundMark x1="26878" y1="60567" x2="26878" y2="60567"/>
                        <a14:foregroundMark x1="19048" y1="56725" x2="19048" y2="56725"/>
                        <a14:foregroundMark x1="42963" y1="80695" x2="42963" y2="80695"/>
                        <a14:foregroundMark x1="36614" y1="80512" x2="36614" y2="80512"/>
                        <a14:foregroundMark x1="34286" y1="80512" x2="34286" y2="80512"/>
                        <a14:foregroundMark x1="50582" y1="83257" x2="50582" y2="83257"/>
                        <a14:foregroundMark x1="56296" y1="85453" x2="56296" y2="85453"/>
                        <a14:foregroundMark x1="63915" y1="86368" x2="63915" y2="86368"/>
                        <a14:foregroundMark x1="67302" y1="83440" x2="67302" y2="83440"/>
                        <a14:foregroundMark x1="64339" y1="76670" x2="64339" y2="76670"/>
                        <a14:foregroundMark x1="75344" y1="75023" x2="75344" y2="75023"/>
                        <a14:foregroundMark x1="75556" y1="68618" x2="75556" y2="68618"/>
                        <a14:foregroundMark x1="39788" y1="85087" x2="39788" y2="85087"/>
                        <a14:foregroundMark x1="33862" y1="83440" x2="33862" y2="83440"/>
                        <a14:foregroundMark x1="32169" y1="83074" x2="32169" y2="83074"/>
                        <a14:foregroundMark x1="28783" y1="82159" x2="28783" y2="82159"/>
                        <a14:foregroundMark x1="52698" y1="92772" x2="52698" y2="92772"/>
                        <a14:foregroundMark x1="42751" y1="91674" x2="42751" y2="91674"/>
                        <a14:foregroundMark x1="34286" y1="87100" x2="34286" y2="87100"/>
                        <a14:foregroundMark x1="28360" y1="86368" x2="28360" y2="86368"/>
                        <a14:foregroundMark x1="24339" y1="83623" x2="24339" y2="83623"/>
                        <a14:foregroundMark x1="25820" y1="83623" x2="25820" y2="83623"/>
                        <a14:foregroundMark x1="29630" y1="83074" x2="29630" y2="83074"/>
                        <a14:foregroundMark x1="32381" y1="78683" x2="32381" y2="78683"/>
                        <a14:foregroundMark x1="49735" y1="79414" x2="49735" y2="79414"/>
                        <a14:foregroundMark x1="55450" y1="80878" x2="55450" y2="80878"/>
                        <a14:foregroundMark x1="59259" y1="78317" x2="59259" y2="78317"/>
                        <a14:foregroundMark x1="55661" y1="77768" x2="63915" y2="84721"/>
                        <a14:foregroundMark x1="61376" y1="82525" x2="61376" y2="82525"/>
                        <a14:foregroundMark x1="69630" y1="74474" x2="73439" y2="82708"/>
                        <a14:foregroundMark x1="80635" y1="68801" x2="80212" y2="74840"/>
                        <a14:foregroundMark x1="59894" y1="7868" x2="66243" y2="19579"/>
                        <a14:foregroundMark x1="46349" y1="88747" x2="56720" y2="8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4" y="4797152"/>
            <a:ext cx="641848" cy="7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485</Words>
  <Application>Microsoft Office PowerPoint</Application>
  <DocSecurity>0</DocSecurity>
  <PresentationFormat>Grand écran</PresentationFormat>
  <Paragraphs>62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PCap Terminal</vt:lpstr>
      <vt:lpstr>Wingdings</vt:lpstr>
      <vt:lpstr>YAFdJt8dAY0 0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GERALDINE DEL CAMPO</dc:creator>
  <cp:keywords/>
  <dc:description/>
  <cp:lastModifiedBy>Evelyn Freney</cp:lastModifiedBy>
  <cp:revision>29</cp:revision>
  <dcterms:created xsi:type="dcterms:W3CDTF">2023-06-06T12:41:23Z</dcterms:created>
  <dcterms:modified xsi:type="dcterms:W3CDTF">2024-12-05T20:12:09Z</dcterms:modified>
  <cp:category/>
  <dc:identifier/>
  <cp:contentStatus/>
  <dc:language/>
  <cp:version/>
</cp:coreProperties>
</file>