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8" r:id="rId3"/>
    <p:sldId id="267" r:id="rId4"/>
    <p:sldId id="257" r:id="rId5"/>
    <p:sldId id="258" r:id="rId6"/>
    <p:sldId id="260" r:id="rId7"/>
    <p:sldId id="261" r:id="rId8"/>
    <p:sldId id="274" r:id="rId9"/>
    <p:sldId id="263" r:id="rId10"/>
    <p:sldId id="272" r:id="rId11"/>
    <p:sldId id="269" r:id="rId12"/>
    <p:sldId id="264" r:id="rId13"/>
    <p:sldId id="276" r:id="rId14"/>
    <p:sldId id="265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FF"/>
    <a:srgbClr val="FF0066"/>
    <a:srgbClr val="CC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36" autoAdjust="0"/>
  </p:normalViewPr>
  <p:slideViewPr>
    <p:cSldViewPr snapToGrid="0">
      <p:cViewPr varScale="1">
        <p:scale>
          <a:sx n="96" d="100"/>
          <a:sy n="96" d="100"/>
        </p:scale>
        <p:origin x="11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6C82A4-2B95-4DE9-92FA-5370E604810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8613B74-B333-4C16-9C9F-CA75175AAD6D}">
      <dgm:prSet phldrT="[Texte]" custT="1"/>
      <dgm:spPr/>
      <dgm:t>
        <a:bodyPr/>
        <a:lstStyle/>
        <a:p>
          <a:pPr algn="ctr"/>
          <a:r>
            <a:rPr lang="fr-FR" sz="2800" b="1" dirty="0">
              <a:solidFill>
                <a:srgbClr val="FFFFFF"/>
              </a:solidFill>
            </a:rPr>
            <a:t>BENCHMARKING</a:t>
          </a:r>
        </a:p>
      </dgm:t>
    </dgm:pt>
    <dgm:pt modelId="{6AA351A0-7AFA-457F-BA02-6128882BAE23}" type="parTrans" cxnId="{1E577E97-134C-4B2A-A23F-F8D7DF66503A}">
      <dgm:prSet/>
      <dgm:spPr/>
      <dgm:t>
        <a:bodyPr/>
        <a:lstStyle/>
        <a:p>
          <a:endParaRPr lang="fr-FR" sz="1400"/>
        </a:p>
      </dgm:t>
    </dgm:pt>
    <dgm:pt modelId="{B906641F-4BBC-47F5-83E5-397238CB4615}" type="sibTrans" cxnId="{1E577E97-134C-4B2A-A23F-F8D7DF66503A}">
      <dgm:prSet/>
      <dgm:spPr/>
      <dgm:t>
        <a:bodyPr/>
        <a:lstStyle/>
        <a:p>
          <a:endParaRPr lang="fr-FR" sz="1400"/>
        </a:p>
      </dgm:t>
    </dgm:pt>
    <dgm:pt modelId="{AA49DC65-FE35-4020-BA4F-81C17EB16B2B}">
      <dgm:prSet phldrT="[Texte]" custT="1"/>
      <dgm:spPr/>
      <dgm:t>
        <a:bodyPr/>
        <a:lstStyle/>
        <a:p>
          <a:r>
            <a:rPr lang="fr-FR" sz="2800" b="1" dirty="0">
              <a:solidFill>
                <a:srgbClr val="FFFFFF"/>
              </a:solidFill>
            </a:rPr>
            <a:t>CONCEPTUALISATION / SCÉNARISATION / CONCEPTION DES COURS</a:t>
          </a:r>
        </a:p>
      </dgm:t>
    </dgm:pt>
    <dgm:pt modelId="{0FD7C57C-082C-40F0-9BF0-4E8EC9485510}" type="parTrans" cxnId="{84558F5F-1D17-425B-8420-2BCB5916BF40}">
      <dgm:prSet/>
      <dgm:spPr/>
      <dgm:t>
        <a:bodyPr/>
        <a:lstStyle/>
        <a:p>
          <a:endParaRPr lang="fr-FR" sz="1400"/>
        </a:p>
      </dgm:t>
    </dgm:pt>
    <dgm:pt modelId="{4B185D0C-0F78-4A0F-B52F-F3D74447CD9A}" type="sibTrans" cxnId="{84558F5F-1D17-425B-8420-2BCB5916BF40}">
      <dgm:prSet/>
      <dgm:spPr/>
      <dgm:t>
        <a:bodyPr/>
        <a:lstStyle/>
        <a:p>
          <a:endParaRPr lang="fr-FR" sz="1400"/>
        </a:p>
      </dgm:t>
    </dgm:pt>
    <dgm:pt modelId="{8BAA1904-6D23-480C-B404-1C884ED212EC}">
      <dgm:prSet phldrT="[Texte]" custT="1"/>
      <dgm:spPr/>
      <dgm:t>
        <a:bodyPr/>
        <a:lstStyle/>
        <a:p>
          <a:r>
            <a:rPr lang="fr-FR" sz="2800" b="1" dirty="0">
              <a:solidFill>
                <a:srgbClr val="FFFFFF"/>
              </a:solidFill>
            </a:rPr>
            <a:t>COMMUNICATION / DIFFUSION via FUN MOOC  / SUIVI</a:t>
          </a:r>
          <a:endParaRPr lang="fr-FR" sz="2800" dirty="0">
            <a:solidFill>
              <a:srgbClr val="FFFFFF"/>
            </a:solidFill>
          </a:endParaRPr>
        </a:p>
      </dgm:t>
    </dgm:pt>
    <dgm:pt modelId="{66E8F3B9-2BF0-4290-B275-D2C4AFC61787}" type="parTrans" cxnId="{404F93EE-2042-4A9F-9BC1-82ADB4C4B5A1}">
      <dgm:prSet/>
      <dgm:spPr/>
      <dgm:t>
        <a:bodyPr/>
        <a:lstStyle/>
        <a:p>
          <a:endParaRPr lang="fr-FR" sz="1400"/>
        </a:p>
      </dgm:t>
    </dgm:pt>
    <dgm:pt modelId="{A8B7A850-8DDF-44A1-B22E-68F17B683CEC}" type="sibTrans" cxnId="{404F93EE-2042-4A9F-9BC1-82ADB4C4B5A1}">
      <dgm:prSet/>
      <dgm:spPr/>
      <dgm:t>
        <a:bodyPr/>
        <a:lstStyle/>
        <a:p>
          <a:endParaRPr lang="fr-FR" sz="1400"/>
        </a:p>
      </dgm:t>
    </dgm:pt>
    <dgm:pt modelId="{782C70E1-B7AE-482C-BD0B-4A575891CEDA}">
      <dgm:prSet custT="1"/>
      <dgm:spPr/>
      <dgm:t>
        <a:bodyPr/>
        <a:lstStyle/>
        <a:p>
          <a:r>
            <a:rPr lang="fr-FR" sz="2000" b="1" dirty="0"/>
            <a:t>Identification / MOOC + outils numériques (applis)</a:t>
          </a:r>
        </a:p>
      </dgm:t>
    </dgm:pt>
    <dgm:pt modelId="{46A3DEEA-4828-4B69-B894-3864477FBD65}" type="parTrans" cxnId="{F8F63A5F-F797-4430-A7D8-FBEA4031028D}">
      <dgm:prSet/>
      <dgm:spPr/>
      <dgm:t>
        <a:bodyPr/>
        <a:lstStyle/>
        <a:p>
          <a:endParaRPr lang="fr-FR" sz="1400"/>
        </a:p>
      </dgm:t>
    </dgm:pt>
    <dgm:pt modelId="{4C484C4D-A9EA-4E58-BE6B-C71416D5FAFF}" type="sibTrans" cxnId="{F8F63A5F-F797-4430-A7D8-FBEA4031028D}">
      <dgm:prSet/>
      <dgm:spPr/>
      <dgm:t>
        <a:bodyPr/>
        <a:lstStyle/>
        <a:p>
          <a:endParaRPr lang="fr-FR" sz="1400"/>
        </a:p>
      </dgm:t>
    </dgm:pt>
    <dgm:pt modelId="{640866FC-8497-434B-A4B8-E8BC5A82E294}">
      <dgm:prSet custT="1"/>
      <dgm:spPr/>
      <dgm:t>
        <a:bodyPr/>
        <a:lstStyle/>
        <a:p>
          <a:r>
            <a:rPr lang="fr-FR" sz="1800" b="1" dirty="0"/>
            <a:t>Identification thèmes </a:t>
          </a:r>
          <a:r>
            <a:rPr lang="fr-FR" sz="1800" b="1" dirty="0" err="1"/>
            <a:t>prioritaires+intervenants</a:t>
          </a:r>
          <a:r>
            <a:rPr lang="fr-FR" sz="1800" b="1" dirty="0"/>
            <a:t> UCA/Santé humaine, santé animale &amp; santé écosystémique</a:t>
          </a:r>
          <a:endParaRPr lang="fr-FR" sz="1800" dirty="0"/>
        </a:p>
      </dgm:t>
    </dgm:pt>
    <dgm:pt modelId="{F2AC1E79-1AF2-460E-BD7D-BCEC12FA08E5}" type="parTrans" cxnId="{4F53F421-60FA-48F3-8A1F-311A1C45193B}">
      <dgm:prSet/>
      <dgm:spPr/>
      <dgm:t>
        <a:bodyPr/>
        <a:lstStyle/>
        <a:p>
          <a:endParaRPr lang="fr-FR" sz="1400"/>
        </a:p>
      </dgm:t>
    </dgm:pt>
    <dgm:pt modelId="{7E5EECFC-9255-40E8-908F-4F570EF18975}" type="sibTrans" cxnId="{4F53F421-60FA-48F3-8A1F-311A1C45193B}">
      <dgm:prSet/>
      <dgm:spPr/>
      <dgm:t>
        <a:bodyPr/>
        <a:lstStyle/>
        <a:p>
          <a:endParaRPr lang="fr-FR" sz="1400"/>
        </a:p>
      </dgm:t>
    </dgm:pt>
    <dgm:pt modelId="{AC931119-D1F2-45B1-9C9A-D8B66983DDC7}">
      <dgm:prSet custT="1"/>
      <dgm:spPr/>
      <dgm:t>
        <a:bodyPr/>
        <a:lstStyle/>
        <a:p>
          <a:r>
            <a:rPr lang="fr-FR" sz="1800" b="1" dirty="0"/>
            <a:t>Design </a:t>
          </a:r>
          <a:r>
            <a:rPr lang="fr-FR" sz="1800" b="1" dirty="0">
              <a:sym typeface="Wingdings" panose="05000000000000000000" pitchFamily="2" charset="2"/>
            </a:rPr>
            <a:t> Conception des supports de cours + Enregistrement + </a:t>
          </a:r>
          <a:r>
            <a:rPr lang="fr-FR" sz="1800" b="1" dirty="0"/>
            <a:t>Sélection de ressources complémentaires</a:t>
          </a:r>
        </a:p>
      </dgm:t>
    </dgm:pt>
    <dgm:pt modelId="{664184BB-81DD-4889-BBCF-357274F44F51}" type="parTrans" cxnId="{1FEA31F4-F80E-42C8-9788-585A8090AAB4}">
      <dgm:prSet/>
      <dgm:spPr/>
      <dgm:t>
        <a:bodyPr/>
        <a:lstStyle/>
        <a:p>
          <a:endParaRPr lang="fr-FR" sz="1400"/>
        </a:p>
      </dgm:t>
    </dgm:pt>
    <dgm:pt modelId="{02CA5E3B-B753-4F20-8268-BC1AC0BADA07}" type="sibTrans" cxnId="{1FEA31F4-F80E-42C8-9788-585A8090AAB4}">
      <dgm:prSet/>
      <dgm:spPr/>
      <dgm:t>
        <a:bodyPr/>
        <a:lstStyle/>
        <a:p>
          <a:endParaRPr lang="fr-FR" sz="1400"/>
        </a:p>
      </dgm:t>
    </dgm:pt>
    <dgm:pt modelId="{AF2F31B6-0C5C-479D-B390-C9E0672D5729}">
      <dgm:prSet custT="1"/>
      <dgm:spPr/>
      <dgm:t>
        <a:bodyPr/>
        <a:lstStyle/>
        <a:p>
          <a:r>
            <a:rPr lang="fr-FR" sz="1800" b="1" dirty="0"/>
            <a:t>Focus sur la Recherche UCA </a:t>
          </a:r>
          <a:r>
            <a:rPr lang="fr-FR" sz="1800" b="1" dirty="0">
              <a:sym typeface="Wingdings" panose="05000000000000000000" pitchFamily="2" charset="2"/>
            </a:rPr>
            <a:t> Capsules pour décrire recherches effectués </a:t>
          </a:r>
          <a:r>
            <a:rPr lang="fr-FR" sz="2000" b="1" dirty="0">
              <a:solidFill>
                <a:srgbClr val="FF0066"/>
              </a:solidFill>
              <a:sym typeface="Wingdings" panose="05000000000000000000" pitchFamily="2" charset="2"/>
            </a:rPr>
            <a:t> </a:t>
          </a:r>
          <a:r>
            <a:rPr lang="fr-FR" sz="2000" b="1" i="1" dirty="0">
              <a:solidFill>
                <a:srgbClr val="FF0066"/>
              </a:solidFill>
              <a:sym typeface="Wingdings" panose="05000000000000000000" pitchFamily="2" charset="2"/>
            </a:rPr>
            <a:t>APPEL A VOLONTAIRES </a:t>
          </a:r>
          <a:endParaRPr lang="fr-FR" sz="1800" b="1" dirty="0">
            <a:solidFill>
              <a:srgbClr val="FF0066"/>
            </a:solidFill>
          </a:endParaRPr>
        </a:p>
      </dgm:t>
    </dgm:pt>
    <dgm:pt modelId="{E14D923E-DDCE-4440-A873-5E76331A02B1}" type="parTrans" cxnId="{947ED1A4-932B-47CC-AE69-7E6F5466907B}">
      <dgm:prSet/>
      <dgm:spPr/>
      <dgm:t>
        <a:bodyPr/>
        <a:lstStyle/>
        <a:p>
          <a:endParaRPr lang="fr-FR" sz="1400"/>
        </a:p>
      </dgm:t>
    </dgm:pt>
    <dgm:pt modelId="{E5883332-F21B-4A76-B9B5-C184DFB8B860}" type="sibTrans" cxnId="{947ED1A4-932B-47CC-AE69-7E6F5466907B}">
      <dgm:prSet/>
      <dgm:spPr/>
      <dgm:t>
        <a:bodyPr/>
        <a:lstStyle/>
        <a:p>
          <a:endParaRPr lang="fr-FR" sz="1400"/>
        </a:p>
      </dgm:t>
    </dgm:pt>
    <dgm:pt modelId="{862AF1F4-B723-410D-A510-966764133118}">
      <dgm:prSet custT="1"/>
      <dgm:spPr/>
      <dgm:t>
        <a:bodyPr/>
        <a:lstStyle/>
        <a:p>
          <a:r>
            <a:rPr lang="fr-FR" sz="2000" b="1" dirty="0"/>
            <a:t>FUN MOOC // Pôle IPPA</a:t>
          </a:r>
          <a:endParaRPr lang="fr-FR" sz="2000" dirty="0"/>
        </a:p>
      </dgm:t>
    </dgm:pt>
    <dgm:pt modelId="{9C9BD508-F683-41AB-B26C-1F38D9D6E1BF}" type="parTrans" cxnId="{29CAC472-2840-42D2-B6BF-0384A1F56F0E}">
      <dgm:prSet/>
      <dgm:spPr/>
      <dgm:t>
        <a:bodyPr/>
        <a:lstStyle/>
        <a:p>
          <a:endParaRPr lang="fr-FR" sz="1400"/>
        </a:p>
      </dgm:t>
    </dgm:pt>
    <dgm:pt modelId="{CD45B7AA-1B6F-4E21-90DA-C706501F6D9A}" type="sibTrans" cxnId="{29CAC472-2840-42D2-B6BF-0384A1F56F0E}">
      <dgm:prSet/>
      <dgm:spPr/>
      <dgm:t>
        <a:bodyPr/>
        <a:lstStyle/>
        <a:p>
          <a:endParaRPr lang="fr-FR" sz="1400"/>
        </a:p>
      </dgm:t>
    </dgm:pt>
    <dgm:pt modelId="{A2751F7E-BA5C-47F1-9186-F2D194099020}">
      <dgm:prSet custT="1"/>
      <dgm:spPr/>
      <dgm:t>
        <a:bodyPr/>
        <a:lstStyle/>
        <a:p>
          <a:endParaRPr lang="fr-FR" sz="1800" b="1" dirty="0">
            <a:solidFill>
              <a:srgbClr val="FF0066"/>
            </a:solidFill>
          </a:endParaRPr>
        </a:p>
      </dgm:t>
    </dgm:pt>
    <dgm:pt modelId="{CA4264D0-447B-44BD-A506-88D6850CB472}" type="parTrans" cxnId="{66343B45-A507-4422-9AB0-8304F013FD16}">
      <dgm:prSet/>
      <dgm:spPr/>
      <dgm:t>
        <a:bodyPr/>
        <a:lstStyle/>
        <a:p>
          <a:endParaRPr lang="fr-FR"/>
        </a:p>
      </dgm:t>
    </dgm:pt>
    <dgm:pt modelId="{282636DB-8374-4583-812A-8612ED66BB8B}" type="sibTrans" cxnId="{66343B45-A507-4422-9AB0-8304F013FD16}">
      <dgm:prSet/>
      <dgm:spPr/>
      <dgm:t>
        <a:bodyPr/>
        <a:lstStyle/>
        <a:p>
          <a:endParaRPr lang="fr-FR"/>
        </a:p>
      </dgm:t>
    </dgm:pt>
    <dgm:pt modelId="{2A4C70CB-8086-4989-BED4-0EBBD7A9E915}" type="pres">
      <dgm:prSet presAssocID="{B06C82A4-2B95-4DE9-92FA-5370E6048101}" presName="linear" presStyleCnt="0">
        <dgm:presLayoutVars>
          <dgm:dir/>
          <dgm:animLvl val="lvl"/>
          <dgm:resizeHandles val="exact"/>
        </dgm:presLayoutVars>
      </dgm:prSet>
      <dgm:spPr/>
    </dgm:pt>
    <dgm:pt modelId="{E468E008-C459-433D-87D0-8F2DB2DB4BE6}" type="pres">
      <dgm:prSet presAssocID="{88613B74-B333-4C16-9C9F-CA75175AAD6D}" presName="parentLin" presStyleCnt="0"/>
      <dgm:spPr/>
    </dgm:pt>
    <dgm:pt modelId="{AA772FA3-8616-42BA-A18E-A582B458454C}" type="pres">
      <dgm:prSet presAssocID="{88613B74-B333-4C16-9C9F-CA75175AAD6D}" presName="parentLeftMargin" presStyleLbl="node1" presStyleIdx="0" presStyleCnt="3"/>
      <dgm:spPr/>
    </dgm:pt>
    <dgm:pt modelId="{77BF09AD-20B6-489C-A877-D5F0470D3865}" type="pres">
      <dgm:prSet presAssocID="{88613B74-B333-4C16-9C9F-CA75175AAD6D}" presName="parentText" presStyleLbl="node1" presStyleIdx="0" presStyleCnt="3" custFlipHor="1" custScaleX="142857" custScaleY="44925">
        <dgm:presLayoutVars>
          <dgm:chMax val="0"/>
          <dgm:bulletEnabled val="1"/>
        </dgm:presLayoutVars>
      </dgm:prSet>
      <dgm:spPr/>
    </dgm:pt>
    <dgm:pt modelId="{6358B0AD-4982-4162-B27C-70C5F2E3FB35}" type="pres">
      <dgm:prSet presAssocID="{88613B74-B333-4C16-9C9F-CA75175AAD6D}" presName="negativeSpace" presStyleCnt="0"/>
      <dgm:spPr/>
    </dgm:pt>
    <dgm:pt modelId="{A5BDF018-B583-41CC-A757-C8989A9E2A8A}" type="pres">
      <dgm:prSet presAssocID="{88613B74-B333-4C16-9C9F-CA75175AAD6D}" presName="childText" presStyleLbl="conFgAcc1" presStyleIdx="0" presStyleCnt="3" custScaleY="89140">
        <dgm:presLayoutVars>
          <dgm:bulletEnabled val="1"/>
        </dgm:presLayoutVars>
      </dgm:prSet>
      <dgm:spPr/>
    </dgm:pt>
    <dgm:pt modelId="{E473505E-430A-4EA7-85D8-F9DCFB72EA4D}" type="pres">
      <dgm:prSet presAssocID="{B906641F-4BBC-47F5-83E5-397238CB4615}" presName="spaceBetweenRectangles" presStyleCnt="0"/>
      <dgm:spPr/>
    </dgm:pt>
    <dgm:pt modelId="{F88C37C8-CF49-4B2C-8F35-8FAB3CE93E44}" type="pres">
      <dgm:prSet presAssocID="{AA49DC65-FE35-4020-BA4F-81C17EB16B2B}" presName="parentLin" presStyleCnt="0"/>
      <dgm:spPr/>
    </dgm:pt>
    <dgm:pt modelId="{E74D82AE-A9D7-42FC-91B8-BFCCDC0BE565}" type="pres">
      <dgm:prSet presAssocID="{AA49DC65-FE35-4020-BA4F-81C17EB16B2B}" presName="parentLeftMargin" presStyleLbl="node1" presStyleIdx="0" presStyleCnt="3"/>
      <dgm:spPr/>
    </dgm:pt>
    <dgm:pt modelId="{9A636790-8D24-4D3D-8692-A9579FE08D6F}" type="pres">
      <dgm:prSet presAssocID="{AA49DC65-FE35-4020-BA4F-81C17EB16B2B}" presName="parentText" presStyleLbl="node1" presStyleIdx="1" presStyleCnt="3" custScaleX="135218" custScaleY="52566">
        <dgm:presLayoutVars>
          <dgm:chMax val="0"/>
          <dgm:bulletEnabled val="1"/>
        </dgm:presLayoutVars>
      </dgm:prSet>
      <dgm:spPr/>
    </dgm:pt>
    <dgm:pt modelId="{C16E66AE-5611-404E-93B2-7F43A931B89D}" type="pres">
      <dgm:prSet presAssocID="{AA49DC65-FE35-4020-BA4F-81C17EB16B2B}" presName="negativeSpace" presStyleCnt="0"/>
      <dgm:spPr/>
    </dgm:pt>
    <dgm:pt modelId="{023A8B23-06A6-4C96-B89F-FAFCF21871C2}" type="pres">
      <dgm:prSet presAssocID="{AA49DC65-FE35-4020-BA4F-81C17EB16B2B}" presName="childText" presStyleLbl="conFgAcc1" presStyleIdx="1" presStyleCnt="3" custLinFactNeighborX="1453" custLinFactNeighborY="-8731">
        <dgm:presLayoutVars>
          <dgm:bulletEnabled val="1"/>
        </dgm:presLayoutVars>
      </dgm:prSet>
      <dgm:spPr/>
    </dgm:pt>
    <dgm:pt modelId="{F5042807-F7A2-4CFF-B358-723DB2D8162A}" type="pres">
      <dgm:prSet presAssocID="{4B185D0C-0F78-4A0F-B52F-F3D74447CD9A}" presName="spaceBetweenRectangles" presStyleCnt="0"/>
      <dgm:spPr/>
    </dgm:pt>
    <dgm:pt modelId="{24F97296-E437-42EB-925C-1B7163F5EDD1}" type="pres">
      <dgm:prSet presAssocID="{8BAA1904-6D23-480C-B404-1C884ED212EC}" presName="parentLin" presStyleCnt="0"/>
      <dgm:spPr/>
    </dgm:pt>
    <dgm:pt modelId="{4585407E-79AA-43AF-9E5D-36A216DF3D4B}" type="pres">
      <dgm:prSet presAssocID="{8BAA1904-6D23-480C-B404-1C884ED212EC}" presName="parentLeftMargin" presStyleLbl="node1" presStyleIdx="1" presStyleCnt="3"/>
      <dgm:spPr/>
    </dgm:pt>
    <dgm:pt modelId="{7E7544EF-9E0F-4223-9638-EFA3B00577FA}" type="pres">
      <dgm:prSet presAssocID="{8BAA1904-6D23-480C-B404-1C884ED212EC}" presName="parentText" presStyleLbl="node1" presStyleIdx="2" presStyleCnt="3" custScaleX="142857" custScaleY="36113" custLinFactNeighborX="9760" custLinFactNeighborY="-18413">
        <dgm:presLayoutVars>
          <dgm:chMax val="0"/>
          <dgm:bulletEnabled val="1"/>
        </dgm:presLayoutVars>
      </dgm:prSet>
      <dgm:spPr/>
    </dgm:pt>
    <dgm:pt modelId="{0C535A51-CCAD-41EE-B018-BA52C1DE31A0}" type="pres">
      <dgm:prSet presAssocID="{8BAA1904-6D23-480C-B404-1C884ED212EC}" presName="negativeSpace" presStyleCnt="0"/>
      <dgm:spPr/>
    </dgm:pt>
    <dgm:pt modelId="{F85B10B9-A071-49FD-A5BF-01EB28713347}" type="pres">
      <dgm:prSet presAssocID="{8BAA1904-6D23-480C-B404-1C884ED212EC}" presName="childText" presStyleLbl="conFgAcc1" presStyleIdx="2" presStyleCnt="3" custScaleY="91833">
        <dgm:presLayoutVars>
          <dgm:bulletEnabled val="1"/>
        </dgm:presLayoutVars>
      </dgm:prSet>
      <dgm:spPr/>
    </dgm:pt>
  </dgm:ptLst>
  <dgm:cxnLst>
    <dgm:cxn modelId="{6DBE1308-8F0A-48DD-AC8A-46AE4A0A36AE}" type="presOf" srcId="{B06C82A4-2B95-4DE9-92FA-5370E6048101}" destId="{2A4C70CB-8086-4989-BED4-0EBBD7A9E915}" srcOrd="0" destOrd="0" presId="urn:microsoft.com/office/officeart/2005/8/layout/list1"/>
    <dgm:cxn modelId="{4F53F421-60FA-48F3-8A1F-311A1C45193B}" srcId="{AA49DC65-FE35-4020-BA4F-81C17EB16B2B}" destId="{640866FC-8497-434B-A4B8-E8BC5A82E294}" srcOrd="0" destOrd="0" parTransId="{F2AC1E79-1AF2-460E-BD7D-BCEC12FA08E5}" sibTransId="{7E5EECFC-9255-40E8-908F-4F570EF18975}"/>
    <dgm:cxn modelId="{B5424E3E-39F2-4FAC-9F0D-427F085009F7}" type="presOf" srcId="{AC931119-D1F2-45B1-9C9A-D8B66983DDC7}" destId="{023A8B23-06A6-4C96-B89F-FAFCF21871C2}" srcOrd="0" destOrd="1" presId="urn:microsoft.com/office/officeart/2005/8/layout/list1"/>
    <dgm:cxn modelId="{F8F63A5F-F797-4430-A7D8-FBEA4031028D}" srcId="{88613B74-B333-4C16-9C9F-CA75175AAD6D}" destId="{782C70E1-B7AE-482C-BD0B-4A575891CEDA}" srcOrd="0" destOrd="0" parTransId="{46A3DEEA-4828-4B69-B894-3864477FBD65}" sibTransId="{4C484C4D-A9EA-4E58-BE6B-C71416D5FAFF}"/>
    <dgm:cxn modelId="{84558F5F-1D17-425B-8420-2BCB5916BF40}" srcId="{B06C82A4-2B95-4DE9-92FA-5370E6048101}" destId="{AA49DC65-FE35-4020-BA4F-81C17EB16B2B}" srcOrd="1" destOrd="0" parTransId="{0FD7C57C-082C-40F0-9BF0-4E8EC9485510}" sibTransId="{4B185D0C-0F78-4A0F-B52F-F3D74447CD9A}"/>
    <dgm:cxn modelId="{4B20E964-09B3-4B0C-BB5A-BB2C308065DD}" type="presOf" srcId="{AA49DC65-FE35-4020-BA4F-81C17EB16B2B}" destId="{E74D82AE-A9D7-42FC-91B8-BFCCDC0BE565}" srcOrd="0" destOrd="0" presId="urn:microsoft.com/office/officeart/2005/8/layout/list1"/>
    <dgm:cxn modelId="{66343B45-A507-4422-9AB0-8304F013FD16}" srcId="{AA49DC65-FE35-4020-BA4F-81C17EB16B2B}" destId="{A2751F7E-BA5C-47F1-9186-F2D194099020}" srcOrd="2" destOrd="0" parTransId="{CA4264D0-447B-44BD-A506-88D6850CB472}" sibTransId="{282636DB-8374-4583-812A-8612ED66BB8B}"/>
    <dgm:cxn modelId="{29CAC472-2840-42D2-B6BF-0384A1F56F0E}" srcId="{8BAA1904-6D23-480C-B404-1C884ED212EC}" destId="{862AF1F4-B723-410D-A510-966764133118}" srcOrd="0" destOrd="0" parTransId="{9C9BD508-F683-41AB-B26C-1F38D9D6E1BF}" sibTransId="{CD45B7AA-1B6F-4E21-90DA-C706501F6D9A}"/>
    <dgm:cxn modelId="{C1850E96-02BF-4F7B-8C0F-19088B6141D0}" type="presOf" srcId="{88613B74-B333-4C16-9C9F-CA75175AAD6D}" destId="{77BF09AD-20B6-489C-A877-D5F0470D3865}" srcOrd="1" destOrd="0" presId="urn:microsoft.com/office/officeart/2005/8/layout/list1"/>
    <dgm:cxn modelId="{1E577E97-134C-4B2A-A23F-F8D7DF66503A}" srcId="{B06C82A4-2B95-4DE9-92FA-5370E6048101}" destId="{88613B74-B333-4C16-9C9F-CA75175AAD6D}" srcOrd="0" destOrd="0" parTransId="{6AA351A0-7AFA-457F-BA02-6128882BAE23}" sibTransId="{B906641F-4BBC-47F5-83E5-397238CB4615}"/>
    <dgm:cxn modelId="{34A68D99-5D0C-46AF-9870-E4D3576AEE8A}" type="presOf" srcId="{8BAA1904-6D23-480C-B404-1C884ED212EC}" destId="{7E7544EF-9E0F-4223-9638-EFA3B00577FA}" srcOrd="1" destOrd="0" presId="urn:microsoft.com/office/officeart/2005/8/layout/list1"/>
    <dgm:cxn modelId="{947ED1A4-932B-47CC-AE69-7E6F5466907B}" srcId="{AA49DC65-FE35-4020-BA4F-81C17EB16B2B}" destId="{AF2F31B6-0C5C-479D-B390-C9E0672D5729}" srcOrd="3" destOrd="0" parTransId="{E14D923E-DDCE-4440-A873-5E76331A02B1}" sibTransId="{E5883332-F21B-4A76-B9B5-C184DFB8B860}"/>
    <dgm:cxn modelId="{803579A9-F17A-4E7B-B73C-50A7619B4833}" type="presOf" srcId="{88613B74-B333-4C16-9C9F-CA75175AAD6D}" destId="{AA772FA3-8616-42BA-A18E-A582B458454C}" srcOrd="0" destOrd="0" presId="urn:microsoft.com/office/officeart/2005/8/layout/list1"/>
    <dgm:cxn modelId="{E541B4B2-0F2A-4205-B863-E99A7ABAC9F6}" type="presOf" srcId="{AA49DC65-FE35-4020-BA4F-81C17EB16B2B}" destId="{9A636790-8D24-4D3D-8692-A9579FE08D6F}" srcOrd="1" destOrd="0" presId="urn:microsoft.com/office/officeart/2005/8/layout/list1"/>
    <dgm:cxn modelId="{7FDCEAC0-4B20-4841-A70A-1D2C5DA52AA0}" type="presOf" srcId="{AF2F31B6-0C5C-479D-B390-C9E0672D5729}" destId="{023A8B23-06A6-4C96-B89F-FAFCF21871C2}" srcOrd="0" destOrd="3" presId="urn:microsoft.com/office/officeart/2005/8/layout/list1"/>
    <dgm:cxn modelId="{22A555C4-F141-4FAC-9DA9-75496C888DDA}" type="presOf" srcId="{8BAA1904-6D23-480C-B404-1C884ED212EC}" destId="{4585407E-79AA-43AF-9E5D-36A216DF3D4B}" srcOrd="0" destOrd="0" presId="urn:microsoft.com/office/officeart/2005/8/layout/list1"/>
    <dgm:cxn modelId="{6891DACA-F3A9-42AD-B4FE-452413B80FCB}" type="presOf" srcId="{A2751F7E-BA5C-47F1-9186-F2D194099020}" destId="{023A8B23-06A6-4C96-B89F-FAFCF21871C2}" srcOrd="0" destOrd="2" presId="urn:microsoft.com/office/officeart/2005/8/layout/list1"/>
    <dgm:cxn modelId="{6783C5EC-5858-4425-8150-BF1D8602462E}" type="presOf" srcId="{862AF1F4-B723-410D-A510-966764133118}" destId="{F85B10B9-A071-49FD-A5BF-01EB28713347}" srcOrd="0" destOrd="0" presId="urn:microsoft.com/office/officeart/2005/8/layout/list1"/>
    <dgm:cxn modelId="{5BFAF1EC-3B0C-4DA6-8E93-006E745378CD}" type="presOf" srcId="{782C70E1-B7AE-482C-BD0B-4A575891CEDA}" destId="{A5BDF018-B583-41CC-A757-C8989A9E2A8A}" srcOrd="0" destOrd="0" presId="urn:microsoft.com/office/officeart/2005/8/layout/list1"/>
    <dgm:cxn modelId="{404F93EE-2042-4A9F-9BC1-82ADB4C4B5A1}" srcId="{B06C82A4-2B95-4DE9-92FA-5370E6048101}" destId="{8BAA1904-6D23-480C-B404-1C884ED212EC}" srcOrd="2" destOrd="0" parTransId="{66E8F3B9-2BF0-4290-B275-D2C4AFC61787}" sibTransId="{A8B7A850-8DDF-44A1-B22E-68F17B683CEC}"/>
    <dgm:cxn modelId="{1FEA31F4-F80E-42C8-9788-585A8090AAB4}" srcId="{AA49DC65-FE35-4020-BA4F-81C17EB16B2B}" destId="{AC931119-D1F2-45B1-9C9A-D8B66983DDC7}" srcOrd="1" destOrd="0" parTransId="{664184BB-81DD-4889-BBCF-357274F44F51}" sibTransId="{02CA5E3B-B753-4F20-8268-BC1AC0BADA07}"/>
    <dgm:cxn modelId="{D1BE6FF9-CC8F-47B2-B6F4-6DFCA5E91DDE}" type="presOf" srcId="{640866FC-8497-434B-A4B8-E8BC5A82E294}" destId="{023A8B23-06A6-4C96-B89F-FAFCF21871C2}" srcOrd="0" destOrd="0" presId="urn:microsoft.com/office/officeart/2005/8/layout/list1"/>
    <dgm:cxn modelId="{62FE160F-C878-421E-9D9E-533F44B936CD}" type="presParOf" srcId="{2A4C70CB-8086-4989-BED4-0EBBD7A9E915}" destId="{E468E008-C459-433D-87D0-8F2DB2DB4BE6}" srcOrd="0" destOrd="0" presId="urn:microsoft.com/office/officeart/2005/8/layout/list1"/>
    <dgm:cxn modelId="{CD19A5AA-7835-43A8-A70D-CEAC8815A665}" type="presParOf" srcId="{E468E008-C459-433D-87D0-8F2DB2DB4BE6}" destId="{AA772FA3-8616-42BA-A18E-A582B458454C}" srcOrd="0" destOrd="0" presId="urn:microsoft.com/office/officeart/2005/8/layout/list1"/>
    <dgm:cxn modelId="{DBDD882D-D6DC-4A5E-B943-EC305EB42478}" type="presParOf" srcId="{E468E008-C459-433D-87D0-8F2DB2DB4BE6}" destId="{77BF09AD-20B6-489C-A877-D5F0470D3865}" srcOrd="1" destOrd="0" presId="urn:microsoft.com/office/officeart/2005/8/layout/list1"/>
    <dgm:cxn modelId="{091564F3-095B-460C-98DB-AE14296F134D}" type="presParOf" srcId="{2A4C70CB-8086-4989-BED4-0EBBD7A9E915}" destId="{6358B0AD-4982-4162-B27C-70C5F2E3FB35}" srcOrd="1" destOrd="0" presId="urn:microsoft.com/office/officeart/2005/8/layout/list1"/>
    <dgm:cxn modelId="{21E93DED-DE12-4DE0-AFD9-0115D59BFE7F}" type="presParOf" srcId="{2A4C70CB-8086-4989-BED4-0EBBD7A9E915}" destId="{A5BDF018-B583-41CC-A757-C8989A9E2A8A}" srcOrd="2" destOrd="0" presId="urn:microsoft.com/office/officeart/2005/8/layout/list1"/>
    <dgm:cxn modelId="{12292F81-3C51-4C00-82F1-CA487CE21EE8}" type="presParOf" srcId="{2A4C70CB-8086-4989-BED4-0EBBD7A9E915}" destId="{E473505E-430A-4EA7-85D8-F9DCFB72EA4D}" srcOrd="3" destOrd="0" presId="urn:microsoft.com/office/officeart/2005/8/layout/list1"/>
    <dgm:cxn modelId="{AD0D7A12-CC93-4BC9-B564-E89DAECDCE93}" type="presParOf" srcId="{2A4C70CB-8086-4989-BED4-0EBBD7A9E915}" destId="{F88C37C8-CF49-4B2C-8F35-8FAB3CE93E44}" srcOrd="4" destOrd="0" presId="urn:microsoft.com/office/officeart/2005/8/layout/list1"/>
    <dgm:cxn modelId="{2F1891B5-C535-45E0-8543-786E32CA062B}" type="presParOf" srcId="{F88C37C8-CF49-4B2C-8F35-8FAB3CE93E44}" destId="{E74D82AE-A9D7-42FC-91B8-BFCCDC0BE565}" srcOrd="0" destOrd="0" presId="urn:microsoft.com/office/officeart/2005/8/layout/list1"/>
    <dgm:cxn modelId="{B72FB00D-CEC6-4E8C-A559-ED0768E054EB}" type="presParOf" srcId="{F88C37C8-CF49-4B2C-8F35-8FAB3CE93E44}" destId="{9A636790-8D24-4D3D-8692-A9579FE08D6F}" srcOrd="1" destOrd="0" presId="urn:microsoft.com/office/officeart/2005/8/layout/list1"/>
    <dgm:cxn modelId="{738BE16C-5424-4184-8B84-78B5A661FC19}" type="presParOf" srcId="{2A4C70CB-8086-4989-BED4-0EBBD7A9E915}" destId="{C16E66AE-5611-404E-93B2-7F43A931B89D}" srcOrd="5" destOrd="0" presId="urn:microsoft.com/office/officeart/2005/8/layout/list1"/>
    <dgm:cxn modelId="{43D0FCE1-A3B5-4C93-9B5A-7EFCBCB71871}" type="presParOf" srcId="{2A4C70CB-8086-4989-BED4-0EBBD7A9E915}" destId="{023A8B23-06A6-4C96-B89F-FAFCF21871C2}" srcOrd="6" destOrd="0" presId="urn:microsoft.com/office/officeart/2005/8/layout/list1"/>
    <dgm:cxn modelId="{4E09CAC2-EDBC-4AC1-9BB9-18FAB60DB80F}" type="presParOf" srcId="{2A4C70CB-8086-4989-BED4-0EBBD7A9E915}" destId="{F5042807-F7A2-4CFF-B358-723DB2D8162A}" srcOrd="7" destOrd="0" presId="urn:microsoft.com/office/officeart/2005/8/layout/list1"/>
    <dgm:cxn modelId="{5C8D3D0D-CBA9-4A6F-A168-7F9A45A07C8A}" type="presParOf" srcId="{2A4C70CB-8086-4989-BED4-0EBBD7A9E915}" destId="{24F97296-E437-42EB-925C-1B7163F5EDD1}" srcOrd="8" destOrd="0" presId="urn:microsoft.com/office/officeart/2005/8/layout/list1"/>
    <dgm:cxn modelId="{4104AAA9-F004-4884-BD1E-0013DBC47867}" type="presParOf" srcId="{24F97296-E437-42EB-925C-1B7163F5EDD1}" destId="{4585407E-79AA-43AF-9E5D-36A216DF3D4B}" srcOrd="0" destOrd="0" presId="urn:microsoft.com/office/officeart/2005/8/layout/list1"/>
    <dgm:cxn modelId="{111139C0-A798-4EC5-AA9B-CBA8B6B8BA0C}" type="presParOf" srcId="{24F97296-E437-42EB-925C-1B7163F5EDD1}" destId="{7E7544EF-9E0F-4223-9638-EFA3B00577FA}" srcOrd="1" destOrd="0" presId="urn:microsoft.com/office/officeart/2005/8/layout/list1"/>
    <dgm:cxn modelId="{2536DA92-A46A-4539-9FDE-FF672C978C3E}" type="presParOf" srcId="{2A4C70CB-8086-4989-BED4-0EBBD7A9E915}" destId="{0C535A51-CCAD-41EE-B018-BA52C1DE31A0}" srcOrd="9" destOrd="0" presId="urn:microsoft.com/office/officeart/2005/8/layout/list1"/>
    <dgm:cxn modelId="{495CAD50-8C5C-45C5-B39A-1A55CD52D5BF}" type="presParOf" srcId="{2A4C70CB-8086-4989-BED4-0EBBD7A9E915}" destId="{F85B10B9-A071-49FD-A5BF-01EB2871334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DF018-B583-41CC-A757-C8989A9E2A8A}">
      <dsp:nvSpPr>
        <dsp:cNvPr id="0" name=""/>
        <dsp:cNvSpPr/>
      </dsp:nvSpPr>
      <dsp:spPr>
        <a:xfrm>
          <a:off x="0" y="43044"/>
          <a:ext cx="12220714" cy="12003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8463" tIns="791464" rIns="94846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b="1" kern="1200" dirty="0"/>
            <a:t>Identification / MOOC + outils numériques (applis)</a:t>
          </a:r>
        </a:p>
      </dsp:txBody>
      <dsp:txXfrm>
        <a:off x="0" y="43044"/>
        <a:ext cx="12220714" cy="1200381"/>
      </dsp:txXfrm>
    </dsp:sp>
    <dsp:sp modelId="{77BF09AD-20B6-489C-A877-D5F0470D3865}">
      <dsp:nvSpPr>
        <dsp:cNvPr id="0" name=""/>
        <dsp:cNvSpPr/>
      </dsp:nvSpPr>
      <dsp:spPr>
        <a:xfrm flipH="1">
          <a:off x="581796" y="110460"/>
          <a:ext cx="11635922" cy="5967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340" tIns="0" rIns="32334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rgbClr val="FFFFFF"/>
              </a:solidFill>
            </a:rPr>
            <a:t>BENCHMARKING</a:t>
          </a:r>
        </a:p>
      </dsp:txBody>
      <dsp:txXfrm>
        <a:off x="610929" y="139593"/>
        <a:ext cx="11577656" cy="538517"/>
      </dsp:txXfrm>
    </dsp:sp>
    <dsp:sp modelId="{023A8B23-06A6-4C96-B89F-FAFCF21871C2}">
      <dsp:nvSpPr>
        <dsp:cNvPr id="0" name=""/>
        <dsp:cNvSpPr/>
      </dsp:nvSpPr>
      <dsp:spPr>
        <a:xfrm>
          <a:off x="0" y="1499296"/>
          <a:ext cx="12220714" cy="212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8463" tIns="791464" rIns="94846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1" kern="1200" dirty="0"/>
            <a:t>Identification thèmes </a:t>
          </a:r>
          <a:r>
            <a:rPr lang="fr-FR" sz="1800" b="1" kern="1200" dirty="0" err="1"/>
            <a:t>prioritaires+intervenants</a:t>
          </a:r>
          <a:r>
            <a:rPr lang="fr-FR" sz="1800" b="1" kern="1200" dirty="0"/>
            <a:t> UCA/Santé humaine, santé animale &amp; santé écosystémique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1" kern="1200" dirty="0"/>
            <a:t>Design </a:t>
          </a:r>
          <a:r>
            <a:rPr lang="fr-FR" sz="1800" b="1" kern="1200" dirty="0">
              <a:sym typeface="Wingdings" panose="05000000000000000000" pitchFamily="2" charset="2"/>
            </a:rPr>
            <a:t> Conception des supports de cours + Enregistrement + </a:t>
          </a:r>
          <a:r>
            <a:rPr lang="fr-FR" sz="1800" b="1" kern="1200" dirty="0"/>
            <a:t>Sélection de ressources complémentaires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b="1" kern="1200" dirty="0">
            <a:solidFill>
              <a:srgbClr val="FF0066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1" kern="1200" dirty="0"/>
            <a:t>Focus sur la Recherche UCA </a:t>
          </a:r>
          <a:r>
            <a:rPr lang="fr-FR" sz="1800" b="1" kern="1200" dirty="0">
              <a:sym typeface="Wingdings" panose="05000000000000000000" pitchFamily="2" charset="2"/>
            </a:rPr>
            <a:t> Capsules pour décrire recherches effectués </a:t>
          </a:r>
          <a:r>
            <a:rPr lang="fr-FR" sz="2000" b="1" kern="1200" dirty="0">
              <a:solidFill>
                <a:srgbClr val="FF0066"/>
              </a:solidFill>
              <a:sym typeface="Wingdings" panose="05000000000000000000" pitchFamily="2" charset="2"/>
            </a:rPr>
            <a:t> </a:t>
          </a:r>
          <a:r>
            <a:rPr lang="fr-FR" sz="2000" b="1" i="1" kern="1200" dirty="0">
              <a:solidFill>
                <a:srgbClr val="FF0066"/>
              </a:solidFill>
              <a:sym typeface="Wingdings" panose="05000000000000000000" pitchFamily="2" charset="2"/>
            </a:rPr>
            <a:t>APPEL A VOLONTAIRES </a:t>
          </a:r>
          <a:endParaRPr lang="fr-FR" sz="1800" b="1" kern="1200" dirty="0">
            <a:solidFill>
              <a:srgbClr val="FF0066"/>
            </a:solidFill>
          </a:endParaRPr>
        </a:p>
      </dsp:txBody>
      <dsp:txXfrm>
        <a:off x="0" y="1499296"/>
        <a:ext cx="12220714" cy="2126250"/>
      </dsp:txXfrm>
    </dsp:sp>
    <dsp:sp modelId="{9A636790-8D24-4D3D-8692-A9579FE08D6F}">
      <dsp:nvSpPr>
        <dsp:cNvPr id="0" name=""/>
        <dsp:cNvSpPr/>
      </dsp:nvSpPr>
      <dsp:spPr>
        <a:xfrm>
          <a:off x="611035" y="1486425"/>
          <a:ext cx="11567223" cy="698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340" tIns="0" rIns="32334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rgbClr val="FFFFFF"/>
              </a:solidFill>
            </a:rPr>
            <a:t>CONCEPTUALISATION / SCÉNARISATION / CONCEPTION DES COURS</a:t>
          </a:r>
        </a:p>
      </dsp:txBody>
      <dsp:txXfrm>
        <a:off x="645123" y="1520513"/>
        <a:ext cx="11499047" cy="630110"/>
      </dsp:txXfrm>
    </dsp:sp>
    <dsp:sp modelId="{F85B10B9-A071-49FD-A5BF-01EB28713347}">
      <dsp:nvSpPr>
        <dsp:cNvPr id="0" name=""/>
        <dsp:cNvSpPr/>
      </dsp:nvSpPr>
      <dsp:spPr>
        <a:xfrm>
          <a:off x="0" y="3705287"/>
          <a:ext cx="12220714" cy="12366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8463" tIns="791464" rIns="94846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b="1" kern="1200" dirty="0"/>
            <a:t>FUN MOOC // Pôle IPPA</a:t>
          </a:r>
          <a:endParaRPr lang="fr-FR" sz="2000" kern="1200" dirty="0"/>
        </a:p>
      </dsp:txBody>
      <dsp:txXfrm>
        <a:off x="0" y="3705287"/>
        <a:ext cx="12220714" cy="1236646"/>
      </dsp:txXfrm>
    </dsp:sp>
    <dsp:sp modelId="{7E7544EF-9E0F-4223-9638-EFA3B00577FA}">
      <dsp:nvSpPr>
        <dsp:cNvPr id="0" name=""/>
        <dsp:cNvSpPr/>
      </dsp:nvSpPr>
      <dsp:spPr>
        <a:xfrm>
          <a:off x="584791" y="3645164"/>
          <a:ext cx="11635922" cy="479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340" tIns="0" rIns="32334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rgbClr val="FFFFFF"/>
              </a:solidFill>
            </a:rPr>
            <a:t>COMMUNICATION / DIFFUSION via FUN MOOC  / SUIVI</a:t>
          </a:r>
          <a:endParaRPr lang="fr-FR" sz="2800" kern="1200" dirty="0">
            <a:solidFill>
              <a:srgbClr val="FFFFFF"/>
            </a:solidFill>
          </a:endParaRPr>
        </a:p>
      </dsp:txBody>
      <dsp:txXfrm>
        <a:off x="608209" y="3668582"/>
        <a:ext cx="11589086" cy="432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8BFE1-3CBC-4854-89E9-4F978BA67222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B665B-B8E0-4C0D-B13C-9AD691466D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728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Arnaud MOUZAT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5E5C5C"/>
                </a:solidFill>
                <a:effectLst/>
              </a:rPr>
              <a:t>Ingénieur Audiovisuel &amp; Multimédia</a:t>
            </a:r>
            <a:br>
              <a:rPr lang="fr-FR" dirty="0">
                <a:solidFill>
                  <a:srgbClr val="5E5C5C"/>
                </a:solidFill>
                <a:effectLst/>
              </a:rPr>
            </a:br>
            <a:r>
              <a:rPr lang="fr-FR" dirty="0">
                <a:solidFill>
                  <a:srgbClr val="5E5C5C"/>
                </a:solidFill>
                <a:effectLst/>
              </a:rPr>
              <a:t>Pôle Ingénierie Pédagogique et Production Audiovisuelle (IPPA)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B665B-B8E0-4C0D-B13C-9AD691466DF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791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B665B-B8E0-4C0D-B13C-9AD691466DF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294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Résultats RISK-EAU </a:t>
            </a:r>
            <a:r>
              <a:rPr kumimoji="0" lang="fr-FR" sz="1200" b="0" i="0" u="none" strike="noStrike" kern="1200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  <a:sym typeface="Wingdings" panose="05000000000000000000" pitchFamily="2" charset="2"/>
              </a:rPr>
              <a:t></a:t>
            </a:r>
            <a:r>
              <a:rPr kumimoji="0" lang="fr-FR" sz="1200" b="0" i="0" u="none" strike="noStrike" kern="1200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 support pour phase 2 = MOOC // </a:t>
            </a:r>
            <a:r>
              <a:rPr kumimoji="0" lang="fr-FR" sz="1200" b="0" i="0" u="none" strike="noStrike" kern="1200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pr</a:t>
            </a:r>
            <a:r>
              <a:rPr kumimoji="0" lang="fr-FR" sz="1200" b="0" i="0" u="none" strike="noStrike" kern="1200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 lutter contre idées fausses et améliorer la relation a l’eau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B665B-B8E0-4C0D-B13C-9AD691466DF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591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Outils : Suite </a:t>
            </a:r>
            <a:r>
              <a:rPr lang="fr-FR" dirty="0" err="1"/>
              <a:t>Articulate</a:t>
            </a:r>
            <a:r>
              <a:rPr lang="fr-FR" dirty="0"/>
              <a:t> + Adobe </a:t>
            </a:r>
            <a:r>
              <a:rPr lang="fr-FR" dirty="0" err="1"/>
              <a:t>Premire</a:t>
            </a:r>
            <a:r>
              <a:rPr lang="fr-FR" dirty="0"/>
              <a:t> Pro </a:t>
            </a:r>
            <a:r>
              <a:rPr lang="fr-FR" dirty="0">
                <a:sym typeface="Wingdings" panose="05000000000000000000" pitchFamily="2" charset="2"/>
              </a:rPr>
              <a:t> utilisation de la salle enregistrement UFR Médecine &amp; Pharmacie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B665B-B8E0-4C0D-B13C-9AD691466DF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003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96C-94A2-4589-94D7-40EC784FB092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6EB4-9ABE-4070-85FF-FE07E860C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1351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96C-94A2-4589-94D7-40EC784FB092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6EB4-9ABE-4070-85FF-FE07E860C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776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96C-94A2-4589-94D7-40EC784FB092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6EB4-9ABE-4070-85FF-FE07E860C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41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96C-94A2-4589-94D7-40EC784FB092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6EB4-9ABE-4070-85FF-FE07E860CEA2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5221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96C-94A2-4589-94D7-40EC784FB092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6EB4-9ABE-4070-85FF-FE07E860C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75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96C-94A2-4589-94D7-40EC784FB092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6EB4-9ABE-4070-85FF-FE07E860C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23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96C-94A2-4589-94D7-40EC784FB092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6EB4-9ABE-4070-85FF-FE07E860C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111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96C-94A2-4589-94D7-40EC784FB092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6EB4-9ABE-4070-85FF-FE07E860C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094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96C-94A2-4589-94D7-40EC784FB092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6EB4-9ABE-4070-85FF-FE07E860C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47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5AC46A-6E82-4163-AC91-B5228422C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A1EA46-57E1-48D3-8F1E-FFC9331FD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820E46-E829-4F8E-B16C-BCFD90A1D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5768-E178-42AE-9846-C020EA4CE9EA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A57007-537F-4221-A9C9-1EDE9B0E0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4FD633-98A4-4F9F-83AF-6568EC9E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B6E2-EF0A-4098-9EF9-9537F4F86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59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96C-94A2-4589-94D7-40EC784FB092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6EB4-9ABE-4070-85FF-FE07E860C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79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96C-94A2-4589-94D7-40EC784FB092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6EB4-9ABE-4070-85FF-FE07E860C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54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96C-94A2-4589-94D7-40EC784FB092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6EB4-9ABE-4070-85FF-FE07E860C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06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96C-94A2-4589-94D7-40EC784FB092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6EB4-9ABE-4070-85FF-FE07E860C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28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96C-94A2-4589-94D7-40EC784FB092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6EB4-9ABE-4070-85FF-FE07E860C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17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96C-94A2-4589-94D7-40EC784FB092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6EB4-9ABE-4070-85FF-FE07E860C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6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96C-94A2-4589-94D7-40EC784FB092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6EB4-9ABE-4070-85FF-FE07E860C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01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96C-94A2-4589-94D7-40EC784FB092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6EB4-9ABE-4070-85FF-FE07E860C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45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0A6396C-94A2-4589-94D7-40EC784FB092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0B96EB4-9ABE-4070-85FF-FE07E860C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46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hyperlink" Target="https://www.coursera.org/learn/climate-change-in-water-and-sanitation-utilities/home/module/3" TargetMode="External"/><Relationship Id="rId7" Type="http://schemas.openxmlformats.org/officeDocument/2006/relationships/image" Target="../media/image35.svg"/><Relationship Id="rId2" Type="http://schemas.openxmlformats.org/officeDocument/2006/relationships/hyperlink" Target="https://www.fun-mooc.fr/fr/cours/water-borne-infectious-diseases/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5" Type="http://schemas.openxmlformats.org/officeDocument/2006/relationships/hyperlink" Target="https://e-learning.oieau.fr/course/view.php?id=3799" TargetMode="External"/><Relationship Id="rId4" Type="http://schemas.openxmlformats.org/officeDocument/2006/relationships/hyperlink" Target="https://www.coursera.org/learn/gestion-eau/home/module/1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6.png"/><Relationship Id="rId3" Type="http://schemas.openxmlformats.org/officeDocument/2006/relationships/image" Target="../media/image37.png"/><Relationship Id="rId7" Type="http://schemas.openxmlformats.org/officeDocument/2006/relationships/hyperlink" Target="https://sante.gouv.fr/sante-et-environnement/eaux/eau" TargetMode="External"/><Relationship Id="rId12" Type="http://schemas.openxmlformats.org/officeDocument/2006/relationships/image" Target="../media/image42.png"/><Relationship Id="rId2" Type="http://schemas.openxmlformats.org/officeDocument/2006/relationships/hyperlink" Target="https://play.google.com/store/apps/details?id=com.recosante.recosante&amp;hl=fr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11" Type="http://schemas.openxmlformats.org/officeDocument/2006/relationships/hyperlink" Target="https://play.google.com/store/apps/details?id=com.suez.voyagoproject&amp;hl=fr" TargetMode="External"/><Relationship Id="rId5" Type="http://schemas.openxmlformats.org/officeDocument/2006/relationships/hyperlink" Target="https://www.lesnumeriques.com/telecharger/lyzo-qualite-de-leau-64354" TargetMode="External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hyperlink" Target="https://play.google.com/store/apps/details?id=com.synertic.qualiteriviere&amp;hl=f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DCED78-0DC4-4C4F-BE63-CC59D3978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1" y="2048593"/>
            <a:ext cx="9726613" cy="1380407"/>
          </a:xfrm>
        </p:spPr>
        <p:txBody>
          <a:bodyPr>
            <a:normAutofit fontScale="90000"/>
          </a:bodyPr>
          <a:lstStyle/>
          <a:p>
            <a:r>
              <a:rPr lang="fr-FR" sz="4000" b="1" dirty="0"/>
              <a:t>Eau(x) et santé : </a:t>
            </a:r>
            <a:br>
              <a:rPr lang="fr-FR" sz="4000" b="1" dirty="0"/>
            </a:br>
            <a:r>
              <a:rPr lang="fr-FR" sz="4000" b="1" i="1" dirty="0"/>
              <a:t>comment améliorer nos connaissances 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B39EAE-EBA0-4267-974D-9C85161CE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0802" y="3510209"/>
            <a:ext cx="5643538" cy="665162"/>
          </a:xfrm>
        </p:spPr>
        <p:txBody>
          <a:bodyPr>
            <a:normAutofit lnSpcReduction="10000"/>
          </a:bodyPr>
          <a:lstStyle/>
          <a:p>
            <a:r>
              <a:rPr lang="fr-FR" sz="3600" b="1" dirty="0">
                <a:solidFill>
                  <a:srgbClr val="0070C0"/>
                </a:solidFill>
              </a:rPr>
              <a:t>Webinaires &amp; MOOC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94ECE98-BC49-448C-9E69-8BC68298451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644" y="112807"/>
            <a:ext cx="2247938" cy="99680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3F9A074-DAA6-4D44-BFD7-52C93F676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848" y="6290520"/>
            <a:ext cx="3031153" cy="45467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C4D50AD-6966-4D2D-8D4C-01D0BC7F4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63" y="367271"/>
            <a:ext cx="1207641" cy="120764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CB0E132-4792-4E0C-AE8D-B2426B51CC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63" y="5433504"/>
            <a:ext cx="824494" cy="1207641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E16B54CA-F18B-4290-B348-9DA1BA740F1E}"/>
              </a:ext>
            </a:extLst>
          </p:cNvPr>
          <p:cNvSpPr txBox="1">
            <a:spLocks/>
          </p:cNvSpPr>
          <p:nvPr/>
        </p:nvSpPr>
        <p:spPr>
          <a:xfrm>
            <a:off x="3702856" y="4778271"/>
            <a:ext cx="4964894" cy="454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cap="none" dirty="0">
                <a:solidFill>
                  <a:schemeClr val="tx1"/>
                </a:solidFill>
              </a:rPr>
              <a:t>Marie-Pierre SAUVANT-ROCHAT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5EBDC7CE-0211-424C-B471-2B5DF4DFED32}"/>
              </a:ext>
            </a:extLst>
          </p:cNvPr>
          <p:cNvSpPr txBox="1">
            <a:spLocks/>
          </p:cNvSpPr>
          <p:nvPr/>
        </p:nvSpPr>
        <p:spPr>
          <a:xfrm>
            <a:off x="3517309" y="5312478"/>
            <a:ext cx="5643539" cy="1545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cap="none" dirty="0">
                <a:solidFill>
                  <a:schemeClr val="tx1"/>
                </a:solidFill>
              </a:rPr>
              <a:t>Institut Pascal, UMR 6602 – Axe TGI – Equipe DeciSiPH</a:t>
            </a:r>
          </a:p>
          <a:p>
            <a:endParaRPr lang="fr-FR" sz="1800" cap="none" dirty="0">
              <a:solidFill>
                <a:schemeClr val="tx1"/>
              </a:solidFill>
            </a:endParaRPr>
          </a:p>
          <a:p>
            <a:r>
              <a:rPr lang="fr-FR" sz="1800" cap="none" dirty="0">
                <a:solidFill>
                  <a:schemeClr val="tx1"/>
                </a:solidFill>
              </a:rPr>
              <a:t>m-pierre.sauvant-rochat@uca.fr </a:t>
            </a:r>
          </a:p>
        </p:txBody>
      </p:sp>
    </p:spTree>
    <p:extLst>
      <p:ext uri="{BB962C8B-B14F-4D97-AF65-F5344CB8AC3E}">
        <p14:creationId xmlns:p14="http://schemas.microsoft.com/office/powerpoint/2010/main" val="2422181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12">
            <a:extLst>
              <a:ext uri="{FF2B5EF4-FFF2-40B4-BE49-F238E27FC236}">
                <a16:creationId xmlns:a16="http://schemas.microsoft.com/office/drawing/2014/main" id="{F5469FB5-1988-4FDC-B3F5-6B50D80E29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8211954"/>
              </p:ext>
            </p:extLst>
          </p:nvPr>
        </p:nvGraphicFramePr>
        <p:xfrm>
          <a:off x="224852" y="2320414"/>
          <a:ext cx="3804320" cy="427169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804320">
                  <a:extLst>
                    <a:ext uri="{9D8B030D-6E8A-4147-A177-3AD203B41FA5}">
                      <a16:colId xmlns:a16="http://schemas.microsoft.com/office/drawing/2014/main" val="2591554636"/>
                    </a:ext>
                  </a:extLst>
                </a:gridCol>
              </a:tblGrid>
              <a:tr h="681459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FF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EAU DU ROBINET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4773744"/>
                  </a:ext>
                </a:extLst>
              </a:tr>
              <a:tr h="716808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Consommation </a:t>
                      </a:r>
                    </a:p>
                    <a:p>
                      <a:pPr algn="ctr"/>
                      <a:r>
                        <a:rPr lang="fr-F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&amp; accès à l’eau potable 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817862"/>
                  </a:ext>
                </a:extLst>
              </a:tr>
              <a:tr h="564077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Confiance 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290818"/>
                  </a:ext>
                </a:extLst>
              </a:tr>
              <a:tr h="716808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Risques de contamination </a:t>
                      </a:r>
                    </a:p>
                    <a:p>
                      <a:pPr algn="ctr"/>
                      <a:r>
                        <a:rPr lang="fr-F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&amp; polluants 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194644"/>
                  </a:ext>
                </a:extLst>
              </a:tr>
              <a:tr h="564077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Aspect économique 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808395"/>
                  </a:ext>
                </a:extLst>
              </a:tr>
              <a:tr h="1028462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Niveau de connaissance sur les traitements de potabilisation et d’épuration de l’eau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390646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31159ECC-ACB6-4A99-8351-8CFC831BD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06444"/>
              </p:ext>
            </p:extLst>
          </p:nvPr>
        </p:nvGraphicFramePr>
        <p:xfrm>
          <a:off x="4232907" y="2910348"/>
          <a:ext cx="3804319" cy="368175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804319">
                  <a:extLst>
                    <a:ext uri="{9D8B030D-6E8A-4147-A177-3AD203B41FA5}">
                      <a16:colId xmlns:a16="http://schemas.microsoft.com/office/drawing/2014/main" val="1765114784"/>
                    </a:ext>
                  </a:extLst>
                </a:gridCol>
              </a:tblGrid>
              <a:tr h="59614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rgbClr val="FF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EAUX EMBOUTEILLÉES 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711288"/>
                  </a:ext>
                </a:extLst>
              </a:tr>
              <a:tr h="596143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Consommation 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226666"/>
                  </a:ext>
                </a:extLst>
              </a:tr>
              <a:tr h="596143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Confiance 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576725"/>
                  </a:ext>
                </a:extLst>
              </a:tr>
              <a:tr h="596143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Risques de contamination </a:t>
                      </a:r>
                    </a:p>
                    <a:p>
                      <a:pPr algn="ctr"/>
                      <a:r>
                        <a:rPr lang="fr-F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&amp; polluants 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7809252"/>
                  </a:ext>
                </a:extLst>
              </a:tr>
              <a:tr h="596143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Aspect économique 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37971"/>
                  </a:ext>
                </a:extLst>
              </a:tr>
              <a:tr h="596143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Niveau de connaissance 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655903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7C59E335-4B36-4CD0-B5D5-124E7C5B2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437610"/>
              </p:ext>
            </p:extLst>
          </p:nvPr>
        </p:nvGraphicFramePr>
        <p:xfrm>
          <a:off x="8297694" y="3677265"/>
          <a:ext cx="3747586" cy="2807139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747586">
                  <a:extLst>
                    <a:ext uri="{9D8B030D-6E8A-4147-A177-3AD203B41FA5}">
                      <a16:colId xmlns:a16="http://schemas.microsoft.com/office/drawing/2014/main" val="3598152035"/>
                    </a:ext>
                  </a:extLst>
                </a:gridCol>
              </a:tblGrid>
              <a:tr h="93571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rgbClr val="FF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CHANGEMENT CLIMATIQUE ET ACCÈS À L’EAU 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150057"/>
                  </a:ext>
                </a:extLst>
              </a:tr>
              <a:tr h="935713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Impact du changement climatique sur la consommation 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1224855"/>
                  </a:ext>
                </a:extLst>
              </a:tr>
              <a:tr h="935713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Niveau de connaissances sur les eaux non-conventionnelles 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274457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95CF6573-4DD0-4E26-9F6B-2F94217A762A}"/>
              </a:ext>
            </a:extLst>
          </p:cNvPr>
          <p:cNvSpPr txBox="1"/>
          <p:nvPr/>
        </p:nvSpPr>
        <p:spPr>
          <a:xfrm>
            <a:off x="-146720" y="62358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THÈMES ET SOUS-THÈMES DU QUESTIONNAIRE RISK-EAU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EEFF78D-67D0-4D4C-B070-0D43E9D2B2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92" t="19261" r="74657" b="57650"/>
          <a:stretch/>
        </p:blipFill>
        <p:spPr>
          <a:xfrm>
            <a:off x="5791754" y="1619893"/>
            <a:ext cx="668040" cy="118020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6FD5CDB-CCA9-4577-9D28-EB28B138BA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79" t="11918" r="62610" b="10453"/>
          <a:stretch/>
        </p:blipFill>
        <p:spPr>
          <a:xfrm>
            <a:off x="10112769" y="2209994"/>
            <a:ext cx="884874" cy="96366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1EFD707-CE74-425A-BCE0-44CE9D6158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930" t="12406" r="40164" b="15823"/>
          <a:stretch/>
        </p:blipFill>
        <p:spPr>
          <a:xfrm>
            <a:off x="1656924" y="1286930"/>
            <a:ext cx="909295" cy="94131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3070979-76DF-4E7C-BB38-C8BF9308E5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601" t="14359" r="21754" b="8499"/>
          <a:stretch/>
        </p:blipFill>
        <p:spPr>
          <a:xfrm>
            <a:off x="9131769" y="2562020"/>
            <a:ext cx="809198" cy="96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11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0B629B-9A5B-4681-84CB-7ECD00F6B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352" y="1832823"/>
            <a:ext cx="10364451" cy="1043727"/>
          </a:xfrm>
        </p:spPr>
        <p:txBody>
          <a:bodyPr>
            <a:normAutofit/>
          </a:bodyPr>
          <a:lstStyle/>
          <a:p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" panose="05000000000000000000" pitchFamily="2" charset="2"/>
              </a:rPr>
              <a:t>   </a:t>
            </a:r>
            <a:r>
              <a:rPr lang="fr-FR" sz="4000" b="1" dirty="0">
                <a:solidFill>
                  <a:srgbClr val="0070C0"/>
                </a:solidFill>
              </a:rPr>
              <a:t>MOOC « EAUX &amp; SANTE »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A81DC77-6A49-465F-8DD3-1752E6B96E24}"/>
              </a:ext>
            </a:extLst>
          </p:cNvPr>
          <p:cNvSpPr txBox="1">
            <a:spLocks/>
          </p:cNvSpPr>
          <p:nvPr/>
        </p:nvSpPr>
        <p:spPr>
          <a:xfrm>
            <a:off x="235975" y="4689987"/>
            <a:ext cx="11467138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è"/>
            </a:pPr>
            <a:r>
              <a:rPr lang="fr-FR" b="1" i="1" cap="none" dirty="0">
                <a:solidFill>
                  <a:srgbClr val="0070C0"/>
                </a:solidFill>
                <a:latin typeface="Tw Cen MT" panose="020B0602020104020603"/>
                <a:ea typeface="+mn-ea"/>
                <a:cs typeface="+mn-cs"/>
                <a:sym typeface="Wingdings" panose="05000000000000000000" pitchFamily="2" charset="2"/>
              </a:rPr>
              <a:t>Créer une culture autour de « eaux et santé » en s’appuyant sur l’approche « One </a:t>
            </a:r>
            <a:r>
              <a:rPr lang="fr-FR" b="1" i="1" cap="none" dirty="0" err="1">
                <a:solidFill>
                  <a:srgbClr val="0070C0"/>
                </a:solidFill>
                <a:latin typeface="Tw Cen MT" panose="020B0602020104020603"/>
                <a:ea typeface="+mn-ea"/>
                <a:cs typeface="+mn-cs"/>
                <a:sym typeface="Wingdings" panose="05000000000000000000" pitchFamily="2" charset="2"/>
              </a:rPr>
              <a:t>Health</a:t>
            </a:r>
            <a:r>
              <a:rPr lang="fr-FR" b="1" i="1" cap="none" dirty="0">
                <a:solidFill>
                  <a:srgbClr val="0070C0"/>
                </a:solidFill>
                <a:latin typeface="Tw Cen MT" panose="020B0602020104020603"/>
                <a:ea typeface="+mn-ea"/>
                <a:cs typeface="+mn-cs"/>
                <a:sym typeface="Wingdings" panose="05000000000000000000" pitchFamily="2" charset="2"/>
              </a:rPr>
              <a:t> » / « Une Seule Santé » </a:t>
            </a:r>
          </a:p>
          <a:p>
            <a:r>
              <a:rPr lang="fr-FR" b="1" i="1" cap="none" dirty="0">
                <a:solidFill>
                  <a:srgbClr val="0070C0"/>
                </a:solidFill>
                <a:latin typeface="Tw Cen MT" panose="020B0602020104020603"/>
                <a:ea typeface="+mn-ea"/>
                <a:cs typeface="+mn-cs"/>
                <a:sym typeface="Wingdings" panose="05000000000000000000" pitchFamily="2" charset="2"/>
              </a:rPr>
              <a:t>et en mobilisant les ressources UCA</a:t>
            </a:r>
            <a:endParaRPr lang="fr-FR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89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2A9DC7C0-E45A-48F7-ADCD-605070F9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310" y="-103156"/>
            <a:ext cx="11090787" cy="1160204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0070C0"/>
                </a:solidFill>
              </a:rPr>
              <a:t>Structuration du projet </a:t>
            </a:r>
            <a:r>
              <a:rPr lang="fr-FR" sz="4000" b="1" dirty="0" err="1">
                <a:solidFill>
                  <a:srgbClr val="0070C0"/>
                </a:solidFill>
              </a:rPr>
              <a:t>mooc</a:t>
            </a:r>
            <a:endParaRPr lang="fr-FR" sz="4000" b="1" dirty="0">
              <a:solidFill>
                <a:srgbClr val="0070C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3347659-8120-46F8-A5AE-CB353E6FF899}"/>
              </a:ext>
            </a:extLst>
          </p:cNvPr>
          <p:cNvSpPr txBox="1"/>
          <p:nvPr/>
        </p:nvSpPr>
        <p:spPr>
          <a:xfrm>
            <a:off x="2479225" y="1130913"/>
            <a:ext cx="7233549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>
                <a:solidFill>
                  <a:srgbClr val="0070C0"/>
                </a:solidFill>
              </a:rPr>
              <a:t>Fil conducteur </a:t>
            </a:r>
            <a:r>
              <a:rPr lang="fr-FR" sz="2400" b="1" dirty="0">
                <a:solidFill>
                  <a:srgbClr val="0070C0"/>
                </a:solidFill>
              </a:rPr>
              <a:t>:</a:t>
            </a:r>
          </a:p>
          <a:p>
            <a:pPr algn="ctr"/>
            <a:r>
              <a:rPr lang="fr-FR" sz="2400" b="1" dirty="0"/>
              <a:t>EAU = déterminant majeur de la santé </a:t>
            </a:r>
          </a:p>
          <a:p>
            <a:pPr algn="ctr"/>
            <a:r>
              <a:rPr lang="fr-FR" sz="2400" b="1" dirty="0">
                <a:sym typeface="Wingdings" panose="05000000000000000000" pitchFamily="2" charset="2"/>
              </a:rPr>
              <a:t></a:t>
            </a:r>
            <a:r>
              <a:rPr lang="fr-FR" sz="2400" b="1" dirty="0"/>
              <a:t> </a:t>
            </a:r>
            <a:r>
              <a:rPr lang="fr-FR" sz="2400" b="1" dirty="0">
                <a:solidFill>
                  <a:srgbClr val="7030A0"/>
                </a:solidFill>
              </a:rPr>
              <a:t>Vecteur commun pour toute approche en santé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1BA0114-9920-4812-8B01-7E37C137C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30" y="2057238"/>
            <a:ext cx="4854640" cy="449034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F7F068E-2B21-44A0-9646-BF6A42757A05}"/>
              </a:ext>
            </a:extLst>
          </p:cNvPr>
          <p:cNvSpPr txBox="1"/>
          <p:nvPr/>
        </p:nvSpPr>
        <p:spPr>
          <a:xfrm>
            <a:off x="5794515" y="2633707"/>
            <a:ext cx="5367130" cy="35394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MOOC  </a:t>
            </a:r>
            <a:r>
              <a:rPr lang="fr-FR" sz="2800" b="1" dirty="0">
                <a:solidFill>
                  <a:srgbClr val="7030A0"/>
                </a:solidFill>
                <a:sym typeface="Wingdings" panose="05000000000000000000" pitchFamily="2" charset="2"/>
              </a:rPr>
              <a:t>  Projet collaboratif </a:t>
            </a:r>
            <a:endParaRPr lang="fr-FR" sz="2800" b="1" dirty="0">
              <a:solidFill>
                <a:srgbClr val="7030A0"/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2400" b="1" dirty="0"/>
              <a:t>COPIL + Ingénieur pédagogique   </a:t>
            </a:r>
          </a:p>
          <a:p>
            <a:r>
              <a:rPr lang="fr-FR" sz="2400" b="1" dirty="0"/>
              <a:t>	+ enseignants/ chercheurs </a:t>
            </a:r>
          </a:p>
          <a:p>
            <a:pPr marL="457200" indent="-457200">
              <a:buFontTx/>
              <a:buChar char="-"/>
            </a:pPr>
            <a:r>
              <a:rPr lang="fr-FR" sz="2400" b="1" dirty="0"/>
              <a:t>Structuration autour de 3 entrées, avec interactions</a:t>
            </a:r>
          </a:p>
          <a:p>
            <a:pPr marL="457200" indent="-457200">
              <a:buFontTx/>
              <a:buChar char="-"/>
            </a:pPr>
            <a:r>
              <a:rPr lang="fr-FR" sz="2400" b="1" dirty="0"/>
              <a:t>Typologie commune des ressources</a:t>
            </a:r>
          </a:p>
          <a:p>
            <a:pPr marL="457200" indent="-457200">
              <a:buFontTx/>
              <a:buChar char="-"/>
            </a:pPr>
            <a:r>
              <a:rPr lang="fr-FR" sz="2400" b="1" dirty="0"/>
              <a:t>Evaluation auto-apprentissage                 +    Certification</a:t>
            </a:r>
          </a:p>
          <a:p>
            <a:pPr marL="457200" indent="-457200">
              <a:buFontTx/>
              <a:buChar char="-"/>
            </a:pP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84896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4A3B40C6-47AE-4BCA-87C1-268AD15355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4429684"/>
              </p:ext>
            </p:extLst>
          </p:nvPr>
        </p:nvGraphicFramePr>
        <p:xfrm>
          <a:off x="-28714" y="1316215"/>
          <a:ext cx="12220714" cy="4984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id="{1E4BD780-2ED4-4D87-BD06-09EB6AE29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14" y="223634"/>
            <a:ext cx="11090787" cy="606287"/>
          </a:xfrm>
        </p:spPr>
        <p:txBody>
          <a:bodyPr>
            <a:normAutofit fontScale="90000"/>
          </a:bodyPr>
          <a:lstStyle/>
          <a:p>
            <a:r>
              <a:rPr lang="fr-FR" sz="4000" b="1" dirty="0">
                <a:solidFill>
                  <a:srgbClr val="0070C0"/>
                </a:solidFill>
              </a:rPr>
              <a:t>Structuration &amp; avancée du projet </a:t>
            </a:r>
            <a:r>
              <a:rPr lang="fr-FR" sz="4000" b="1" dirty="0" err="1">
                <a:solidFill>
                  <a:srgbClr val="0070C0"/>
                </a:solidFill>
              </a:rPr>
              <a:t>mooc</a:t>
            </a:r>
            <a:endParaRPr lang="fr-FR" sz="4000" b="1" dirty="0">
              <a:solidFill>
                <a:srgbClr val="0070C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02B99A8-2D2A-4D05-87F9-5EDB06A91D2F}"/>
              </a:ext>
            </a:extLst>
          </p:cNvPr>
          <p:cNvSpPr txBox="1"/>
          <p:nvPr/>
        </p:nvSpPr>
        <p:spPr>
          <a:xfrm>
            <a:off x="11382783" y="1522346"/>
            <a:ext cx="668407" cy="92333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fr-FR" sz="54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r>
              <a:rPr lang="fr-FR" sz="54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5FDDA45-CE28-4BC0-BB11-ED6EE3DA9938}"/>
              </a:ext>
            </a:extLst>
          </p:cNvPr>
          <p:cNvSpPr txBox="1"/>
          <p:nvPr/>
        </p:nvSpPr>
        <p:spPr>
          <a:xfrm>
            <a:off x="11382782" y="3675030"/>
            <a:ext cx="668407" cy="92333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fr-FR" sz="5400" b="1" dirty="0">
                <a:solidFill>
                  <a:srgbClr val="0070C0"/>
                </a:solidFill>
                <a:sym typeface="Wingdings 2" panose="05020102010507070707" pitchFamily="18" charset="2"/>
              </a:rPr>
              <a:t></a:t>
            </a:r>
            <a:r>
              <a:rPr lang="fr-FR" sz="54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FD11358-007B-494C-9E87-8FBFC1B466A9}"/>
              </a:ext>
            </a:extLst>
          </p:cNvPr>
          <p:cNvSpPr txBox="1"/>
          <p:nvPr/>
        </p:nvSpPr>
        <p:spPr>
          <a:xfrm>
            <a:off x="11382783" y="5149766"/>
            <a:ext cx="668407" cy="92333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fr-FR" sz="5400" b="1" dirty="0">
                <a:solidFill>
                  <a:srgbClr val="7030A0"/>
                </a:solidFill>
                <a:sym typeface="Wingdings 2" panose="05020102010507070707" pitchFamily="18" charset="2"/>
              </a:rPr>
              <a:t></a:t>
            </a:r>
            <a:r>
              <a:rPr lang="fr-FR" sz="5400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3411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B6F23AB1-B8C6-41C9-947B-5FD18C8D0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3540" y="4273828"/>
            <a:ext cx="6645324" cy="1160204"/>
          </a:xfrm>
        </p:spPr>
        <p:txBody>
          <a:bodyPr>
            <a:normAutofit/>
          </a:bodyPr>
          <a:lstStyle/>
          <a:p>
            <a:r>
              <a:rPr lang="fr-FR" sz="4000" b="1" cap="none" dirty="0">
                <a:solidFill>
                  <a:srgbClr val="0070C0"/>
                </a:solidFill>
              </a:rPr>
              <a:t>Merci pour votre attention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37B7A87-BEA3-403D-9CDD-B03B5EFA6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202" y="339359"/>
            <a:ext cx="3166752" cy="249084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52F9029-4D9E-4133-9732-029EE32E7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181" y="2462605"/>
            <a:ext cx="3562350" cy="12858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79E4B4E-3CE2-4DC7-BB69-D512CC2C4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68" y="3001617"/>
            <a:ext cx="2936442" cy="221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3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9AC429-9D4D-492A-A880-A948865FC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833" y="1562117"/>
            <a:ext cx="5630333" cy="854215"/>
          </a:xfrm>
          <a:prstGeom prst="roundRect">
            <a:avLst>
              <a:gd name="adj" fmla="val 3782"/>
            </a:avLst>
          </a:prstGeom>
        </p:spPr>
        <p:txBody>
          <a:bodyPr/>
          <a:lstStyle/>
          <a:p>
            <a:r>
              <a:rPr lang="fr-FR" b="1" dirty="0">
                <a:solidFill>
                  <a:srgbClr val="0099A2"/>
                </a:solidFill>
              </a:rPr>
              <a:t>MOOC « Eau &amp; Santé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EEFC0A-014E-4CEF-BF40-EE8C72A82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075" y="3081073"/>
            <a:ext cx="10515600" cy="2226423"/>
          </a:xfrm>
        </p:spPr>
        <p:txBody>
          <a:bodyPr/>
          <a:lstStyle/>
          <a:p>
            <a:pPr>
              <a:buSzPct val="70000"/>
              <a:buFont typeface="Wingdings 3" panose="05040102010807070707" pitchFamily="18" charset="2"/>
              <a:buChar char=""/>
            </a:pPr>
            <a:r>
              <a:rPr lang="fr-FR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Water Borne </a:t>
            </a:r>
            <a:r>
              <a:rPr lang="fr-FR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Infectious</a:t>
            </a:r>
            <a:r>
              <a:rPr lang="fr-FR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FR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Diseases</a:t>
            </a:r>
            <a:endParaRPr lang="fr-FR" b="1" dirty="0"/>
          </a:p>
          <a:p>
            <a:pPr>
              <a:buSzPct val="70000"/>
              <a:buFont typeface="Wingdings 3" panose="05040102010807070707" pitchFamily="18" charset="2"/>
              <a:buChar char=""/>
            </a:pPr>
            <a:r>
              <a:rPr lang="en-US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Climate Change in Water and Sanitation Utilities</a:t>
            </a:r>
            <a:endParaRPr lang="en-US" b="1" dirty="0"/>
          </a:p>
          <a:p>
            <a:pPr>
              <a:buSzPct val="70000"/>
              <a:buFont typeface="Wingdings 3" panose="05040102010807070707" pitchFamily="18" charset="2"/>
              <a:buChar char=""/>
            </a:pPr>
            <a:r>
              <a:rPr lang="fr-FR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Gestion et Politique de l'eau </a:t>
            </a:r>
            <a:endParaRPr lang="fr-FR" b="1" dirty="0"/>
          </a:p>
          <a:p>
            <a:pPr>
              <a:buSzPct val="70000"/>
              <a:buFont typeface="Wingdings 3" panose="05040102010807070707" pitchFamily="18" charset="2"/>
              <a:buChar char=""/>
            </a:pPr>
            <a:r>
              <a:rPr lang="fr-FR" b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MOOC Explore 2</a:t>
            </a:r>
            <a:endParaRPr lang="en-US" b="1" dirty="0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C91EBF9E-4177-4ABD-8DF5-162F6190EE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44100" y="3429000"/>
            <a:ext cx="1771650" cy="51914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85E085B-C795-46BD-A50F-7A13C84B92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6" y="38169"/>
            <a:ext cx="97028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70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8480DA-179A-42E9-8D6F-61EDFFF33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651" y="1814749"/>
            <a:ext cx="10467009" cy="7226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000" b="1" dirty="0" err="1"/>
              <a:t>Recosanté</a:t>
            </a:r>
            <a:r>
              <a:rPr lang="fr-FR" sz="2000" b="1" dirty="0"/>
              <a:t> : </a:t>
            </a:r>
            <a:r>
              <a:rPr lang="fr-FR" sz="2000" dirty="0"/>
              <a:t>Application officielle du gouvernement français pour rester informé(e) chaque jour face aux dangers environnementaux dans votre ville.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9096222-B584-4CA8-8A00-7B0D9F69B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865" y="92941"/>
            <a:ext cx="8314269" cy="583209"/>
          </a:xfrm>
          <a:prstGeom prst="roundRect">
            <a:avLst>
              <a:gd name="adj" fmla="val 3782"/>
            </a:avLst>
          </a:prstGeo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99A2"/>
                </a:solidFill>
              </a:rPr>
              <a:t>Applications numérique « Eau &amp; Santé »</a:t>
            </a:r>
          </a:p>
        </p:txBody>
      </p:sp>
      <p:pic>
        <p:nvPicPr>
          <p:cNvPr id="6" name="Image 5">
            <a:hlinkClick r:id="rId2"/>
            <a:extLst>
              <a:ext uri="{FF2B5EF4-FFF2-40B4-BE49-F238E27FC236}">
                <a16:creationId xmlns:a16="http://schemas.microsoft.com/office/drawing/2014/main" id="{6E50BB34-F162-47EE-A691-F60647D9F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1693495"/>
            <a:ext cx="965201" cy="9652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ECE0ED6-BE84-4CC9-914C-BDB2F2D9B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77" y="355398"/>
            <a:ext cx="939799" cy="939799"/>
          </a:xfrm>
          <a:prstGeom prst="rect">
            <a:avLst/>
          </a:prstGeom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562799DC-ABB8-4603-B5B0-A894555E7C5F}"/>
              </a:ext>
            </a:extLst>
          </p:cNvPr>
          <p:cNvSpPr txBox="1">
            <a:spLocks/>
          </p:cNvSpPr>
          <p:nvPr/>
        </p:nvSpPr>
        <p:spPr>
          <a:xfrm>
            <a:off x="1181651" y="2808298"/>
            <a:ext cx="10467009" cy="722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/>
              <a:t>LYZO : </a:t>
            </a:r>
            <a:r>
              <a:rPr lang="fr-FR" sz="2000" dirty="0"/>
              <a:t>Application mobile conçue pour fournir des informations détaillées sur la qualité de l'eau potable distribuée dans l'ensemble des communes de France.</a:t>
            </a:r>
          </a:p>
        </p:txBody>
      </p:sp>
      <p:pic>
        <p:nvPicPr>
          <p:cNvPr id="13" name="Image 12">
            <a:hlinkClick r:id="rId5"/>
            <a:extLst>
              <a:ext uri="{FF2B5EF4-FFF2-40B4-BE49-F238E27FC236}">
                <a16:creationId xmlns:a16="http://schemas.microsoft.com/office/drawing/2014/main" id="{C1D15A53-665D-41B0-91DB-0F77B8F5B2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2701949"/>
            <a:ext cx="965201" cy="965201"/>
          </a:xfrm>
          <a:prstGeom prst="rect">
            <a:avLst/>
          </a:prstGeom>
        </p:spPr>
      </p:pic>
      <p:pic>
        <p:nvPicPr>
          <p:cNvPr id="15" name="Image 14">
            <a:hlinkClick r:id="rId7"/>
            <a:extLst>
              <a:ext uri="{FF2B5EF4-FFF2-40B4-BE49-F238E27FC236}">
                <a16:creationId xmlns:a16="http://schemas.microsoft.com/office/drawing/2014/main" id="{F2A6DC86-9A43-4326-8C3F-88990067C5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3710403"/>
            <a:ext cx="965201" cy="965201"/>
          </a:xfrm>
          <a:prstGeom prst="rect">
            <a:avLst/>
          </a:prstGeom>
        </p:spPr>
      </p:pic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BB842076-1C84-4E1E-89F3-84EFEDA90833}"/>
              </a:ext>
            </a:extLst>
          </p:cNvPr>
          <p:cNvSpPr txBox="1">
            <a:spLocks/>
          </p:cNvSpPr>
          <p:nvPr/>
        </p:nvSpPr>
        <p:spPr>
          <a:xfrm>
            <a:off x="1181651" y="3827747"/>
            <a:ext cx="10467009" cy="722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/>
              <a:t>Qualité de l’eau potable : </a:t>
            </a:r>
            <a:r>
              <a:rPr lang="fr-FR" sz="2000" dirty="0"/>
              <a:t>Site web pour consulter les résultats du contrôle sanitaire de la qualité de l’eau potable en ligne, commune par commune</a:t>
            </a:r>
          </a:p>
        </p:txBody>
      </p:sp>
      <p:pic>
        <p:nvPicPr>
          <p:cNvPr id="18" name="Image 17">
            <a:hlinkClick r:id="rId9"/>
            <a:extLst>
              <a:ext uri="{FF2B5EF4-FFF2-40B4-BE49-F238E27FC236}">
                <a16:creationId xmlns:a16="http://schemas.microsoft.com/office/drawing/2014/main" id="{09836785-23C2-4A83-9A41-4DCF75BE59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9" y="4718857"/>
            <a:ext cx="965201" cy="965201"/>
          </a:xfrm>
          <a:prstGeom prst="rect">
            <a:avLst/>
          </a:prstGeom>
        </p:spPr>
      </p:pic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17BAF9D1-55A2-4B4B-8628-FB8E7958F15B}"/>
              </a:ext>
            </a:extLst>
          </p:cNvPr>
          <p:cNvSpPr txBox="1">
            <a:spLocks/>
          </p:cNvSpPr>
          <p:nvPr/>
        </p:nvSpPr>
        <p:spPr>
          <a:xfrm>
            <a:off x="1181651" y="4840111"/>
            <a:ext cx="10467009" cy="722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/>
              <a:t>Qualité Rivière : </a:t>
            </a:r>
            <a:r>
              <a:rPr lang="fr-FR" sz="2000" dirty="0"/>
              <a:t>Application mobile qui accompagne les amateurs de nature et d’escapades au bord des cours d’eau français.</a:t>
            </a:r>
          </a:p>
        </p:txBody>
      </p:sp>
      <p:pic>
        <p:nvPicPr>
          <p:cNvPr id="21" name="Image 20">
            <a:hlinkClick r:id="rId11"/>
            <a:extLst>
              <a:ext uri="{FF2B5EF4-FFF2-40B4-BE49-F238E27FC236}">
                <a16:creationId xmlns:a16="http://schemas.microsoft.com/office/drawing/2014/main" id="{E59CA754-CBAA-4E0B-9B36-45B218E128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8" y="5727311"/>
            <a:ext cx="965201" cy="965201"/>
          </a:xfrm>
          <a:prstGeom prst="rect">
            <a:avLst/>
          </a:prstGeom>
        </p:spPr>
      </p:pic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59C1E0AE-B868-402E-A7DF-BB9DEC293195}"/>
              </a:ext>
            </a:extLst>
          </p:cNvPr>
          <p:cNvSpPr txBox="1">
            <a:spLocks/>
          </p:cNvSpPr>
          <p:nvPr/>
        </p:nvSpPr>
        <p:spPr>
          <a:xfrm>
            <a:off x="1181651" y="5833660"/>
            <a:ext cx="10467009" cy="722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 err="1"/>
              <a:t>MonEau</a:t>
            </a:r>
            <a:r>
              <a:rPr lang="fr-FR" sz="2000" b="1" dirty="0"/>
              <a:t> : </a:t>
            </a:r>
            <a:r>
              <a:rPr lang="fr-FR" sz="2000" dirty="0"/>
              <a:t>Application gratuite qui donne accès à des informations utiles sur l’eau partout en France.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2C500CB-0DDF-41F3-9937-C0B2CE04CFC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6" y="38169"/>
            <a:ext cx="97028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7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CCE0AF-7594-48FA-9872-811F2497D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505" y="0"/>
            <a:ext cx="10364451" cy="981683"/>
          </a:xfrm>
        </p:spPr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Conceptualisation du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E843ED-EC0E-4F49-A65B-0440935C53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99112" y="1175048"/>
            <a:ext cx="2181850" cy="608602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b="1" dirty="0"/>
              <a:t>WEBINAIRES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2B2D260-276F-40A3-9DCA-F9949C91BF86}"/>
              </a:ext>
            </a:extLst>
          </p:cNvPr>
          <p:cNvSpPr txBox="1">
            <a:spLocks/>
          </p:cNvSpPr>
          <p:nvPr/>
        </p:nvSpPr>
        <p:spPr>
          <a:xfrm>
            <a:off x="9026746" y="1175048"/>
            <a:ext cx="1405188" cy="60860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b="1" dirty="0"/>
              <a:t>MOOC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FDA68D7-560B-4104-9803-62D2B338C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57" y="1919826"/>
            <a:ext cx="3124347" cy="151677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B54E850-4CF2-4E4D-BB56-15431CF43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6569" y="3669307"/>
            <a:ext cx="836280" cy="122654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7E879D9-953A-4918-9266-9CA46605FA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08" t="23212" b="16970"/>
          <a:stretch/>
        </p:blipFill>
        <p:spPr>
          <a:xfrm>
            <a:off x="513441" y="3669306"/>
            <a:ext cx="1796344" cy="53314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0975810-F23D-41FD-811D-2FA7D6D430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0128" y="3569831"/>
            <a:ext cx="1643018" cy="65720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79B93EB-AA23-4F0A-844B-BE2C29C99D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0721" y="1931965"/>
            <a:ext cx="2902425" cy="134479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9A03F77-F268-4F53-AD72-135AC2B9B9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6746" y="3569831"/>
            <a:ext cx="855469" cy="829205"/>
          </a:xfrm>
          <a:prstGeom prst="rect">
            <a:avLst/>
          </a:prstGeom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349ED2BB-F682-426E-9FBE-AF5CA3B66DA4}"/>
              </a:ext>
            </a:extLst>
          </p:cNvPr>
          <p:cNvSpPr txBox="1">
            <a:spLocks/>
          </p:cNvSpPr>
          <p:nvPr/>
        </p:nvSpPr>
        <p:spPr>
          <a:xfrm>
            <a:off x="1358870" y="6007429"/>
            <a:ext cx="2222092" cy="52572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cap="none" dirty="0"/>
              <a:t>Sensibilisation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5E9132B8-D23D-42D8-A562-E6FF8949EA50}"/>
              </a:ext>
            </a:extLst>
          </p:cNvPr>
          <p:cNvSpPr txBox="1">
            <a:spLocks/>
          </p:cNvSpPr>
          <p:nvPr/>
        </p:nvSpPr>
        <p:spPr>
          <a:xfrm>
            <a:off x="4834087" y="1175048"/>
            <a:ext cx="2807428" cy="60860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 err="1"/>
              <a:t>Enquete</a:t>
            </a:r>
            <a:r>
              <a:rPr lang="fr-FR" sz="2400" b="1" dirty="0"/>
              <a:t> RISK-EAU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31890B0B-6CDE-4600-9997-7373AA125D4B}"/>
              </a:ext>
            </a:extLst>
          </p:cNvPr>
          <p:cNvSpPr txBox="1">
            <a:spLocks/>
          </p:cNvSpPr>
          <p:nvPr/>
        </p:nvSpPr>
        <p:spPr>
          <a:xfrm>
            <a:off x="5119554" y="4792924"/>
            <a:ext cx="2222092" cy="174022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cap="none" dirty="0"/>
              <a:t>Connaissances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cap="none" dirty="0"/>
              <a:t>Attitudes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cap="none" dirty="0"/>
              <a:t>Pratiques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F83D4BD7-2573-4904-8135-9C8C477C8EDA}"/>
              </a:ext>
            </a:extLst>
          </p:cNvPr>
          <p:cNvSpPr txBox="1">
            <a:spLocks/>
          </p:cNvSpPr>
          <p:nvPr/>
        </p:nvSpPr>
        <p:spPr>
          <a:xfrm>
            <a:off x="9026746" y="6007429"/>
            <a:ext cx="1898429" cy="52572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cap="none" dirty="0"/>
              <a:t>Formation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6757FF52-614C-4CC9-B04B-5FA1460F0786}"/>
              </a:ext>
            </a:extLst>
          </p:cNvPr>
          <p:cNvCxnSpPr/>
          <p:nvPr/>
        </p:nvCxnSpPr>
        <p:spPr>
          <a:xfrm>
            <a:off x="2133600" y="4505325"/>
            <a:ext cx="0" cy="12763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9258FA0C-0FCC-4791-AC64-8251A8596E93}"/>
              </a:ext>
            </a:extLst>
          </p:cNvPr>
          <p:cNvCxnSpPr/>
          <p:nvPr/>
        </p:nvCxnSpPr>
        <p:spPr>
          <a:xfrm>
            <a:off x="6172200" y="3354981"/>
            <a:ext cx="0" cy="12763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C7939CF1-5E66-44C7-9344-EBD4FAACDBAF}"/>
              </a:ext>
            </a:extLst>
          </p:cNvPr>
          <p:cNvCxnSpPr/>
          <p:nvPr/>
        </p:nvCxnSpPr>
        <p:spPr>
          <a:xfrm>
            <a:off x="10020300" y="4505325"/>
            <a:ext cx="0" cy="12763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>
            <a:extLst>
              <a:ext uri="{FF2B5EF4-FFF2-40B4-BE49-F238E27FC236}">
                <a16:creationId xmlns:a16="http://schemas.microsoft.com/office/drawing/2014/main" id="{741A6B80-2172-45A9-AC34-F3BBB300C3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9091" y="2099587"/>
            <a:ext cx="1643018" cy="1188699"/>
          </a:xfrm>
          <a:prstGeom prst="rect">
            <a:avLst/>
          </a:prstGeom>
        </p:spPr>
      </p:pic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F8DE51FB-F17B-48C0-99F0-08F3C6C9EC25}"/>
              </a:ext>
            </a:extLst>
          </p:cNvPr>
          <p:cNvCxnSpPr/>
          <p:nvPr/>
        </p:nvCxnSpPr>
        <p:spPr>
          <a:xfrm>
            <a:off x="3745149" y="1410511"/>
            <a:ext cx="924128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AE094239-452F-4DE7-A443-E64327EB3652}"/>
              </a:ext>
            </a:extLst>
          </p:cNvPr>
          <p:cNvCxnSpPr/>
          <p:nvPr/>
        </p:nvCxnSpPr>
        <p:spPr>
          <a:xfrm>
            <a:off x="7866434" y="1410511"/>
            <a:ext cx="924128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0395DE5A-84F2-428A-B1DD-8B0BA89CDEAD}"/>
              </a:ext>
            </a:extLst>
          </p:cNvPr>
          <p:cNvCxnSpPr/>
          <p:nvPr/>
        </p:nvCxnSpPr>
        <p:spPr>
          <a:xfrm>
            <a:off x="3865124" y="6277584"/>
            <a:ext cx="924128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278911EF-00E4-4B17-8D77-9D8AEF58DAB1}"/>
              </a:ext>
            </a:extLst>
          </p:cNvPr>
          <p:cNvCxnSpPr/>
          <p:nvPr/>
        </p:nvCxnSpPr>
        <p:spPr>
          <a:xfrm>
            <a:off x="7866434" y="6287312"/>
            <a:ext cx="924128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544E34F4-9229-4436-9869-B552C6878D99}"/>
              </a:ext>
            </a:extLst>
          </p:cNvPr>
          <p:cNvSpPr txBox="1"/>
          <p:nvPr/>
        </p:nvSpPr>
        <p:spPr>
          <a:xfrm>
            <a:off x="1162928" y="1040821"/>
            <a:ext cx="443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" panose="05000000000000000000" pitchFamily="2" charset="2"/>
              </a:rPr>
              <a:t></a:t>
            </a:r>
            <a:endParaRPr lang="fr-FR" sz="2000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0EBFE74-D122-4C1C-A760-2F07617D1DC7}"/>
              </a:ext>
            </a:extLst>
          </p:cNvPr>
          <p:cNvSpPr txBox="1"/>
          <p:nvPr/>
        </p:nvSpPr>
        <p:spPr>
          <a:xfrm>
            <a:off x="4618859" y="1045351"/>
            <a:ext cx="5732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" panose="05000000000000000000" pitchFamily="2" charset="2"/>
              </a:rPr>
              <a:t></a:t>
            </a:r>
            <a:endParaRPr lang="fr-FR" sz="2800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242794B-29D7-40A4-AA56-454B00129732}"/>
              </a:ext>
            </a:extLst>
          </p:cNvPr>
          <p:cNvSpPr txBox="1"/>
          <p:nvPr/>
        </p:nvSpPr>
        <p:spPr>
          <a:xfrm>
            <a:off x="8801508" y="1040821"/>
            <a:ext cx="450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" panose="05000000000000000000" pitchFamily="2" charset="2"/>
              </a:rPr>
              <a:t></a:t>
            </a:r>
            <a:endParaRPr lang="fr-FR" sz="1200" dirty="0"/>
          </a:p>
        </p:txBody>
      </p:sp>
      <p:sp>
        <p:nvSpPr>
          <p:cNvPr id="31" name="Espace réservé du contenu 2">
            <a:extLst>
              <a:ext uri="{FF2B5EF4-FFF2-40B4-BE49-F238E27FC236}">
                <a16:creationId xmlns:a16="http://schemas.microsoft.com/office/drawing/2014/main" id="{F31762E5-8AA3-40E7-A438-A06BFB36740A}"/>
              </a:ext>
            </a:extLst>
          </p:cNvPr>
          <p:cNvSpPr txBox="1">
            <a:spLocks/>
          </p:cNvSpPr>
          <p:nvPr/>
        </p:nvSpPr>
        <p:spPr>
          <a:xfrm>
            <a:off x="9026746" y="4399036"/>
            <a:ext cx="836279" cy="3938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800" b="1" dirty="0">
                <a:solidFill>
                  <a:schemeClr val="bg1"/>
                </a:solidFill>
              </a:rPr>
              <a:t>IPPA</a:t>
            </a:r>
          </a:p>
        </p:txBody>
      </p:sp>
    </p:spTree>
    <p:extLst>
      <p:ext uri="{BB962C8B-B14F-4D97-AF65-F5344CB8AC3E}">
        <p14:creationId xmlns:p14="http://schemas.microsoft.com/office/powerpoint/2010/main" val="109654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0B629B-9A5B-4681-84CB-7ECD00F6B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38" y="2468679"/>
            <a:ext cx="10364451" cy="1596177"/>
          </a:xfrm>
        </p:spPr>
        <p:txBody>
          <a:bodyPr/>
          <a:lstStyle/>
          <a:p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" panose="05000000000000000000" pitchFamily="2" charset="2"/>
              </a:rPr>
              <a:t>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" panose="05000000000000000000" pitchFamily="2" charset="2"/>
              </a:rPr>
              <a:t>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fr-FR" b="1" dirty="0">
                <a:solidFill>
                  <a:srgbClr val="0070C0"/>
                </a:solidFill>
              </a:rPr>
              <a:t>WEBINAIRES « EAUX &amp; SANTE »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40D01F-EF0B-4548-8FCD-D41A95B0E8BD}"/>
              </a:ext>
            </a:extLst>
          </p:cNvPr>
          <p:cNvSpPr txBox="1"/>
          <p:nvPr/>
        </p:nvSpPr>
        <p:spPr>
          <a:xfrm>
            <a:off x="2959376" y="4457557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  <a:sym typeface="Wingdings" panose="05000000000000000000" pitchFamily="2" charset="2"/>
              </a:rPr>
              <a:t> </a:t>
            </a:r>
            <a:r>
              <a:rPr kumimoji="0" lang="fr-FR" sz="3600" b="1" i="1" u="none" strike="noStrike" kern="1200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  <a:sym typeface="Wingdings" panose="05000000000000000000" pitchFamily="2" charset="2"/>
              </a:rPr>
              <a:t>Séquence</a:t>
            </a:r>
            <a:r>
              <a:rPr kumimoji="0" lang="fr-FR" sz="3600" b="1" i="1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  <a:sym typeface="Wingdings" panose="05000000000000000000" pitchFamily="2" charset="2"/>
              </a:rPr>
              <a:t> </a:t>
            </a:r>
            <a:r>
              <a:rPr kumimoji="0" lang="fr-FR" sz="3600" b="1" i="1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2024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532239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528647-1503-4AAC-A8F4-0DAD8449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3" y="337969"/>
            <a:ext cx="10773401" cy="424031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CHAIRE UNESCO « EDUCATIONS &amp; SANTE » / CC OMS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52A9184-7396-4636-8E43-383348EEB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380" y="877420"/>
            <a:ext cx="10224186" cy="531242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A4CF4B18-42FD-4DAC-9A47-AC1A96D1423B}"/>
              </a:ext>
            </a:extLst>
          </p:cNvPr>
          <p:cNvSpPr txBox="1">
            <a:spLocks/>
          </p:cNvSpPr>
          <p:nvPr/>
        </p:nvSpPr>
        <p:spPr>
          <a:xfrm>
            <a:off x="3151898" y="6219960"/>
            <a:ext cx="6693257" cy="638040"/>
          </a:xfrm>
          <a:prstGeom prst="rect">
            <a:avLst/>
          </a:prstGeom>
          <a:solidFill>
            <a:srgbClr val="FFCC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PARTAGE DE CONNAISSANCES </a:t>
            </a:r>
          </a:p>
        </p:txBody>
      </p:sp>
    </p:spTree>
    <p:extLst>
      <p:ext uri="{BB962C8B-B14F-4D97-AF65-F5344CB8AC3E}">
        <p14:creationId xmlns:p14="http://schemas.microsoft.com/office/powerpoint/2010/main" val="36900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DAB76CF-2A33-4874-8579-9BE61303A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42" y="313838"/>
            <a:ext cx="8420208" cy="44074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3FAFF7E-AD8B-49C4-A568-2C1BE7C624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9739"/>
          <a:stretch/>
        </p:blipFill>
        <p:spPr>
          <a:xfrm>
            <a:off x="9917389" y="116929"/>
            <a:ext cx="1999578" cy="48012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DB939E6-D524-4070-AE53-90A382706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45350"/>
            <a:ext cx="9640645" cy="1743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BB7C597-4651-474D-9D73-944D03DACA2F}"/>
              </a:ext>
            </a:extLst>
          </p:cNvPr>
          <p:cNvSpPr txBox="1"/>
          <p:nvPr/>
        </p:nvSpPr>
        <p:spPr>
          <a:xfrm>
            <a:off x="0" y="6488668"/>
            <a:ext cx="12193712" cy="369332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CC00CC"/>
                </a:solidFill>
              </a:rPr>
              <a:t>https://chaireunesco-es.org/2024/06/02/13-juin-2024-serie-eau-et-sante-n-1-leau-de-notre-robinet-que-peut-on-en-dire/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27FA9670-F80C-4FBC-A086-DE2D58322F65}"/>
              </a:ext>
            </a:extLst>
          </p:cNvPr>
          <p:cNvSpPr txBox="1">
            <a:spLocks/>
          </p:cNvSpPr>
          <p:nvPr/>
        </p:nvSpPr>
        <p:spPr>
          <a:xfrm>
            <a:off x="9917389" y="5094831"/>
            <a:ext cx="1999578" cy="608602"/>
          </a:xfrm>
          <a:prstGeom prst="rect">
            <a:avLst/>
          </a:prstGeom>
          <a:solidFill>
            <a:srgbClr val="CC00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b="1" dirty="0">
                <a:solidFill>
                  <a:schemeClr val="bg2"/>
                </a:solidFill>
              </a:rPr>
              <a:t>Participants inscrits = 410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9C11618-390A-44DB-B8EE-8FDF87C2D020}"/>
              </a:ext>
            </a:extLst>
          </p:cNvPr>
          <p:cNvSpPr txBox="1">
            <a:spLocks/>
          </p:cNvSpPr>
          <p:nvPr/>
        </p:nvSpPr>
        <p:spPr>
          <a:xfrm>
            <a:off x="9917389" y="5937136"/>
            <a:ext cx="1999578" cy="369332"/>
          </a:xfrm>
          <a:prstGeom prst="rect">
            <a:avLst/>
          </a:prstGeom>
          <a:solidFill>
            <a:srgbClr val="CC00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b="1" dirty="0">
                <a:solidFill>
                  <a:schemeClr val="bg2"/>
                </a:solidFill>
              </a:rPr>
              <a:t>DIRECT + REPLAY</a:t>
            </a:r>
          </a:p>
        </p:txBody>
      </p:sp>
    </p:spTree>
    <p:extLst>
      <p:ext uri="{BB962C8B-B14F-4D97-AF65-F5344CB8AC3E}">
        <p14:creationId xmlns:p14="http://schemas.microsoft.com/office/powerpoint/2010/main" val="395106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FC74E9E-80C1-47E7-AEE6-59CC5EFB9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29" y="3550384"/>
            <a:ext cx="7977445" cy="29402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0A62085-914A-415D-8944-4FB3F73C4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49" y="245131"/>
            <a:ext cx="6310570" cy="3303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863E330-21C9-4182-9238-878DD08EA8A0}"/>
              </a:ext>
            </a:extLst>
          </p:cNvPr>
          <p:cNvSpPr txBox="1"/>
          <p:nvPr/>
        </p:nvSpPr>
        <p:spPr>
          <a:xfrm>
            <a:off x="0" y="6488668"/>
            <a:ext cx="12406901" cy="369332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CC00CC"/>
                </a:solidFill>
              </a:rPr>
              <a:t>https://chaireunesco-es.org/2024/06/03/20-juin-2024-serie-eau-et-sante-n-2-eaux-non-conventionnelles-de-quoi-parlons-nous/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A2B2D3A-84A3-49EB-BEAE-C678C1003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7778" y="2459652"/>
            <a:ext cx="2206943" cy="1938696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4A477053-04F0-4693-BCC7-4E9217449591}"/>
              </a:ext>
            </a:extLst>
          </p:cNvPr>
          <p:cNvSpPr txBox="1">
            <a:spLocks/>
          </p:cNvSpPr>
          <p:nvPr/>
        </p:nvSpPr>
        <p:spPr>
          <a:xfrm>
            <a:off x="9105143" y="5139076"/>
            <a:ext cx="1999578" cy="608602"/>
          </a:xfrm>
          <a:prstGeom prst="rect">
            <a:avLst/>
          </a:prstGeom>
          <a:solidFill>
            <a:srgbClr val="CC00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b="1" dirty="0">
                <a:solidFill>
                  <a:schemeClr val="bg2"/>
                </a:solidFill>
              </a:rPr>
              <a:t>Participants inscrits = 285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ABD70D3C-F941-41D5-971A-F2530E46DB42}"/>
              </a:ext>
            </a:extLst>
          </p:cNvPr>
          <p:cNvSpPr txBox="1">
            <a:spLocks/>
          </p:cNvSpPr>
          <p:nvPr/>
        </p:nvSpPr>
        <p:spPr>
          <a:xfrm>
            <a:off x="9105143" y="5981381"/>
            <a:ext cx="1999578" cy="369332"/>
          </a:xfrm>
          <a:prstGeom prst="rect">
            <a:avLst/>
          </a:prstGeom>
          <a:solidFill>
            <a:srgbClr val="CC00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b="1" dirty="0">
                <a:solidFill>
                  <a:schemeClr val="bg2"/>
                </a:solidFill>
              </a:rPr>
              <a:t>DIRECT + REPLAY</a:t>
            </a:r>
          </a:p>
        </p:txBody>
      </p:sp>
    </p:spTree>
    <p:extLst>
      <p:ext uri="{BB962C8B-B14F-4D97-AF65-F5344CB8AC3E}">
        <p14:creationId xmlns:p14="http://schemas.microsoft.com/office/powerpoint/2010/main" val="4249218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F46ED0-9DFB-4A4A-9F17-7B99CD2F357F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bg2"/>
                </a:solidFill>
              </a:rPr>
              <a:t>Webinaire N°3</a:t>
            </a:r>
            <a:br>
              <a:rPr lang="fr-FR" sz="2800" b="1" dirty="0">
                <a:solidFill>
                  <a:schemeClr val="bg2"/>
                </a:solidFill>
              </a:rPr>
            </a:br>
            <a:r>
              <a:rPr lang="fr-FR" sz="3200" b="1" cap="none" dirty="0">
                <a:solidFill>
                  <a:srgbClr val="FFCCFF"/>
                </a:solidFill>
              </a:rPr>
              <a:t>Nos ressources en eau :</a:t>
            </a:r>
            <a:br>
              <a:rPr lang="fr-FR" sz="3200" b="1" cap="none" dirty="0">
                <a:solidFill>
                  <a:srgbClr val="FFCCFF"/>
                </a:solidFill>
              </a:rPr>
            </a:br>
            <a:r>
              <a:rPr lang="fr-FR" sz="3200" b="1" cap="none" dirty="0">
                <a:solidFill>
                  <a:srgbClr val="FFCCFF"/>
                </a:solidFill>
              </a:rPr>
              <a:t>gestion durable qualitative et quantitati</a:t>
            </a:r>
            <a:r>
              <a:rPr lang="fr-FR" sz="2800" b="1" cap="none" dirty="0">
                <a:solidFill>
                  <a:srgbClr val="FFCCFF"/>
                </a:solidFill>
              </a:rPr>
              <a:t>ve</a:t>
            </a:r>
            <a:endParaRPr lang="fr-FR" sz="2800" b="1" dirty="0">
              <a:solidFill>
                <a:srgbClr val="FFCCFF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54EDD13-A1C5-4B7D-8E68-9720ADFF3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699" y="2730736"/>
            <a:ext cx="1562100" cy="15716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26276BD-8EE5-4853-8D13-A3F3BA18B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295" y="4904059"/>
            <a:ext cx="1386340" cy="138634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E38E85A-48BC-4403-9FDA-978E3B7AFF43}"/>
              </a:ext>
            </a:extLst>
          </p:cNvPr>
          <p:cNvSpPr txBox="1"/>
          <p:nvPr/>
        </p:nvSpPr>
        <p:spPr>
          <a:xfrm>
            <a:off x="3193507" y="5509621"/>
            <a:ext cx="69820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Pauline ROUSSEAU-GUEUTIN</a:t>
            </a:r>
          </a:p>
          <a:p>
            <a:r>
              <a:rPr lang="fr-FR" b="1" dirty="0">
                <a:solidFill>
                  <a:srgbClr val="002060"/>
                </a:solidFill>
              </a:rPr>
              <a:t>Professeur, EHESP </a:t>
            </a:r>
          </a:p>
          <a:p>
            <a:r>
              <a:rPr lang="fr-FR" b="1" dirty="0">
                <a:solidFill>
                  <a:srgbClr val="002060"/>
                </a:solidFill>
              </a:rPr>
              <a:t>Hydrogéologie, Hydrologie, Transport de polluants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FF2BF6A-8D86-426C-9F64-8C511A7F4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6085" y="5597229"/>
            <a:ext cx="923330" cy="92333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5F022ED-9AC5-421D-B4E4-064949A99DA3}"/>
              </a:ext>
            </a:extLst>
          </p:cNvPr>
          <p:cNvSpPr txBox="1"/>
          <p:nvPr/>
        </p:nvSpPr>
        <p:spPr>
          <a:xfrm>
            <a:off x="3268136" y="3656030"/>
            <a:ext cx="69820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Johnny GASPERI</a:t>
            </a:r>
          </a:p>
          <a:p>
            <a:r>
              <a:rPr lang="fr-FR" b="1" dirty="0">
                <a:solidFill>
                  <a:srgbClr val="002060"/>
                </a:solidFill>
              </a:rPr>
              <a:t>Directeur de recherche, Université Gustave Eiffel</a:t>
            </a:r>
          </a:p>
          <a:p>
            <a:r>
              <a:rPr lang="fr-FR" b="1" dirty="0">
                <a:solidFill>
                  <a:srgbClr val="002060"/>
                </a:solidFill>
              </a:rPr>
              <a:t>Micropolluants des eaux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A2833D4-5206-449E-9150-46CAF132B0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8970" y="3676922"/>
            <a:ext cx="2753130" cy="56846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0F56F0D-4C73-42BA-945E-6F0680862776}"/>
              </a:ext>
            </a:extLst>
          </p:cNvPr>
          <p:cNvSpPr txBox="1"/>
          <p:nvPr/>
        </p:nvSpPr>
        <p:spPr>
          <a:xfrm>
            <a:off x="9716124" y="2433069"/>
            <a:ext cx="1562101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bg2"/>
                </a:solidFill>
              </a:rPr>
              <a:t>Février 2025</a:t>
            </a:r>
          </a:p>
        </p:txBody>
      </p:sp>
    </p:spTree>
    <p:extLst>
      <p:ext uri="{BB962C8B-B14F-4D97-AF65-F5344CB8AC3E}">
        <p14:creationId xmlns:p14="http://schemas.microsoft.com/office/powerpoint/2010/main" val="3099198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0B629B-9A5B-4681-84CB-7ECD00F6B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38" y="2468679"/>
            <a:ext cx="10364451" cy="1596177"/>
          </a:xfrm>
        </p:spPr>
        <p:txBody>
          <a:bodyPr/>
          <a:lstStyle/>
          <a:p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" panose="05000000000000000000" pitchFamily="2" charset="2"/>
              </a:rPr>
              <a:t>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" panose="05000000000000000000" pitchFamily="2" charset="2"/>
              </a:rPr>
              <a:t>    </a:t>
            </a:r>
            <a:r>
              <a:rPr lang="fr-FR" b="1" dirty="0" err="1">
                <a:solidFill>
                  <a:srgbClr val="0070C0"/>
                </a:solidFill>
              </a:rPr>
              <a:t>enquete</a:t>
            </a:r>
            <a:r>
              <a:rPr lang="fr-FR" b="1" dirty="0">
                <a:solidFill>
                  <a:srgbClr val="0070C0"/>
                </a:solidFill>
              </a:rPr>
              <a:t> « </a:t>
            </a:r>
            <a:r>
              <a:rPr lang="fr-FR" b="1" dirty="0" err="1">
                <a:solidFill>
                  <a:srgbClr val="0070C0"/>
                </a:solidFill>
              </a:rPr>
              <a:t>risk</a:t>
            </a:r>
            <a:r>
              <a:rPr lang="fr-FR" b="1" dirty="0">
                <a:solidFill>
                  <a:srgbClr val="0070C0"/>
                </a:solidFill>
              </a:rPr>
              <a:t>-eau »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22AC42B-8106-4260-AC81-93B1EFEFB2C2}"/>
              </a:ext>
            </a:extLst>
          </p:cNvPr>
          <p:cNvSpPr txBox="1">
            <a:spLocks/>
          </p:cNvSpPr>
          <p:nvPr/>
        </p:nvSpPr>
        <p:spPr>
          <a:xfrm>
            <a:off x="1412403" y="5147187"/>
            <a:ext cx="10364451" cy="810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cap="none" dirty="0">
                <a:solidFill>
                  <a:srgbClr val="0070C0"/>
                </a:solidFill>
                <a:latin typeface="Tw Cen MT" panose="020B0602020104020603"/>
                <a:ea typeface="+mn-ea"/>
                <a:cs typeface="+mn-cs"/>
                <a:sym typeface="Wingdings" panose="05000000000000000000" pitchFamily="2" charset="2"/>
              </a:rPr>
              <a:t> </a:t>
            </a:r>
            <a:r>
              <a:rPr lang="fr-FR" b="1" i="1" cap="none" dirty="0">
                <a:solidFill>
                  <a:srgbClr val="0070C0"/>
                </a:solidFill>
                <a:latin typeface="Tw Cen MT" panose="020B0602020104020603"/>
                <a:ea typeface="+mn-ea"/>
                <a:cs typeface="+mn-cs"/>
                <a:sym typeface="Wingdings" panose="05000000000000000000" pitchFamily="2" charset="2"/>
              </a:rPr>
              <a:t>Evaluation de l’impact des webinaires</a:t>
            </a:r>
            <a:endParaRPr lang="fr-FR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00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D2E0C2-689F-4C42-BA93-57C6E9366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1521" y="-97704"/>
            <a:ext cx="5427849" cy="1257908"/>
          </a:xfrm>
        </p:spPr>
        <p:txBody>
          <a:bodyPr>
            <a:normAutofit/>
          </a:bodyPr>
          <a:lstStyle/>
          <a:p>
            <a:r>
              <a:rPr lang="fr-FR" sz="4000" b="1" dirty="0" err="1">
                <a:solidFill>
                  <a:srgbClr val="0070C0"/>
                </a:solidFill>
              </a:rPr>
              <a:t>Enquete</a:t>
            </a:r>
            <a:r>
              <a:rPr lang="fr-FR" sz="4000" b="1" dirty="0">
                <a:solidFill>
                  <a:srgbClr val="0070C0"/>
                </a:solidFill>
              </a:rPr>
              <a:t> RISK-EAU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D6BDEAB-9829-48E7-ABE7-A67EBBD2701A}"/>
              </a:ext>
            </a:extLst>
          </p:cNvPr>
          <p:cNvSpPr txBox="1"/>
          <p:nvPr/>
        </p:nvSpPr>
        <p:spPr>
          <a:xfrm>
            <a:off x="2179194" y="1127800"/>
            <a:ext cx="8845108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OBJECTIFS : </a:t>
            </a:r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Evaluer les connaissances sur les différents types d’eaux </a:t>
            </a:r>
          </a:p>
          <a:p>
            <a:pPr marL="285750" indent="-285750">
              <a:buFontTx/>
              <a:buChar char="-"/>
            </a:pP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Évaluer la perception des risques,  consommation, utilisation </a:t>
            </a:r>
          </a:p>
          <a:p>
            <a:pPr marL="285750" indent="-285750">
              <a:buFontTx/>
              <a:buChar char="-"/>
            </a:pP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Évaluer les opinions sur l’impact environnemental et les ressources en eau</a:t>
            </a:r>
            <a:endParaRPr lang="fr-FR" sz="2000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ADF2AF2-4C84-4F9E-ADA0-5E7CB7CE4751}"/>
              </a:ext>
            </a:extLst>
          </p:cNvPr>
          <p:cNvSpPr txBox="1"/>
          <p:nvPr/>
        </p:nvSpPr>
        <p:spPr>
          <a:xfrm>
            <a:off x="330367" y="2661777"/>
            <a:ext cx="5143501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QUESTIONNAIRE  / MODALISA (</a:t>
            </a:r>
            <a:r>
              <a:rPr lang="fr-FR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Kynos</a:t>
            </a: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paris)</a:t>
            </a:r>
          </a:p>
          <a:p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55 questions au total :</a:t>
            </a:r>
          </a:p>
          <a:p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6 questions ouvertes textuelles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2 questions numériques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33 questions fermées à réponse unique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5 questions fermées à réponses multiple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9 questions </a:t>
            </a:r>
            <a:r>
              <a:rPr lang="fr-FR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avec réponses à hiérarchiser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6E62EF2-80C0-4E9B-8FCE-67FBCF22D913}"/>
              </a:ext>
            </a:extLst>
          </p:cNvPr>
          <p:cNvSpPr txBox="1"/>
          <p:nvPr/>
        </p:nvSpPr>
        <p:spPr>
          <a:xfrm>
            <a:off x="5707626" y="3075182"/>
            <a:ext cx="6033660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METHODOLOGIE : </a:t>
            </a:r>
          </a:p>
          <a:p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C = Connaissance 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 Compréhension de faits, d’informations</a:t>
            </a:r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 = Attitude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 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Disposition, déterminée par l’expérience à l’égard d’une personne, d’un groupe social ou d’une chose abstraite et qui conditionne un comportement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 = 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Pratique  </a:t>
            </a:r>
            <a:r>
              <a:rPr lang="fr-FR" sz="1600" b="1" dirty="0">
                <a:effectLst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Façon déterminée d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’agir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D2751CF-1BB6-4E58-9215-0235FC733C19}"/>
              </a:ext>
            </a:extLst>
          </p:cNvPr>
          <p:cNvSpPr txBox="1"/>
          <p:nvPr/>
        </p:nvSpPr>
        <p:spPr>
          <a:xfrm>
            <a:off x="253380" y="5504052"/>
            <a:ext cx="545424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POPULATION CIBLE : </a:t>
            </a:r>
          </a:p>
          <a:p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Communauté de la Chaire UNESCO</a:t>
            </a:r>
          </a:p>
          <a:p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(professionnels de la SANTE et de l’EDUCATION)</a:t>
            </a:r>
          </a:p>
          <a:p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dans la suite aux webinaires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E26BEF0-3998-4BBF-B396-C7C84CBBD7A0}"/>
              </a:ext>
            </a:extLst>
          </p:cNvPr>
          <p:cNvSpPr txBox="1"/>
          <p:nvPr/>
        </p:nvSpPr>
        <p:spPr>
          <a:xfrm>
            <a:off x="7866158" y="5512691"/>
            <a:ext cx="349993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CALENDRIER : </a:t>
            </a:r>
          </a:p>
          <a:p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Enquête en ligne  -  T 1 / 2025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9AE1307-2CCD-4144-A13C-40AD3465B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23" y="1139772"/>
            <a:ext cx="2154297" cy="51272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7092BC0-F11C-4E83-9FA3-31521C993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459" y="5701052"/>
            <a:ext cx="93886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74095"/>
      </p:ext>
    </p:extLst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Personnalisé 7">
      <a:dk1>
        <a:sysClr val="windowText" lastClr="000000"/>
      </a:dk1>
      <a:lt1>
        <a:srgbClr val="C9FAFC"/>
      </a:lt1>
      <a:dk2>
        <a:srgbClr val="17406D"/>
      </a:dk2>
      <a:lt2>
        <a:srgbClr val="E6F8F5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Ronds dans l’eau</Template>
  <TotalTime>241</TotalTime>
  <Words>749</Words>
  <Application>Microsoft Office PowerPoint</Application>
  <PresentationFormat>Grand écran</PresentationFormat>
  <Paragraphs>127</Paragraphs>
  <Slides>16</Slides>
  <Notes>4</Notes>
  <HiddenSlides>2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Arial Narrow</vt:lpstr>
      <vt:lpstr>Calibri</vt:lpstr>
      <vt:lpstr>Tw Cen MT</vt:lpstr>
      <vt:lpstr>Wingdings</vt:lpstr>
      <vt:lpstr>Wingdings 3</vt:lpstr>
      <vt:lpstr>Ronds dans l’eau</vt:lpstr>
      <vt:lpstr>Eau(x) et santé :  comment améliorer nos connaissances ?</vt:lpstr>
      <vt:lpstr>Conceptualisation du projet</vt:lpstr>
      <vt:lpstr>   WEBINAIRES « EAUX &amp; SANTE »</vt:lpstr>
      <vt:lpstr>CHAIRE UNESCO « EDUCATIONS &amp; SANTE » / CC OMS</vt:lpstr>
      <vt:lpstr>Présentation PowerPoint</vt:lpstr>
      <vt:lpstr>Présentation PowerPoint</vt:lpstr>
      <vt:lpstr>Webinaire N°3 Nos ressources en eau : gestion durable qualitative et quantitative</vt:lpstr>
      <vt:lpstr>    enquete « risk-eau »</vt:lpstr>
      <vt:lpstr>Enquete RISK-EAU</vt:lpstr>
      <vt:lpstr>Présentation PowerPoint</vt:lpstr>
      <vt:lpstr>   MOOC « EAUX &amp; SANTE »</vt:lpstr>
      <vt:lpstr>Structuration du projet mooc</vt:lpstr>
      <vt:lpstr>Structuration &amp; avancée du projet mooc</vt:lpstr>
      <vt:lpstr>Merci pour votre attention</vt:lpstr>
      <vt:lpstr>MOOC « Eau &amp; Santé »</vt:lpstr>
      <vt:lpstr>Applications numérique « Eau &amp; Santé 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"Eau et santé : comment améliorer nos connaissances ?"</dc:title>
  <dc:creator>Marie-Pierre SAUVANT-ROCHAT</dc:creator>
  <cp:lastModifiedBy>Marie-Pierre SAUVANT-ROCHAT</cp:lastModifiedBy>
  <cp:revision>32</cp:revision>
  <dcterms:created xsi:type="dcterms:W3CDTF">2024-12-05T18:39:36Z</dcterms:created>
  <dcterms:modified xsi:type="dcterms:W3CDTF">2024-12-06T10:57:24Z</dcterms:modified>
</cp:coreProperties>
</file>