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4" r:id="rId5"/>
    <p:sldId id="256" r:id="rId6"/>
    <p:sldId id="263" r:id="rId7"/>
    <p:sldId id="257" r:id="rId8"/>
    <p:sldId id="266" r:id="rId9"/>
    <p:sldId id="258" r:id="rId10"/>
    <p:sldId id="273" r:id="rId11"/>
    <p:sldId id="267" r:id="rId12"/>
    <p:sldId id="265" r:id="rId13"/>
    <p:sldId id="268" r:id="rId14"/>
    <p:sldId id="259" r:id="rId15"/>
    <p:sldId id="271" r:id="rId16"/>
    <p:sldId id="272" r:id="rId17"/>
    <p:sldId id="269" r:id="rId18"/>
    <p:sldId id="270" r:id="rId19"/>
    <p:sldId id="261" r:id="rId20"/>
    <p:sldId id="26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96"/>
    <a:srgbClr val="006666"/>
    <a:srgbClr val="5E5C5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>
      <p:cViewPr varScale="1">
        <p:scale>
          <a:sx n="115" d="100"/>
          <a:sy n="115" d="100"/>
        </p:scale>
        <p:origin x="1482" y="96"/>
      </p:cViewPr>
      <p:guideLst>
        <p:guide orient="horz" pos="247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59300485724322E-2"/>
          <c:y val="1.8338997639894175E-2"/>
          <c:w val="0.90777145164546735"/>
          <c:h val="0.80731031262601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'2019-20'!$F$225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'2019-20'!$E$226:$E$245</c:f>
              <c:strCache>
                <c:ptCount val="20"/>
                <c:pt idx="0">
                  <c:v>0 - 1 </c:v>
                </c:pt>
                <c:pt idx="1">
                  <c:v>1 - 2</c:v>
                </c:pt>
                <c:pt idx="2">
                  <c:v>2 - 3</c:v>
                </c:pt>
                <c:pt idx="3">
                  <c:v>3 - 4</c:v>
                </c:pt>
                <c:pt idx="4">
                  <c:v>4 - 5</c:v>
                </c:pt>
                <c:pt idx="5">
                  <c:v>5 - 6</c:v>
                </c:pt>
                <c:pt idx="6">
                  <c:v>6 - 7</c:v>
                </c:pt>
                <c:pt idx="7">
                  <c:v>7 - 8</c:v>
                </c:pt>
                <c:pt idx="8">
                  <c:v>8 - 9</c:v>
                </c:pt>
                <c:pt idx="9">
                  <c:v>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</c:strCache>
            </c:strRef>
          </c:cat>
          <c:val>
            <c:numRef>
              <c:f>'2019-20'!$F$226:$F$245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17</c:v>
                </c:pt>
                <c:pt idx="9">
                  <c:v>13</c:v>
                </c:pt>
                <c:pt idx="10">
                  <c:v>17</c:v>
                </c:pt>
                <c:pt idx="11">
                  <c:v>21</c:v>
                </c:pt>
                <c:pt idx="12">
                  <c:v>36</c:v>
                </c:pt>
                <c:pt idx="13">
                  <c:v>20</c:v>
                </c:pt>
                <c:pt idx="14">
                  <c:v>20</c:v>
                </c:pt>
                <c:pt idx="15">
                  <c:v>15</c:v>
                </c:pt>
                <c:pt idx="16">
                  <c:v>6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2-4900-A1F0-1D267B428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21424"/>
        <c:axId val="516121752"/>
      </c:barChart>
      <c:catAx>
        <c:axId val="51612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1752"/>
        <c:crosses val="autoZero"/>
        <c:auto val="1"/>
        <c:lblAlgn val="ctr"/>
        <c:lblOffset val="100"/>
        <c:noMultiLvlLbl val="0"/>
      </c:catAx>
      <c:valAx>
        <c:axId val="51612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0797496466785"/>
          <c:y val="0.13432122871433519"/>
          <c:w val="0.33329198418279704"/>
          <c:h val="7.556941288379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54943260203752E-2"/>
          <c:y val="5.146423811117571E-2"/>
          <c:w val="0.90777145164546735"/>
          <c:h val="0.80731031262601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'2019-20'!$F$225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'2019-20'!$E$226:$E$245</c:f>
              <c:strCache>
                <c:ptCount val="20"/>
                <c:pt idx="0">
                  <c:v>0 - 1 </c:v>
                </c:pt>
                <c:pt idx="1">
                  <c:v>1 - 2</c:v>
                </c:pt>
                <c:pt idx="2">
                  <c:v>2 - 3</c:v>
                </c:pt>
                <c:pt idx="3">
                  <c:v>3 - 4</c:v>
                </c:pt>
                <c:pt idx="4">
                  <c:v>4 - 5</c:v>
                </c:pt>
                <c:pt idx="5">
                  <c:v>5 - 6</c:v>
                </c:pt>
                <c:pt idx="6">
                  <c:v>6 - 7</c:v>
                </c:pt>
                <c:pt idx="7">
                  <c:v>7 - 8</c:v>
                </c:pt>
                <c:pt idx="8">
                  <c:v>8 - 9</c:v>
                </c:pt>
                <c:pt idx="9">
                  <c:v>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</c:strCache>
            </c:strRef>
          </c:cat>
          <c:val>
            <c:numRef>
              <c:f>'2019-20'!$F$226:$F$245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17</c:v>
                </c:pt>
                <c:pt idx="9">
                  <c:v>13</c:v>
                </c:pt>
                <c:pt idx="10">
                  <c:v>17</c:v>
                </c:pt>
                <c:pt idx="11">
                  <c:v>21</c:v>
                </c:pt>
                <c:pt idx="12">
                  <c:v>36</c:v>
                </c:pt>
                <c:pt idx="13">
                  <c:v>20</c:v>
                </c:pt>
                <c:pt idx="14">
                  <c:v>20</c:v>
                </c:pt>
                <c:pt idx="15">
                  <c:v>15</c:v>
                </c:pt>
                <c:pt idx="16">
                  <c:v>6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6-4B34-83EA-8ED1D71DFCD7}"/>
            </c:ext>
          </c:extLst>
        </c:ser>
        <c:ser>
          <c:idx val="1"/>
          <c:order val="1"/>
          <c:tx>
            <c:strRef>
              <c:f>'2019-20'!$G$225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'2019-20'!$E$226:$E$245</c:f>
              <c:strCache>
                <c:ptCount val="20"/>
                <c:pt idx="0">
                  <c:v>0 - 1 </c:v>
                </c:pt>
                <c:pt idx="1">
                  <c:v>1 - 2</c:v>
                </c:pt>
                <c:pt idx="2">
                  <c:v>2 - 3</c:v>
                </c:pt>
                <c:pt idx="3">
                  <c:v>3 - 4</c:v>
                </c:pt>
                <c:pt idx="4">
                  <c:v>4 - 5</c:v>
                </c:pt>
                <c:pt idx="5">
                  <c:v>5 - 6</c:v>
                </c:pt>
                <c:pt idx="6">
                  <c:v>6 - 7</c:v>
                </c:pt>
                <c:pt idx="7">
                  <c:v>7 - 8</c:v>
                </c:pt>
                <c:pt idx="8">
                  <c:v>8 - 9</c:v>
                </c:pt>
                <c:pt idx="9">
                  <c:v>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</c:strCache>
            </c:strRef>
          </c:cat>
          <c:val>
            <c:numRef>
              <c:f>'2019-20'!$G$226:$G$245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8</c:v>
                </c:pt>
                <c:pt idx="10">
                  <c:v>24</c:v>
                </c:pt>
                <c:pt idx="11">
                  <c:v>26</c:v>
                </c:pt>
                <c:pt idx="12">
                  <c:v>39</c:v>
                </c:pt>
                <c:pt idx="13">
                  <c:v>40</c:v>
                </c:pt>
                <c:pt idx="14">
                  <c:v>43</c:v>
                </c:pt>
                <c:pt idx="15">
                  <c:v>21</c:v>
                </c:pt>
                <c:pt idx="16">
                  <c:v>10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F6-4B34-83EA-8ED1D71DF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21424"/>
        <c:axId val="516121752"/>
      </c:barChart>
      <c:catAx>
        <c:axId val="51612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1752"/>
        <c:crosses val="autoZero"/>
        <c:auto val="1"/>
        <c:lblAlgn val="ctr"/>
        <c:lblOffset val="100"/>
        <c:noMultiLvlLbl val="0"/>
      </c:catAx>
      <c:valAx>
        <c:axId val="51612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12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0797496466785"/>
          <c:y val="0.13432122871433519"/>
          <c:w val="0.33329198418279704"/>
          <c:h val="7.556941288379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BE6C-B4B7-4D44-A479-50E17D8F1F38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E11A-BEC7-4615-846C-760C0F889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2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70C5-F647-4C67-B0A6-31DE7536B1A8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C232-63F0-4279-85BC-F190B8214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6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s’agirait donc de proposer un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d’autoformation en ligne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 d’abord,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complèterait dès la rentrée un « 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Quizz d’Auto-évaluation formative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», pour se positionner sur les différentes notions de base jugées nécessaires pour aborder efficacement les enseignements de Neurosciences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fonction de ses résultats au quizz,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serait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orienté.e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individuellement vers des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 en ligne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lui permettant de se remettre à niveau. Les thèmes abordés seront très variés, mais chaque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verrait proposer exclusivement les ressources adaptées à son profil, ciblant spécifiquement ses lacunes individuelles.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Finalement, un « 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Quizz Final d’Autoformation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permettrait à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vérifier qu’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il.elle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s’est correctement (ré)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approprié.e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notions qui lui faisaient défaut en début d’année et qu’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il.elle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prêt.e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aborder la suite de l’enseignement de Neurosciences Cognitives.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5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40 questions,</a:t>
            </a:r>
            <a:r>
              <a:rPr lang="fr-FR" baseline="0" dirty="0" smtClean="0"/>
              <a:t> 4 grand domaines, pour chaque, un référentiel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23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40 questions,</a:t>
            </a:r>
            <a:r>
              <a:rPr lang="fr-FR" baseline="0" dirty="0" smtClean="0"/>
              <a:t> 4 grand domaines, pour chaque, un référentiel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6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pouvait attendre mieux…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0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1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ex.. Entre 50 et 80% : Vous maîtrisez une partie des connaissances en … nécessaires aux enseignements de neurosciences. Allez consulter les ressources correspondantes afin de compléter vos connaissances.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1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plus de temps (40 minutes au lieu de 30).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232-63F0-4279-85BC-F190B8214F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3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  <a:endParaRPr lang="fr-FR" sz="360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 smtClean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err="1" smtClean="0"/>
              <a:t>PRANNeuro</a:t>
            </a:r>
            <a:r>
              <a:rPr lang="fr-FR" dirty="0" smtClean="0"/>
              <a:t> en 2019-20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92425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Qz1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080859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Qz2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025073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Ev</a:t>
            </a:r>
            <a:endParaRPr lang="fr-FR" sz="2800" b="1" dirty="0"/>
          </a:p>
        </p:txBody>
      </p:sp>
      <p:sp>
        <p:nvSpPr>
          <p:cNvPr id="8" name="Flèche droite 7"/>
          <p:cNvSpPr/>
          <p:nvPr/>
        </p:nvSpPr>
        <p:spPr>
          <a:xfrm>
            <a:off x="2546369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9" name="Flèche droite 8"/>
          <p:cNvSpPr/>
          <p:nvPr/>
        </p:nvSpPr>
        <p:spPr>
          <a:xfrm>
            <a:off x="6434803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0" name="Ellipse 9"/>
          <p:cNvSpPr/>
          <p:nvPr/>
        </p:nvSpPr>
        <p:spPr>
          <a:xfrm>
            <a:off x="1002901" y="1236101"/>
            <a:ext cx="1368152" cy="105208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8" name="Rectangle 17"/>
          <p:cNvSpPr/>
          <p:nvPr/>
        </p:nvSpPr>
        <p:spPr>
          <a:xfrm>
            <a:off x="3136642" y="1463435"/>
            <a:ext cx="1003311" cy="5974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Res</a:t>
            </a:r>
            <a:endParaRPr lang="fr-FR" sz="28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4490586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2" name="ZoneTexte 1"/>
          <p:cNvSpPr txBox="1"/>
          <p:nvPr/>
        </p:nvSpPr>
        <p:spPr>
          <a:xfrm>
            <a:off x="323528" y="25679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Mêmes questions, mais 4 quizz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502323"/>
            <a:ext cx="5550671" cy="17268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7033" y="5507940"/>
            <a:ext cx="17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Note + Feedback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6639" y="1463435"/>
            <a:ext cx="998512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Res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061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" grpId="0"/>
      <p:bldP spid="1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2019-20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2425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Qz1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80859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Qz2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025073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Ev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>
            <a:off x="2546369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8" name="Flèche droite 7"/>
          <p:cNvSpPr/>
          <p:nvPr/>
        </p:nvSpPr>
        <p:spPr>
          <a:xfrm>
            <a:off x="6434803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9" name="Ellipse 8"/>
          <p:cNvSpPr/>
          <p:nvPr/>
        </p:nvSpPr>
        <p:spPr>
          <a:xfrm>
            <a:off x="2947118" y="1236101"/>
            <a:ext cx="1368152" cy="105208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1" name="Rectangle 10"/>
          <p:cNvSpPr/>
          <p:nvPr/>
        </p:nvSpPr>
        <p:spPr>
          <a:xfrm>
            <a:off x="3136642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Res</a:t>
            </a:r>
            <a:endParaRPr lang="fr-FR" sz="2800" b="1" dirty="0"/>
          </a:p>
        </p:txBody>
      </p:sp>
      <p:sp>
        <p:nvSpPr>
          <p:cNvPr id="12" name="Flèche droite 11"/>
          <p:cNvSpPr/>
          <p:nvPr/>
        </p:nvSpPr>
        <p:spPr>
          <a:xfrm>
            <a:off x="4490586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9813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0"/>
            <a:ext cx="8964488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15816" y="2852936"/>
            <a:ext cx="26642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5" y="116632"/>
            <a:ext cx="908975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2019-20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2425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Qz1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80859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Qz2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025073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Ev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>
            <a:off x="2546369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8" name="Flèche droite 7"/>
          <p:cNvSpPr/>
          <p:nvPr/>
        </p:nvSpPr>
        <p:spPr>
          <a:xfrm>
            <a:off x="6434803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9" name="Ellipse 8"/>
          <p:cNvSpPr/>
          <p:nvPr/>
        </p:nvSpPr>
        <p:spPr>
          <a:xfrm>
            <a:off x="4891335" y="1268760"/>
            <a:ext cx="1368152" cy="105208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0" name="ZoneTexte 9"/>
          <p:cNvSpPr txBox="1"/>
          <p:nvPr/>
        </p:nvSpPr>
        <p:spPr>
          <a:xfrm>
            <a:off x="5658416" y="1989922"/>
            <a:ext cx="1040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 = 223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136642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Res</a:t>
            </a:r>
            <a:endParaRPr lang="fr-FR" sz="2800" b="1" dirty="0"/>
          </a:p>
        </p:txBody>
      </p:sp>
      <p:sp>
        <p:nvSpPr>
          <p:cNvPr id="12" name="Flèche droite 11"/>
          <p:cNvSpPr/>
          <p:nvPr/>
        </p:nvSpPr>
        <p:spPr>
          <a:xfrm>
            <a:off x="4490586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4" name="ZoneTexte 13"/>
          <p:cNvSpPr txBox="1"/>
          <p:nvPr/>
        </p:nvSpPr>
        <p:spPr>
          <a:xfrm>
            <a:off x="260222" y="2335085"/>
            <a:ext cx="245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40 questions</a:t>
            </a:r>
          </a:p>
          <a:p>
            <a:pPr algn="ctr"/>
            <a:r>
              <a:rPr lang="fr-FR" dirty="0" smtClean="0"/>
              <a:t>- </a:t>
            </a:r>
            <a:r>
              <a:rPr lang="fr-FR" dirty="0" err="1" smtClean="0"/>
              <a:t>Neuroanatomie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Neurofonctionnel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Cardiologie</a:t>
            </a:r>
            <a:br>
              <a:rPr lang="fr-FR" dirty="0" smtClean="0"/>
            </a:br>
            <a:r>
              <a:rPr lang="fr-FR" dirty="0" smtClean="0"/>
              <a:t>- Maths/Physique</a:t>
            </a:r>
            <a:endParaRPr lang="fr-FR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432750"/>
              </p:ext>
            </p:extLst>
          </p:nvPr>
        </p:nvGraphicFramePr>
        <p:xfrm>
          <a:off x="2618734" y="2267669"/>
          <a:ext cx="65055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space réservé du contenu 2"/>
          <p:cNvSpPr txBox="1">
            <a:spLocks/>
          </p:cNvSpPr>
          <p:nvPr/>
        </p:nvSpPr>
        <p:spPr>
          <a:xfrm>
            <a:off x="260222" y="4396506"/>
            <a:ext cx="4445118" cy="924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/>
              <a:t>Note moyenne = 12,94/20 </a:t>
            </a:r>
            <a:r>
              <a:rPr lang="fr-FR" sz="1400" b="1" dirty="0" smtClean="0">
                <a:solidFill>
                  <a:srgbClr val="FF0000"/>
                </a:solidFill>
              </a:rPr>
              <a:t>(+1,5pt ; p&lt;.001)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smtClean="0"/>
              <a:t>Note min = 5,91 (3,71) ; Note max = 17,11 (17,08)</a:t>
            </a:r>
          </a:p>
          <a:p>
            <a:r>
              <a:rPr lang="fr-FR" sz="1400" b="1" dirty="0" smtClean="0"/>
              <a:t>84% (72.9 %)</a:t>
            </a:r>
            <a:r>
              <a:rPr lang="fr-FR" sz="1400" dirty="0" smtClean="0"/>
              <a:t> des étudiants ont obtenu la note de 10+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844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Graphic spid="16" grpId="0">
        <p:bldAsOne/>
      </p:bldGraphic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2019-20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2425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Qz1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80859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Qz2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025073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Ev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>
            <a:off x="2546369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8" name="Flèche droite 7"/>
          <p:cNvSpPr/>
          <p:nvPr/>
        </p:nvSpPr>
        <p:spPr>
          <a:xfrm>
            <a:off x="6434803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9" name="Ellipse 8"/>
          <p:cNvSpPr/>
          <p:nvPr/>
        </p:nvSpPr>
        <p:spPr>
          <a:xfrm>
            <a:off x="6842652" y="1236101"/>
            <a:ext cx="1368152" cy="105208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1" name="Rectangle 10"/>
          <p:cNvSpPr/>
          <p:nvPr/>
        </p:nvSpPr>
        <p:spPr>
          <a:xfrm>
            <a:off x="3136642" y="1463435"/>
            <a:ext cx="1003311" cy="59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Res</a:t>
            </a:r>
            <a:endParaRPr lang="fr-FR" sz="2800" b="1" dirty="0"/>
          </a:p>
        </p:txBody>
      </p:sp>
      <p:sp>
        <p:nvSpPr>
          <p:cNvPr id="12" name="Flèche droite 11"/>
          <p:cNvSpPr/>
          <p:nvPr/>
        </p:nvSpPr>
        <p:spPr>
          <a:xfrm>
            <a:off x="4490586" y="1612788"/>
            <a:ext cx="239640" cy="29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2" name="ZoneTexte 1"/>
          <p:cNvSpPr txBox="1"/>
          <p:nvPr/>
        </p:nvSpPr>
        <p:spPr>
          <a:xfrm>
            <a:off x="3346765" y="2780928"/>
            <a:ext cx="252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En cours…</a:t>
            </a:r>
            <a:endParaRPr lang="fr-FR" sz="4000" dirty="0"/>
          </a:p>
        </p:txBody>
      </p:sp>
      <p:sp>
        <p:nvSpPr>
          <p:cNvPr id="15" name="Rectangle 14"/>
          <p:cNvSpPr/>
          <p:nvPr/>
        </p:nvSpPr>
        <p:spPr>
          <a:xfrm>
            <a:off x="36512" y="52820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Ce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 d'auto-formation devrait être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étendu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d'autres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enseignements »</a:t>
            </a:r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b="44509"/>
          <a:stretch/>
        </p:blipFill>
        <p:spPr>
          <a:xfrm>
            <a:off x="5061645" y="5008183"/>
            <a:ext cx="3866453" cy="628441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7956376" y="5282044"/>
            <a:ext cx="0" cy="5232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497287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5,8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844" y="40068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S'il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réalisé sérieusement, ce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d'auto-formation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 forme de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quizz</a:t>
            </a:r>
            <a:b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utile pour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suivre les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 »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b="44363"/>
          <a:stretch/>
        </p:blipFill>
        <p:spPr>
          <a:xfrm>
            <a:off x="5029125" y="3871061"/>
            <a:ext cx="3871444" cy="613435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7668344" y="4180234"/>
            <a:ext cx="0" cy="5232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236296" y="387106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5,2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830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1728192" cy="1728192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113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006666"/>
                </a:solidFill>
              </a:rPr>
              <a:t>PRAN</a:t>
            </a:r>
            <a:r>
              <a:rPr lang="fr-FR" dirty="0" err="1" smtClean="0"/>
              <a:t>Neuro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Module en ligne de positionnement et de remise à </a:t>
            </a:r>
            <a:r>
              <a:rPr lang="fr-FR" sz="2700" dirty="0" smtClean="0"/>
              <a:t>niveau</a:t>
            </a:r>
            <a:br>
              <a:rPr lang="fr-FR" sz="2700" dirty="0" smtClean="0"/>
            </a:br>
            <a:r>
              <a:rPr lang="fr-FR" sz="2700" dirty="0" smtClean="0"/>
              <a:t>pour </a:t>
            </a:r>
            <a:r>
              <a:rPr lang="fr-FR" sz="2700" dirty="0"/>
              <a:t>les enseignements de neurosciences cognitives (L3)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7958"/>
            <a:ext cx="6400800" cy="1752600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Laetitia </a:t>
            </a:r>
            <a:r>
              <a:rPr lang="fr-FR" sz="2000" b="1" dirty="0" err="1" smtClean="0"/>
              <a:t>Silvert</a:t>
            </a:r>
            <a:endParaRPr lang="fr-FR" sz="2000" b="1" dirty="0" smtClean="0"/>
          </a:p>
          <a:p>
            <a:r>
              <a:rPr lang="fr-FR" sz="2000" b="1" dirty="0" smtClean="0"/>
              <a:t>Alice Normand</a:t>
            </a:r>
          </a:p>
          <a:p>
            <a:r>
              <a:rPr lang="fr-FR" sz="2000" b="1" dirty="0" smtClean="0"/>
              <a:t>Guillaume Vallet</a:t>
            </a:r>
            <a:endParaRPr lang="fr-FR" sz="2000" b="1" dirty="0"/>
          </a:p>
        </p:txBody>
      </p:sp>
      <p:sp>
        <p:nvSpPr>
          <p:cNvPr id="13" name="AutoShape 8" descr="https://mail.uca.fr/service/home/~/?auth=co&amp;loc=fr&amp;id=143076&amp;part=2.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624"/>
            <a:ext cx="5940152" cy="113611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7504" y="638132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Journée de la Pédagogie Universitaire LIA (10 décembre 2019)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UE Neurosciences Cognitives L3S5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24h CM</a:t>
            </a:r>
          </a:p>
          <a:p>
            <a:pPr marL="0" indent="0">
              <a:buNone/>
            </a:pPr>
            <a:r>
              <a:rPr lang="fr-FR" sz="2000" dirty="0" smtClean="0"/>
              <a:t>	- techniques </a:t>
            </a:r>
            <a:r>
              <a:rPr lang="fr-FR" sz="2000" dirty="0"/>
              <a:t>et méthodes en neurosciences</a:t>
            </a:r>
          </a:p>
          <a:p>
            <a:pPr marL="0" indent="0">
              <a:buNone/>
            </a:pPr>
            <a:r>
              <a:rPr lang="fr-FR" sz="2000" dirty="0" smtClean="0"/>
              <a:t>	- neurotransmission</a:t>
            </a:r>
          </a:p>
          <a:p>
            <a:pPr marL="0" indent="0">
              <a:buNone/>
            </a:pPr>
            <a:r>
              <a:rPr lang="fr-FR" sz="2000" dirty="0"/>
              <a:t>	- </a:t>
            </a:r>
            <a:r>
              <a:rPr lang="fr-FR" sz="2000" dirty="0" err="1" smtClean="0"/>
              <a:t>psychopharmocologie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	- </a:t>
            </a:r>
            <a:r>
              <a:rPr lang="fr-FR" sz="2000" dirty="0" smtClean="0"/>
              <a:t>neurosciences </a:t>
            </a:r>
            <a:r>
              <a:rPr lang="fr-FR" sz="2000" dirty="0"/>
              <a:t>du vieillissement normal et pathologique</a:t>
            </a:r>
          </a:p>
          <a:p>
            <a:r>
              <a:rPr lang="fr-FR" dirty="0" smtClean="0"/>
              <a:t>12h TD </a:t>
            </a:r>
            <a:r>
              <a:rPr lang="fr-FR" sz="2000" dirty="0" smtClean="0"/>
              <a:t>(préparation aux TP)</a:t>
            </a:r>
          </a:p>
          <a:p>
            <a:r>
              <a:rPr lang="fr-FR" dirty="0" smtClean="0"/>
              <a:t>12h TP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2000" dirty="0" smtClean="0"/>
              <a:t>	- électroencéphalographie</a:t>
            </a:r>
            <a:br>
              <a:rPr lang="fr-FR" sz="2000" dirty="0" smtClean="0"/>
            </a:br>
            <a:r>
              <a:rPr lang="fr-FR" sz="2000" dirty="0" smtClean="0"/>
              <a:t>	- activité électrodermale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000" dirty="0"/>
              <a:t>	- électrocardiographie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000" dirty="0"/>
              <a:t>	- neuropsychologie</a:t>
            </a:r>
          </a:p>
        </p:txBody>
      </p:sp>
      <p:sp>
        <p:nvSpPr>
          <p:cNvPr id="4" name="Flèche droite 3"/>
          <p:cNvSpPr/>
          <p:nvPr/>
        </p:nvSpPr>
        <p:spPr>
          <a:xfrm rot="9738225">
            <a:off x="4393152" y="4414927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9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Deux freins principaux aux </a:t>
            </a:r>
            <a:r>
              <a:rPr lang="fr-FR" dirty="0" smtClean="0"/>
              <a:t>acquisitions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Bases disciplinaires insuffisantes</a:t>
            </a:r>
          </a:p>
          <a:p>
            <a:pPr marL="0" indent="0">
              <a:buNone/>
            </a:pPr>
            <a:r>
              <a:rPr lang="fr-FR" sz="2000" dirty="0" smtClean="0"/>
              <a:t>(biologie humaine, neurobiologie cellulaire, organisation générale du système nerveux….)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dirty="0" smtClean="0"/>
              <a:t>Bases transdisciplinaires insuffisantes</a:t>
            </a:r>
          </a:p>
          <a:p>
            <a:pPr marL="0" indent="0">
              <a:buNone/>
            </a:pPr>
            <a:r>
              <a:rPr lang="fr-FR" sz="2000" dirty="0" smtClean="0"/>
              <a:t>(connaissances des unités de mesure et conversion, calculs de bases, principes élémentaires d’électricité…)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229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1400"/>
            <a:ext cx="1728192" cy="1728192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6666"/>
                </a:solidFill>
              </a:rPr>
              <a:t>PRAN</a:t>
            </a:r>
            <a:r>
              <a:rPr lang="fr-FR" dirty="0" err="1" smtClean="0"/>
              <a:t>Neuro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27447"/>
            <a:ext cx="7128792" cy="4525963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Quizz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d’Auto-évaluation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formative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se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positionner sur les différentes notions de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</a:t>
            </a:r>
          </a:p>
          <a:p>
            <a:pPr>
              <a:spcBef>
                <a:spcPts val="18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ligne individualisées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se remettre à niveau</a:t>
            </a:r>
          </a:p>
          <a:p>
            <a:pPr>
              <a:spcBef>
                <a:spcPts val="1800"/>
              </a:spcBef>
            </a:pPr>
            <a:r>
              <a:rPr lang="fr-FR" sz="28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Quizz </a:t>
            </a:r>
            <a:r>
              <a:rPr lang="fr-FR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28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inal d’Autoformation</a:t>
            </a:r>
            <a:r>
              <a:rPr lang="fr-FR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Coef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1/10</a:t>
            </a:r>
          </a:p>
          <a:p>
            <a:pPr>
              <a:spcBef>
                <a:spcPts val="18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dispositif </a:t>
            </a:r>
            <a:endParaRPr lang="fr-F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notes examens, questionnaire de satisfaction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5517" y="1618948"/>
            <a:ext cx="1008112" cy="72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Qz1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15517" y="3923204"/>
            <a:ext cx="1008112" cy="72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Qz2</a:t>
            </a:r>
            <a:endParaRPr lang="fr-FR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15517" y="5147340"/>
            <a:ext cx="1008112" cy="72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/>
              <a:t>Ev</a:t>
            </a:r>
            <a:endParaRPr lang="fr-FR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15517" y="2761224"/>
            <a:ext cx="1008112" cy="72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/>
              <a:t>Res</a:t>
            </a:r>
            <a:endParaRPr lang="fr-FR" sz="3200" b="1" dirty="0"/>
          </a:p>
        </p:txBody>
      </p:sp>
      <p:sp>
        <p:nvSpPr>
          <p:cNvPr id="9" name="Flèche vers le bas 8"/>
          <p:cNvSpPr/>
          <p:nvPr/>
        </p:nvSpPr>
        <p:spPr>
          <a:xfrm>
            <a:off x="611561" y="2473809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11561" y="363024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611561" y="479222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2018-19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2671752"/>
            <a:ext cx="245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40 questions</a:t>
            </a:r>
          </a:p>
          <a:p>
            <a:pPr algn="ctr"/>
            <a:r>
              <a:rPr lang="fr-FR" dirty="0" smtClean="0"/>
              <a:t>- </a:t>
            </a:r>
            <a:r>
              <a:rPr lang="fr-FR" dirty="0" err="1" smtClean="0"/>
              <a:t>Neuroanatomie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Neurofonctionnel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Cardiologie</a:t>
            </a:r>
            <a:br>
              <a:rPr lang="fr-FR" dirty="0" smtClean="0"/>
            </a:br>
            <a:r>
              <a:rPr lang="fr-FR" dirty="0" smtClean="0"/>
              <a:t>- Maths/Physique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276872"/>
            <a:ext cx="5390485" cy="4268176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2237876" y="1250389"/>
            <a:ext cx="4926412" cy="900000"/>
            <a:chOff x="3779912" y="1962641"/>
            <a:chExt cx="4926412" cy="9000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74" t="21343" r="74959" b="22651"/>
            <a:stretch/>
          </p:blipFill>
          <p:spPr>
            <a:xfrm>
              <a:off x="3779912" y="2147774"/>
              <a:ext cx="1080120" cy="50405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864"/>
            <a:stretch/>
          </p:blipFill>
          <p:spPr>
            <a:xfrm>
              <a:off x="5076056" y="1962641"/>
              <a:ext cx="3630268" cy="900000"/>
            </a:xfrm>
            <a:prstGeom prst="rect">
              <a:avLst/>
            </a:prstGeom>
          </p:spPr>
        </p:pic>
      </p:grpSp>
      <p:sp>
        <p:nvSpPr>
          <p:cNvPr id="24" name="Ellipse 23"/>
          <p:cNvSpPr/>
          <p:nvPr/>
        </p:nvSpPr>
        <p:spPr>
          <a:xfrm>
            <a:off x="2051720" y="1268760"/>
            <a:ext cx="1440160" cy="8104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2018-19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1812" y="2671752"/>
            <a:ext cx="245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40 questions</a:t>
            </a:r>
          </a:p>
          <a:p>
            <a:pPr algn="ctr"/>
            <a:r>
              <a:rPr lang="fr-FR" dirty="0" smtClean="0"/>
              <a:t>- </a:t>
            </a:r>
            <a:r>
              <a:rPr lang="fr-FR" dirty="0" err="1" smtClean="0"/>
              <a:t>Neuroanatomie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Neurofonctionnel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Cardiologie</a:t>
            </a:r>
            <a:br>
              <a:rPr lang="fr-FR" dirty="0" smtClean="0"/>
            </a:br>
            <a:r>
              <a:rPr lang="fr-FR" dirty="0" smtClean="0"/>
              <a:t>- Maths/Physique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80928"/>
            <a:ext cx="5459623" cy="266429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237876" y="1250389"/>
            <a:ext cx="4926412" cy="900000"/>
            <a:chOff x="3779912" y="1962641"/>
            <a:chExt cx="4926412" cy="9000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74" t="21343" r="74959" b="22651"/>
            <a:stretch/>
          </p:blipFill>
          <p:spPr>
            <a:xfrm>
              <a:off x="3779912" y="2147774"/>
              <a:ext cx="1080120" cy="50405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864"/>
            <a:stretch/>
          </p:blipFill>
          <p:spPr>
            <a:xfrm>
              <a:off x="5076056" y="1962641"/>
              <a:ext cx="3630268" cy="900000"/>
            </a:xfrm>
            <a:prstGeom prst="rect">
              <a:avLst/>
            </a:prstGeom>
          </p:spPr>
        </p:pic>
      </p:grpSp>
      <p:sp>
        <p:nvSpPr>
          <p:cNvPr id="17" name="Ellipse 16"/>
          <p:cNvSpPr/>
          <p:nvPr/>
        </p:nvSpPr>
        <p:spPr>
          <a:xfrm>
            <a:off x="2051720" y="1268760"/>
            <a:ext cx="1440160" cy="8104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PRANNeuro</a:t>
            </a:r>
            <a:r>
              <a:rPr lang="fr-FR" dirty="0" smtClean="0"/>
              <a:t> en 2018-19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1812" y="2503864"/>
            <a:ext cx="245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40 questions</a:t>
            </a:r>
          </a:p>
          <a:p>
            <a:pPr algn="ctr"/>
            <a:r>
              <a:rPr lang="fr-FR" dirty="0" smtClean="0"/>
              <a:t>- </a:t>
            </a:r>
            <a:r>
              <a:rPr lang="fr-FR" dirty="0" err="1" smtClean="0"/>
              <a:t>Neuroanatomie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Neurofonctionnel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Cardiologie</a:t>
            </a:r>
            <a:br>
              <a:rPr lang="fr-FR" dirty="0" smtClean="0"/>
            </a:br>
            <a:r>
              <a:rPr lang="fr-FR" dirty="0" smtClean="0"/>
              <a:t>- Maths/Physique</a:t>
            </a:r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734945"/>
              </p:ext>
            </p:extLst>
          </p:nvPr>
        </p:nvGraphicFramePr>
        <p:xfrm>
          <a:off x="3267023" y="2903752"/>
          <a:ext cx="5669677" cy="380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53" y="1264350"/>
            <a:ext cx="4968327" cy="90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788024" y="1958384"/>
            <a:ext cx="960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 = 188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4509120"/>
            <a:ext cx="3888432" cy="840806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fr-FR" sz="1400" b="1" dirty="0" smtClean="0"/>
              <a:t>Note </a:t>
            </a:r>
            <a:r>
              <a:rPr lang="fr-FR" sz="1400" b="1" dirty="0"/>
              <a:t>moyenne = 11.64/20</a:t>
            </a:r>
            <a:r>
              <a:rPr lang="fr-FR" sz="1400" dirty="0"/>
              <a:t> </a:t>
            </a:r>
          </a:p>
          <a:p>
            <a:r>
              <a:rPr lang="fr-FR" sz="1400" dirty="0"/>
              <a:t>Note min = 3.71 (+1 0) ; Note max = 17,08</a:t>
            </a:r>
          </a:p>
          <a:p>
            <a:r>
              <a:rPr lang="fr-FR" sz="1400" b="1" dirty="0"/>
              <a:t>72.9 %</a:t>
            </a:r>
            <a:r>
              <a:rPr lang="fr-FR" sz="1400" dirty="0"/>
              <a:t> des étudiants ont obtenu la note de 10 et </a:t>
            </a:r>
            <a:r>
              <a:rPr lang="fr-FR" sz="1400" dirty="0" smtClean="0"/>
              <a:t>+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497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16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PRANNeuro en 2018-19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1868" y="29662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S'il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réalisé sérieusement, ce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d'auto-formation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 forme de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quizz</a:t>
            </a:r>
            <a:b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utile pour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suivre les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 »</a:t>
            </a:r>
            <a:endParaRPr lang="fr-FR" sz="1400" dirty="0"/>
          </a:p>
        </p:txBody>
      </p:sp>
      <p:sp>
        <p:nvSpPr>
          <p:cNvPr id="29" name="Rectangle 28"/>
          <p:cNvSpPr/>
          <p:nvPr/>
        </p:nvSpPr>
        <p:spPr>
          <a:xfrm>
            <a:off x="36512" y="56667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Ce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 d'auto-formation devrait être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étendu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d'autres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enseignements »</a:t>
            </a:r>
            <a:endParaRPr lang="fr-FR" sz="1400" dirty="0"/>
          </a:p>
        </p:txBody>
      </p:sp>
      <p:sp>
        <p:nvSpPr>
          <p:cNvPr id="47" name="Rectangle 46"/>
          <p:cNvSpPr/>
          <p:nvPr/>
        </p:nvSpPr>
        <p:spPr>
          <a:xfrm>
            <a:off x="169369" y="48026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Au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final, vous êtes satisfait de ce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d'auto-formation »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507" y="40045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… est utile pour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suivre les </a:t>
            </a:r>
            <a:r>
              <a:rPr lang="fr-F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 »</a:t>
            </a:r>
            <a:endParaRPr lang="fr-FR" sz="1400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50" y="4528751"/>
            <a:ext cx="3871443" cy="113249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49" y="2830492"/>
            <a:ext cx="3871444" cy="1102564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149" y="3622580"/>
            <a:ext cx="3871444" cy="1102564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645" y="5392847"/>
            <a:ext cx="3866453" cy="1132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3275856" y="2276872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Notes ?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592288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1197647"/>
            <a:ext cx="5184161" cy="90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32240" y="1747738"/>
            <a:ext cx="960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 = 128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3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47" grpId="0"/>
      <p:bldP spid="23" grpId="0"/>
      <p:bldP spid="75" grpId="0"/>
      <p:bldP spid="11" grpId="0" animBg="1"/>
    </p:bldLst>
  </p:timing>
</p:sld>
</file>

<file path=ppt/theme/theme1.xml><?xml version="1.0" encoding="utf-8"?>
<a:theme xmlns:a="http://schemas.openxmlformats.org/drawingml/2006/main" name="Modèle PPT_CAP20-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8DBFE3BACF64887934A10BE03279E" ma:contentTypeVersion="11" ma:contentTypeDescription="Crée un document." ma:contentTypeScope="" ma:versionID="ee605b072f009c35f28446edb3ef5046">
  <xsd:schema xmlns:xsd="http://www.w3.org/2001/XMLSchema" xmlns:xs="http://www.w3.org/2001/XMLSchema" xmlns:p="http://schemas.microsoft.com/office/2006/metadata/properties" xmlns:ns2="c87c1d4c-3951-4daa-a017-ba79cbfae9dc" xmlns:ns3="260e29f2-3b6b-4c4e-a6af-eafc116e1a91" targetNamespace="http://schemas.microsoft.com/office/2006/metadata/properties" ma:root="true" ma:fieldsID="fcc291e4b0961c8b688358c2e7756376" ns2:_="" ns3:_="">
    <xsd:import namespace="c87c1d4c-3951-4daa-a017-ba79cbfae9dc"/>
    <xsd:import namespace="260e29f2-3b6b-4c4e-a6af-eafc116e1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udiences_x0020_cibl_x00e9_e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c1d4c-3951-4daa-a017-ba79cbfae9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udiences_x0020_cibl_x00e9_es" ma:index="10" nillable="true" ma:displayName="Audiences ciblées" ma:internalName="Audiences_x0020_cibl_x00e9_es">
      <xsd:simpleType>
        <xsd:restriction base="dms:Unknown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e29f2-3b6b-4c4e-a6af-eafc116e1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s_x0020_cibl_x00e9_es xmlns="c87c1d4c-3951-4daa-a017-ba79cbfae9dc" xsi:nil="true"/>
  </documentManagement>
</p:properties>
</file>

<file path=customXml/itemProps1.xml><?xml version="1.0" encoding="utf-8"?>
<ds:datastoreItem xmlns:ds="http://schemas.openxmlformats.org/officeDocument/2006/customXml" ds:itemID="{FC7A4DAA-4E5F-4682-AA03-75274C7710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F1F3E-6F14-42DE-8375-2520D449D819}"/>
</file>

<file path=customXml/itemProps3.xml><?xml version="1.0" encoding="utf-8"?>
<ds:datastoreItem xmlns:ds="http://schemas.openxmlformats.org/officeDocument/2006/customXml" ds:itemID="{E5A45C53-3652-4541-BDA8-572FBB04D418}">
  <ds:schemaRefs>
    <ds:schemaRef ds:uri="c87c1d4c-3951-4daa-a017-ba79cbfae9d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Présentation_JPU_Silvert</Template>
  <TotalTime>348</TotalTime>
  <Words>303</Words>
  <Application>Microsoft Office PowerPoint</Application>
  <PresentationFormat>Affichage à l'écran (4:3)</PresentationFormat>
  <Paragraphs>115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Open Sans</vt:lpstr>
      <vt:lpstr>Times New Roman</vt:lpstr>
      <vt:lpstr>Modèle PPT_CAP20-25</vt:lpstr>
      <vt:lpstr>Présentation PowerPoint</vt:lpstr>
      <vt:lpstr>PRANNeuro Module en ligne de positionnement et de remise à niveau pour les enseignements de neurosciences cognitives (L3) </vt:lpstr>
      <vt:lpstr>UE Neurosciences Cognitives L3S5</vt:lpstr>
      <vt:lpstr>Deux freins principaux aux acquisitions</vt:lpstr>
      <vt:lpstr>PRANNeuro</vt:lpstr>
      <vt:lpstr>PRANNeuro en 2018-19</vt:lpstr>
      <vt:lpstr>PRANNeuro en 2018-19</vt:lpstr>
      <vt:lpstr>PRANNeuro en 2018-19</vt:lpstr>
      <vt:lpstr>Présentation PowerPoint</vt:lpstr>
      <vt:lpstr>Présentation PowerPoint</vt:lpstr>
      <vt:lpstr>PRANNeuro en 2019-20</vt:lpstr>
      <vt:lpstr>Présentation PowerPoint</vt:lpstr>
      <vt:lpstr>Présentation PowerPoint</vt:lpstr>
      <vt:lpstr>PRANNeuro en 2019-20</vt:lpstr>
      <vt:lpstr>PRANNeuro en 2019-20</vt:lpstr>
      <vt:lpstr>Présentation PowerPoint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laet.silvert@gmail.com</dc:creator>
  <cp:lastModifiedBy>laet.silvert@gmail.com</cp:lastModifiedBy>
  <cp:revision>31</cp:revision>
  <dcterms:created xsi:type="dcterms:W3CDTF">2019-11-26T10:08:56Z</dcterms:created>
  <dcterms:modified xsi:type="dcterms:W3CDTF">2019-12-09T11:22:38Z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0x010100FB88DBFE3BACF64887934A10BE03279E</vt:lpwstr>
  </property>
</Properties>
</file>