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264" r:id="rId5"/>
    <p:sldId id="256" r:id="rId6"/>
    <p:sldId id="263" r:id="rId7"/>
    <p:sldId id="257" r:id="rId8"/>
    <p:sldId id="266" r:id="rId9"/>
    <p:sldId id="258" r:id="rId10"/>
    <p:sldId id="273" r:id="rId11"/>
    <p:sldId id="267" r:id="rId12"/>
    <p:sldId id="265" r:id="rId13"/>
    <p:sldId id="268" r:id="rId14"/>
    <p:sldId id="259" r:id="rId15"/>
    <p:sldId id="271" r:id="rId16"/>
    <p:sldId id="272" r:id="rId17"/>
    <p:sldId id="269" r:id="rId18"/>
    <p:sldId id="270" r:id="rId19"/>
    <p:sldId id="261" r:id="rId20"/>
    <p:sldId id="262" r:id="rId2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8F96"/>
    <a:srgbClr val="006666"/>
    <a:srgbClr val="5E5C5C"/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395" autoAdjust="0"/>
  </p:normalViewPr>
  <p:slideViewPr>
    <p:cSldViewPr>
      <p:cViewPr varScale="1">
        <p:scale>
          <a:sx n="115" d="100"/>
          <a:sy n="115" d="100"/>
        </p:scale>
        <p:origin x="1482" y="96"/>
      </p:cViewPr>
      <p:guideLst>
        <p:guide orient="horz" pos="2478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euille_de_calcul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euille_de_calcul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0259300485724322E-2"/>
          <c:y val="1.8338997639894175E-2"/>
          <c:w val="0.90777145164546735"/>
          <c:h val="0.8073103126260159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'2019-20'!$F$225</c:f>
              <c:strCache>
                <c:ptCount val="1"/>
                <c:pt idx="0">
                  <c:v>2018-19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'2019-20'!$E$226:$E$245</c:f>
              <c:strCache>
                <c:ptCount val="20"/>
                <c:pt idx="0">
                  <c:v>0 - 1 </c:v>
                </c:pt>
                <c:pt idx="1">
                  <c:v>1 - 2</c:v>
                </c:pt>
                <c:pt idx="2">
                  <c:v>2 - 3</c:v>
                </c:pt>
                <c:pt idx="3">
                  <c:v>3 - 4</c:v>
                </c:pt>
                <c:pt idx="4">
                  <c:v>4 - 5</c:v>
                </c:pt>
                <c:pt idx="5">
                  <c:v>5 - 6</c:v>
                </c:pt>
                <c:pt idx="6">
                  <c:v>6 - 7</c:v>
                </c:pt>
                <c:pt idx="7">
                  <c:v>7 - 8</c:v>
                </c:pt>
                <c:pt idx="8">
                  <c:v>8 - 9</c:v>
                </c:pt>
                <c:pt idx="9">
                  <c:v>9 - 10</c:v>
                </c:pt>
                <c:pt idx="10">
                  <c:v>10 - 11</c:v>
                </c:pt>
                <c:pt idx="11">
                  <c:v>11 - 12</c:v>
                </c:pt>
                <c:pt idx="12">
                  <c:v>12 - 13</c:v>
                </c:pt>
                <c:pt idx="13">
                  <c:v>13 - 14</c:v>
                </c:pt>
                <c:pt idx="14">
                  <c:v>14 - 15</c:v>
                </c:pt>
                <c:pt idx="15">
                  <c:v>15 - 16</c:v>
                </c:pt>
                <c:pt idx="16">
                  <c:v>16 - 17</c:v>
                </c:pt>
                <c:pt idx="17">
                  <c:v>17 - 18</c:v>
                </c:pt>
                <c:pt idx="18">
                  <c:v>18 - 19</c:v>
                </c:pt>
                <c:pt idx="19">
                  <c:v>19 - 20</c:v>
                </c:pt>
              </c:strCache>
            </c:strRef>
          </c:cat>
          <c:val>
            <c:numRef>
              <c:f>'2019-20'!$F$226:$F$245</c:f>
              <c:numCache>
                <c:formatCode>General</c:formatCode>
                <c:ptCount val="20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2</c:v>
                </c:pt>
                <c:pt idx="4">
                  <c:v>0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17</c:v>
                </c:pt>
                <c:pt idx="9">
                  <c:v>13</c:v>
                </c:pt>
                <c:pt idx="10">
                  <c:v>17</c:v>
                </c:pt>
                <c:pt idx="11">
                  <c:v>21</c:v>
                </c:pt>
                <c:pt idx="12">
                  <c:v>36</c:v>
                </c:pt>
                <c:pt idx="13">
                  <c:v>20</c:v>
                </c:pt>
                <c:pt idx="14">
                  <c:v>20</c:v>
                </c:pt>
                <c:pt idx="15">
                  <c:v>15</c:v>
                </c:pt>
                <c:pt idx="16">
                  <c:v>6</c:v>
                </c:pt>
                <c:pt idx="17">
                  <c:v>2</c:v>
                </c:pt>
                <c:pt idx="18">
                  <c:v>0</c:v>
                </c:pt>
                <c:pt idx="1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82-4900-A1F0-1D267B4285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6121424"/>
        <c:axId val="516121752"/>
      </c:barChart>
      <c:catAx>
        <c:axId val="51612142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16121752"/>
        <c:crosses val="autoZero"/>
        <c:auto val="1"/>
        <c:lblAlgn val="ctr"/>
        <c:lblOffset val="100"/>
        <c:noMultiLvlLbl val="0"/>
      </c:catAx>
      <c:valAx>
        <c:axId val="516121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161214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2050797496466785"/>
          <c:y val="0.13432122871433519"/>
          <c:w val="0.33329198418279704"/>
          <c:h val="7.556941288379220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7554943260203752E-2"/>
          <c:y val="5.146423811117571E-2"/>
          <c:w val="0.90777145164546735"/>
          <c:h val="0.8073103126260159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'2019-20'!$F$225</c:f>
              <c:strCache>
                <c:ptCount val="1"/>
                <c:pt idx="0">
                  <c:v>2018-19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'2019-20'!$E$226:$E$245</c:f>
              <c:strCache>
                <c:ptCount val="20"/>
                <c:pt idx="0">
                  <c:v>0 - 1 </c:v>
                </c:pt>
                <c:pt idx="1">
                  <c:v>1 - 2</c:v>
                </c:pt>
                <c:pt idx="2">
                  <c:v>2 - 3</c:v>
                </c:pt>
                <c:pt idx="3">
                  <c:v>3 - 4</c:v>
                </c:pt>
                <c:pt idx="4">
                  <c:v>4 - 5</c:v>
                </c:pt>
                <c:pt idx="5">
                  <c:v>5 - 6</c:v>
                </c:pt>
                <c:pt idx="6">
                  <c:v>6 - 7</c:v>
                </c:pt>
                <c:pt idx="7">
                  <c:v>7 - 8</c:v>
                </c:pt>
                <c:pt idx="8">
                  <c:v>8 - 9</c:v>
                </c:pt>
                <c:pt idx="9">
                  <c:v>9 - 10</c:v>
                </c:pt>
                <c:pt idx="10">
                  <c:v>10 - 11</c:v>
                </c:pt>
                <c:pt idx="11">
                  <c:v>11 - 12</c:v>
                </c:pt>
                <c:pt idx="12">
                  <c:v>12 - 13</c:v>
                </c:pt>
                <c:pt idx="13">
                  <c:v>13 - 14</c:v>
                </c:pt>
                <c:pt idx="14">
                  <c:v>14 - 15</c:v>
                </c:pt>
                <c:pt idx="15">
                  <c:v>15 - 16</c:v>
                </c:pt>
                <c:pt idx="16">
                  <c:v>16 - 17</c:v>
                </c:pt>
                <c:pt idx="17">
                  <c:v>17 - 18</c:v>
                </c:pt>
                <c:pt idx="18">
                  <c:v>18 - 19</c:v>
                </c:pt>
                <c:pt idx="19">
                  <c:v>19 - 20</c:v>
                </c:pt>
              </c:strCache>
            </c:strRef>
          </c:cat>
          <c:val>
            <c:numRef>
              <c:f>'2019-20'!$F$226:$F$245</c:f>
              <c:numCache>
                <c:formatCode>General</c:formatCode>
                <c:ptCount val="20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2</c:v>
                </c:pt>
                <c:pt idx="4">
                  <c:v>0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17</c:v>
                </c:pt>
                <c:pt idx="9">
                  <c:v>13</c:v>
                </c:pt>
                <c:pt idx="10">
                  <c:v>17</c:v>
                </c:pt>
                <c:pt idx="11">
                  <c:v>21</c:v>
                </c:pt>
                <c:pt idx="12">
                  <c:v>36</c:v>
                </c:pt>
                <c:pt idx="13">
                  <c:v>20</c:v>
                </c:pt>
                <c:pt idx="14">
                  <c:v>20</c:v>
                </c:pt>
                <c:pt idx="15">
                  <c:v>15</c:v>
                </c:pt>
                <c:pt idx="16">
                  <c:v>6</c:v>
                </c:pt>
                <c:pt idx="17">
                  <c:v>2</c:v>
                </c:pt>
                <c:pt idx="18">
                  <c:v>0</c:v>
                </c:pt>
                <c:pt idx="1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F6-4B34-83EA-8ED1D71DFCD7}"/>
            </c:ext>
          </c:extLst>
        </c:ser>
        <c:ser>
          <c:idx val="1"/>
          <c:order val="1"/>
          <c:tx>
            <c:strRef>
              <c:f>'2019-20'!$G$225</c:f>
              <c:strCache>
                <c:ptCount val="1"/>
                <c:pt idx="0">
                  <c:v>2019-20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'2019-20'!$E$226:$E$245</c:f>
              <c:strCache>
                <c:ptCount val="20"/>
                <c:pt idx="0">
                  <c:v>0 - 1 </c:v>
                </c:pt>
                <c:pt idx="1">
                  <c:v>1 - 2</c:v>
                </c:pt>
                <c:pt idx="2">
                  <c:v>2 - 3</c:v>
                </c:pt>
                <c:pt idx="3">
                  <c:v>3 - 4</c:v>
                </c:pt>
                <c:pt idx="4">
                  <c:v>4 - 5</c:v>
                </c:pt>
                <c:pt idx="5">
                  <c:v>5 - 6</c:v>
                </c:pt>
                <c:pt idx="6">
                  <c:v>6 - 7</c:v>
                </c:pt>
                <c:pt idx="7">
                  <c:v>7 - 8</c:v>
                </c:pt>
                <c:pt idx="8">
                  <c:v>8 - 9</c:v>
                </c:pt>
                <c:pt idx="9">
                  <c:v>9 - 10</c:v>
                </c:pt>
                <c:pt idx="10">
                  <c:v>10 - 11</c:v>
                </c:pt>
                <c:pt idx="11">
                  <c:v>11 - 12</c:v>
                </c:pt>
                <c:pt idx="12">
                  <c:v>12 - 13</c:v>
                </c:pt>
                <c:pt idx="13">
                  <c:v>13 - 14</c:v>
                </c:pt>
                <c:pt idx="14">
                  <c:v>14 - 15</c:v>
                </c:pt>
                <c:pt idx="15">
                  <c:v>15 - 16</c:v>
                </c:pt>
                <c:pt idx="16">
                  <c:v>16 - 17</c:v>
                </c:pt>
                <c:pt idx="17">
                  <c:v>17 - 18</c:v>
                </c:pt>
                <c:pt idx="18">
                  <c:v>18 - 19</c:v>
                </c:pt>
                <c:pt idx="19">
                  <c:v>19 - 20</c:v>
                </c:pt>
              </c:strCache>
            </c:strRef>
          </c:cat>
          <c:val>
            <c:numRef>
              <c:f>'2019-20'!$G$226:$G$245</c:f>
              <c:numCache>
                <c:formatCode>General</c:formatCode>
                <c:ptCount val="2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7</c:v>
                </c:pt>
                <c:pt idx="9">
                  <c:v>8</c:v>
                </c:pt>
                <c:pt idx="10">
                  <c:v>24</c:v>
                </c:pt>
                <c:pt idx="11">
                  <c:v>26</c:v>
                </c:pt>
                <c:pt idx="12">
                  <c:v>39</c:v>
                </c:pt>
                <c:pt idx="13">
                  <c:v>40</c:v>
                </c:pt>
                <c:pt idx="14">
                  <c:v>43</c:v>
                </c:pt>
                <c:pt idx="15">
                  <c:v>21</c:v>
                </c:pt>
                <c:pt idx="16">
                  <c:v>10</c:v>
                </c:pt>
                <c:pt idx="17">
                  <c:v>2</c:v>
                </c:pt>
                <c:pt idx="18">
                  <c:v>0</c:v>
                </c:pt>
                <c:pt idx="1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9F6-4B34-83EA-8ED1D71DFC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6121424"/>
        <c:axId val="516121752"/>
      </c:barChart>
      <c:catAx>
        <c:axId val="51612142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16121752"/>
        <c:crosses val="autoZero"/>
        <c:auto val="1"/>
        <c:lblAlgn val="ctr"/>
        <c:lblOffset val="100"/>
        <c:noMultiLvlLbl val="0"/>
      </c:catAx>
      <c:valAx>
        <c:axId val="516121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161214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2050797496466785"/>
          <c:y val="0.13432122871433519"/>
          <c:w val="0.33329198418279704"/>
          <c:h val="7.556941288379220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93BE6C-B4B7-4D44-A479-50E17D8F1F38}" type="datetimeFigureOut">
              <a:rPr lang="fr-FR" smtClean="0"/>
              <a:t>09/12/2019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C9E11A-BEC7-4615-846C-760C0F8892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59257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D370C5-F647-4C67-B0A6-31DE7536B1A8}" type="datetimeFigureOut">
              <a:rPr lang="fr-FR" smtClean="0"/>
              <a:t>09/12/2019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42C232-63F0-4279-85BC-F190B8214F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3469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 s’agirait donc de proposer un </a:t>
            </a:r>
            <a:r>
              <a:rPr lang="fr-F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module d’autoformation en ligne</a:t>
            </a:r>
            <a:endParaRPr lang="fr-FR" sz="1200" b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r-F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1-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Tout d’abord, l’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étudiant.e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complèterait dès la rentrée un « </a:t>
            </a:r>
            <a:r>
              <a:rPr lang="fr-F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Quizz d’Auto-évaluation formative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», pour se positionner sur les différentes notions de base jugées nécessaires pour aborder efficacement les enseignements de Neurosciences</a:t>
            </a:r>
          </a:p>
          <a:p>
            <a:r>
              <a:rPr lang="fr-F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2-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fonction de ses résultats au quizz, l’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étudiant.e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serait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orienté.e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individuellement vers des </a:t>
            </a:r>
            <a:r>
              <a:rPr lang="fr-F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ressources en ligne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lui permettant de se remettre à niveau. Les thèmes abordés seront très variés, mais chaque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étudiant.e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verrait proposer exclusivement les ressources adaptées à son profil, ciblant spécifiquement ses lacunes individuelles.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3-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Finalement, un « </a:t>
            </a:r>
            <a:r>
              <a:rPr lang="fr-F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Quizz Final d’Autoformation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» permettrait à l’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étudiant.e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vérifier qu’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il.elle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s’est correctement (ré)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approprié.e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les notions qui lui faisaient défaut en début d’année et qu’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il.elle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est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prêt.e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à aborder la suite de l’enseignement de Neurosciences Cognitives.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42C232-63F0-4279-85BC-F190B8214FD6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90589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40 questions,</a:t>
            </a:r>
            <a:r>
              <a:rPr lang="fr-FR" baseline="0" dirty="0" smtClean="0"/>
              <a:t> 4 grand domaines, pour chaque, un référentiel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42C232-63F0-4279-85BC-F190B8214FD6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32389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40 questions,</a:t>
            </a:r>
            <a:r>
              <a:rPr lang="fr-FR" baseline="0" dirty="0" smtClean="0"/>
              <a:t> 4 grand domaines, pour chaque, un référentiel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42C232-63F0-4279-85BC-F190B8214FD6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16606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On pouvait attendre mieux…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42C232-63F0-4279-85BC-F190B8214FD6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20690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42C232-63F0-4279-85BC-F190B8214FD6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77181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 smtClean="0"/>
              <a:t>ex.. Entre 50 et 80% : Vous maîtrisez une partie des connaissances en … nécessaires aux enseignements de neurosciences. Allez consulter les ressources correspondantes afin de compléter vos connaissances.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42C232-63F0-4279-85BC-F190B8214FD6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64144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Mais plus de temps (40 minutes au lieu de 30).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42C232-63F0-4279-85BC-F190B8214FD6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5732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pic>
        <p:nvPicPr>
          <p:cNvPr id="3" name="Imag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1" t="3402" r="13775" b="2232"/>
          <a:stretch/>
        </p:blipFill>
        <p:spPr>
          <a:xfrm>
            <a:off x="0" y="-386950"/>
            <a:ext cx="9144000" cy="7244950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636911"/>
            <a:ext cx="4536361" cy="4241477"/>
          </a:xfrm>
          <a:prstGeom prst="rect">
            <a:avLst/>
          </a:prstGeom>
        </p:spPr>
      </p:pic>
      <p:pic>
        <p:nvPicPr>
          <p:cNvPr id="5" name="Picture 2" descr="C:\Users\stcalipe\Documents\0-I Site\logos\I-site Logo Blanc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2906" y="404664"/>
            <a:ext cx="5431382" cy="219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963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rgbClr val="178F9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5E5C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Modifier le style des sous-titres du masque</a:t>
            </a:r>
            <a:endParaRPr lang="fr-FR" dirty="0"/>
          </a:p>
        </p:txBody>
      </p:sp>
      <p:pic>
        <p:nvPicPr>
          <p:cNvPr id="7" name="Picture 5" descr="Q:\08 - I-Site CAP 20-25\4- Visuels-Illustrations\Logos\logo_I-SITE vecto texte bleu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48264" y="6240122"/>
            <a:ext cx="1421195" cy="573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clahardy\Desktop\Barre ppt.png"/>
          <p:cNvPicPr>
            <a:picLocks noChangeAspect="1" noChangeArrowheads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27384"/>
            <a:ext cx="9144000" cy="120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clahardy\Desktop\Barre ppt.png"/>
          <p:cNvPicPr>
            <a:picLocks noChangeAspect="1" noChangeArrowheads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6764614"/>
            <a:ext cx="9144000" cy="120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315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78F9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5E5C5C"/>
                </a:solidFill>
              </a:defRPr>
            </a:lvl1pPr>
            <a:lvl2pPr>
              <a:defRPr>
                <a:solidFill>
                  <a:srgbClr val="5E5C5C"/>
                </a:solidFill>
              </a:defRPr>
            </a:lvl2pPr>
            <a:lvl3pPr>
              <a:defRPr>
                <a:solidFill>
                  <a:srgbClr val="5E5C5C"/>
                </a:solidFill>
              </a:defRPr>
            </a:lvl3pPr>
            <a:lvl4pPr>
              <a:defRPr>
                <a:solidFill>
                  <a:srgbClr val="5E5C5C"/>
                </a:solidFill>
              </a:defRPr>
            </a:lvl4pPr>
            <a:lvl5pPr>
              <a:defRPr>
                <a:solidFill>
                  <a:srgbClr val="5E5C5C"/>
                </a:solidFill>
              </a:defRPr>
            </a:lvl5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pic>
        <p:nvPicPr>
          <p:cNvPr id="7" name="Picture 3" descr="C:\Users\clahardy\Desktop\Barre ppt.png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27384"/>
            <a:ext cx="9144000" cy="120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clahardy\Desktop\Barre ppt.png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6764614"/>
            <a:ext cx="9144000" cy="120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Q:\08 - I-Site CAP 20-25\4- Visuels-Illustrations\Logos\logo_I-SITE vecto texte bleu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8854" y="6406744"/>
            <a:ext cx="1008112" cy="406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9398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78F9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5E5C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400">
                <a:solidFill>
                  <a:srgbClr val="5E5C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2000">
                <a:solidFill>
                  <a:srgbClr val="5E5C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800">
                <a:solidFill>
                  <a:srgbClr val="5E5C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800">
                <a:solidFill>
                  <a:srgbClr val="5E5C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5E5C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400">
                <a:solidFill>
                  <a:srgbClr val="5E5C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2000">
                <a:solidFill>
                  <a:srgbClr val="5E5C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800">
                <a:solidFill>
                  <a:srgbClr val="5E5C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800">
                <a:solidFill>
                  <a:srgbClr val="5E5C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pic>
        <p:nvPicPr>
          <p:cNvPr id="8" name="Picture 3" descr="C:\Users\clahardy\Desktop\Barre ppt.png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27384"/>
            <a:ext cx="9144000" cy="120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clahardy\Desktop\Barre ppt.png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6764614"/>
            <a:ext cx="9144000" cy="120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Q:\08 - I-Site CAP 20-25\4- Visuels-Illustrations\Logos\logo_I-SITE vecto texte bleu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8854" y="6406744"/>
            <a:ext cx="1008112" cy="406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7404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78F9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pic>
        <p:nvPicPr>
          <p:cNvPr id="6" name="Picture 3" descr="C:\Users\clahardy\Desktop\Barre ppt.png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27384"/>
            <a:ext cx="9144000" cy="120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clahardy\Desktop\Barre ppt.png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6764614"/>
            <a:ext cx="9144000" cy="120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Q:\08 - I-Site CAP 20-25\4- Visuels-Illustrations\Logos\logo_I-SITE vecto texte bleu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8854" y="6406744"/>
            <a:ext cx="1008112" cy="406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208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clahardy\Desktop\Barre ppt.png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27384"/>
            <a:ext cx="9144000" cy="120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clahardy\Desktop\Barre ppt.png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6764614"/>
            <a:ext cx="9144000" cy="120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Q:\08 - I-Site CAP 20-25\4- Visuels-Illustrations\Logos\logo_I-SITE vecto texte bleu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8854" y="6406744"/>
            <a:ext cx="1008112" cy="406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3336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erci"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clahardy\Desktop\Barre ppt.png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27384"/>
            <a:ext cx="9144000" cy="120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clahardy\Desktop\Barre ppt.png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6764614"/>
            <a:ext cx="9144000" cy="120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Q:\08 - I-Site CAP 20-25\4- Visuels-Illustrations\Logos\logo_I-SITE vecto texte bleu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8854" y="6406744"/>
            <a:ext cx="1008112" cy="406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/>
          <p:cNvSpPr txBox="1"/>
          <p:nvPr userDrawn="1"/>
        </p:nvSpPr>
        <p:spPr>
          <a:xfrm>
            <a:off x="1259632" y="2924943"/>
            <a:ext cx="6696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smtClean="0">
                <a:solidFill>
                  <a:srgbClr val="5E5C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MERCI DE VOTRE ATTENTION !</a:t>
            </a:r>
            <a:endParaRPr lang="fr-FR" sz="3600" dirty="0">
              <a:solidFill>
                <a:srgbClr val="5E5C5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8249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IA 2"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clahardy\Desktop\Barre ppt.png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27384"/>
            <a:ext cx="9144000" cy="120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clahardy\Desktop\Barre ppt.png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6764614"/>
            <a:ext cx="9144000" cy="120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Q:\08 - I-Site CAP 20-25\4- Visuels-Illustrations\Logos\logo_I-SITE vecto texte bleu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8854" y="6406744"/>
            <a:ext cx="1008112" cy="406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/>
          <p:cNvSpPr txBox="1"/>
          <p:nvPr userDrawn="1"/>
        </p:nvSpPr>
        <p:spPr>
          <a:xfrm>
            <a:off x="2299391" y="3861048"/>
            <a:ext cx="55849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0" baseline="0" dirty="0" smtClean="0">
                <a:solidFill>
                  <a:srgbClr val="5E5C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 projet I-Site du Programme Investissement d’Avenir II</a:t>
            </a:r>
            <a:endParaRPr lang="fr-FR" sz="1600" b="0" dirty="0">
              <a:solidFill>
                <a:srgbClr val="5E5C5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27" name="Picture 3" descr="Q:\08 - I-Site CAP 20-25\4- Visuels-Illustrations\Logos\logo_I-SITE vecto texte bleu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010" y="1025484"/>
            <a:ext cx="4105980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Q:\08 - I-Site CAP 20-25\4- Visuels-Illustrations\Logos\Logo PIA vecto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519" y="3501008"/>
            <a:ext cx="1007201" cy="1007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6670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alphaModFix amt="20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77172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49" r:id="rId2"/>
    <p:sldLayoutId id="2147483650" r:id="rId3"/>
    <p:sldLayoutId id="2147483652" r:id="rId4"/>
    <p:sldLayoutId id="2147483654" r:id="rId5"/>
    <p:sldLayoutId id="2147483655" r:id="rId6"/>
    <p:sldLayoutId id="2147483657" r:id="rId7"/>
    <p:sldLayoutId id="2147483656" r:id="rId8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178F9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5E5C5C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5E5C5C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5E5C5C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5E5C5C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5E5C5C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0616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178F9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fr-FR" dirty="0" err="1" smtClean="0"/>
              <a:t>PRANNeuro</a:t>
            </a:r>
            <a:r>
              <a:rPr lang="fr-FR" dirty="0" smtClean="0"/>
              <a:t> en 2019-20</a:t>
            </a:r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1192425" y="1463435"/>
            <a:ext cx="1003311" cy="5974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/>
              <a:t>Qz1</a:t>
            </a:r>
            <a:endParaRPr lang="fr-FR" sz="2800" b="1" dirty="0"/>
          </a:p>
        </p:txBody>
      </p:sp>
      <p:sp>
        <p:nvSpPr>
          <p:cNvPr id="6" name="Rectangle 5"/>
          <p:cNvSpPr/>
          <p:nvPr/>
        </p:nvSpPr>
        <p:spPr>
          <a:xfrm>
            <a:off x="5080859" y="1463435"/>
            <a:ext cx="1003311" cy="5974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/>
              <a:t>Qz2</a:t>
            </a:r>
            <a:endParaRPr lang="fr-FR" sz="2800" b="1" dirty="0"/>
          </a:p>
        </p:txBody>
      </p:sp>
      <p:sp>
        <p:nvSpPr>
          <p:cNvPr id="7" name="Rectangle 6"/>
          <p:cNvSpPr/>
          <p:nvPr/>
        </p:nvSpPr>
        <p:spPr>
          <a:xfrm>
            <a:off x="7025073" y="1463435"/>
            <a:ext cx="1003311" cy="5974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err="1" smtClean="0"/>
              <a:t>Ev</a:t>
            </a:r>
            <a:endParaRPr lang="fr-FR" sz="2800" b="1" dirty="0"/>
          </a:p>
        </p:txBody>
      </p:sp>
      <p:sp>
        <p:nvSpPr>
          <p:cNvPr id="8" name="Flèche droite 7"/>
          <p:cNvSpPr/>
          <p:nvPr/>
        </p:nvSpPr>
        <p:spPr>
          <a:xfrm>
            <a:off x="2546369" y="1612788"/>
            <a:ext cx="239640" cy="2987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/>
          </a:p>
        </p:txBody>
      </p:sp>
      <p:sp>
        <p:nvSpPr>
          <p:cNvPr id="9" name="Flèche droite 8"/>
          <p:cNvSpPr/>
          <p:nvPr/>
        </p:nvSpPr>
        <p:spPr>
          <a:xfrm>
            <a:off x="6434803" y="1612788"/>
            <a:ext cx="239640" cy="2987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/>
          </a:p>
        </p:txBody>
      </p:sp>
      <p:sp>
        <p:nvSpPr>
          <p:cNvPr id="10" name="Ellipse 9"/>
          <p:cNvSpPr/>
          <p:nvPr/>
        </p:nvSpPr>
        <p:spPr>
          <a:xfrm>
            <a:off x="1002901" y="1236101"/>
            <a:ext cx="1368152" cy="1052080"/>
          </a:xfrm>
          <a:prstGeom prst="ellipse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/>
          </a:p>
        </p:txBody>
      </p:sp>
      <p:sp>
        <p:nvSpPr>
          <p:cNvPr id="18" name="Rectangle 17"/>
          <p:cNvSpPr/>
          <p:nvPr/>
        </p:nvSpPr>
        <p:spPr>
          <a:xfrm>
            <a:off x="3136642" y="1463435"/>
            <a:ext cx="1003311" cy="597413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err="1" smtClean="0"/>
              <a:t>Res</a:t>
            </a:r>
            <a:endParaRPr lang="fr-FR" sz="2800" b="1" dirty="0"/>
          </a:p>
        </p:txBody>
      </p:sp>
      <p:sp>
        <p:nvSpPr>
          <p:cNvPr id="19" name="Flèche droite 18"/>
          <p:cNvSpPr/>
          <p:nvPr/>
        </p:nvSpPr>
        <p:spPr>
          <a:xfrm>
            <a:off x="4490586" y="1612788"/>
            <a:ext cx="239640" cy="2987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/>
          </a:p>
        </p:txBody>
      </p:sp>
      <p:sp>
        <p:nvSpPr>
          <p:cNvPr id="2" name="ZoneTexte 1"/>
          <p:cNvSpPr txBox="1"/>
          <p:nvPr/>
        </p:nvSpPr>
        <p:spPr>
          <a:xfrm>
            <a:off x="323528" y="2567960"/>
            <a:ext cx="4248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dirty="0" smtClean="0"/>
          </a:p>
          <a:p>
            <a:pPr algn="ctr"/>
            <a:r>
              <a:rPr lang="fr-FR" dirty="0" smtClean="0"/>
              <a:t>Mêmes questions, mais 4 quizz :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63688" y="3502323"/>
            <a:ext cx="5550671" cy="172687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3647033" y="5507940"/>
            <a:ext cx="17561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dirty="0"/>
              <a:t>Note + Feedback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136639" y="1463435"/>
            <a:ext cx="998512" cy="5974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err="1" smtClean="0"/>
              <a:t>Res</a:t>
            </a: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3906194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8" grpId="0" animBg="1"/>
      <p:bldP spid="19" grpId="0" animBg="1"/>
      <p:bldP spid="2" grpId="0"/>
      <p:bldP spid="12" grpId="0"/>
      <p:bldP spid="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fr-FR" dirty="0" err="1" smtClean="0"/>
              <a:t>PRANNeuro</a:t>
            </a:r>
            <a:r>
              <a:rPr lang="fr-FR" dirty="0" smtClean="0"/>
              <a:t> en 2019-20</a:t>
            </a: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1192425" y="1463435"/>
            <a:ext cx="1003311" cy="5974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/>
              <a:t>Qz1</a:t>
            </a:r>
            <a:endParaRPr lang="fr-FR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5080859" y="1463435"/>
            <a:ext cx="1003311" cy="5974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/>
              <a:t>Qz2</a:t>
            </a:r>
            <a:endParaRPr lang="fr-FR" sz="2800" b="1" dirty="0"/>
          </a:p>
        </p:txBody>
      </p:sp>
      <p:sp>
        <p:nvSpPr>
          <p:cNvPr id="6" name="Rectangle 5"/>
          <p:cNvSpPr/>
          <p:nvPr/>
        </p:nvSpPr>
        <p:spPr>
          <a:xfrm>
            <a:off x="7025073" y="1463435"/>
            <a:ext cx="1003311" cy="5974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err="1" smtClean="0"/>
              <a:t>Ev</a:t>
            </a:r>
            <a:endParaRPr lang="fr-FR" sz="2800" b="1" dirty="0"/>
          </a:p>
        </p:txBody>
      </p:sp>
      <p:sp>
        <p:nvSpPr>
          <p:cNvPr id="7" name="Flèche droite 6"/>
          <p:cNvSpPr/>
          <p:nvPr/>
        </p:nvSpPr>
        <p:spPr>
          <a:xfrm>
            <a:off x="2546369" y="1612788"/>
            <a:ext cx="239640" cy="2987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/>
          </a:p>
        </p:txBody>
      </p:sp>
      <p:sp>
        <p:nvSpPr>
          <p:cNvPr id="8" name="Flèche droite 7"/>
          <p:cNvSpPr/>
          <p:nvPr/>
        </p:nvSpPr>
        <p:spPr>
          <a:xfrm>
            <a:off x="6434803" y="1612788"/>
            <a:ext cx="239640" cy="2987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/>
          </a:p>
        </p:txBody>
      </p:sp>
      <p:sp>
        <p:nvSpPr>
          <p:cNvPr id="9" name="Ellipse 8"/>
          <p:cNvSpPr/>
          <p:nvPr/>
        </p:nvSpPr>
        <p:spPr>
          <a:xfrm>
            <a:off x="2947118" y="1236101"/>
            <a:ext cx="1368152" cy="1052080"/>
          </a:xfrm>
          <a:prstGeom prst="ellipse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/>
          </a:p>
        </p:txBody>
      </p:sp>
      <p:sp>
        <p:nvSpPr>
          <p:cNvPr id="11" name="Rectangle 10"/>
          <p:cNvSpPr/>
          <p:nvPr/>
        </p:nvSpPr>
        <p:spPr>
          <a:xfrm>
            <a:off x="3136642" y="1463435"/>
            <a:ext cx="1003311" cy="5974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err="1" smtClean="0"/>
              <a:t>Res</a:t>
            </a:r>
            <a:endParaRPr lang="fr-FR" sz="2800" b="1" dirty="0"/>
          </a:p>
        </p:txBody>
      </p:sp>
      <p:sp>
        <p:nvSpPr>
          <p:cNvPr id="12" name="Flèche droite 11"/>
          <p:cNvSpPr/>
          <p:nvPr/>
        </p:nvSpPr>
        <p:spPr>
          <a:xfrm>
            <a:off x="4490586" y="1612788"/>
            <a:ext cx="239640" cy="2987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/>
          </a:p>
        </p:txBody>
      </p:sp>
    </p:spTree>
    <p:extLst>
      <p:ext uri="{BB962C8B-B14F-4D97-AF65-F5344CB8AC3E}">
        <p14:creationId xmlns:p14="http://schemas.microsoft.com/office/powerpoint/2010/main" val="981335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504" y="0"/>
            <a:ext cx="8964488" cy="6858000"/>
          </a:xfrm>
          <a:prstGeom prst="rect">
            <a:avLst/>
          </a:prstGeom>
        </p:spPr>
      </p:pic>
      <p:sp>
        <p:nvSpPr>
          <p:cNvPr id="4" name="Ellipse 3"/>
          <p:cNvSpPr/>
          <p:nvPr/>
        </p:nvSpPr>
        <p:spPr>
          <a:xfrm>
            <a:off x="2915816" y="2852936"/>
            <a:ext cx="2664296" cy="43204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2012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5" y="116632"/>
            <a:ext cx="9089750" cy="662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320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fr-FR" dirty="0" err="1" smtClean="0"/>
              <a:t>PRANNeuro</a:t>
            </a:r>
            <a:r>
              <a:rPr lang="fr-FR" dirty="0" smtClean="0"/>
              <a:t> en 2019-20</a:t>
            </a: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1192425" y="1463435"/>
            <a:ext cx="1003311" cy="5974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/>
              <a:t>Qz1</a:t>
            </a:r>
            <a:endParaRPr lang="fr-FR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5080859" y="1463435"/>
            <a:ext cx="1003311" cy="5974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/>
              <a:t>Qz2</a:t>
            </a:r>
            <a:endParaRPr lang="fr-FR" sz="2800" b="1" dirty="0"/>
          </a:p>
        </p:txBody>
      </p:sp>
      <p:sp>
        <p:nvSpPr>
          <p:cNvPr id="6" name="Rectangle 5"/>
          <p:cNvSpPr/>
          <p:nvPr/>
        </p:nvSpPr>
        <p:spPr>
          <a:xfrm>
            <a:off x="7025073" y="1463435"/>
            <a:ext cx="1003311" cy="5974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err="1" smtClean="0"/>
              <a:t>Ev</a:t>
            </a:r>
            <a:endParaRPr lang="fr-FR" sz="2800" b="1" dirty="0"/>
          </a:p>
        </p:txBody>
      </p:sp>
      <p:sp>
        <p:nvSpPr>
          <p:cNvPr id="7" name="Flèche droite 6"/>
          <p:cNvSpPr/>
          <p:nvPr/>
        </p:nvSpPr>
        <p:spPr>
          <a:xfrm>
            <a:off x="2546369" y="1612788"/>
            <a:ext cx="239640" cy="2987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/>
          </a:p>
        </p:txBody>
      </p:sp>
      <p:sp>
        <p:nvSpPr>
          <p:cNvPr id="8" name="Flèche droite 7"/>
          <p:cNvSpPr/>
          <p:nvPr/>
        </p:nvSpPr>
        <p:spPr>
          <a:xfrm>
            <a:off x="6434803" y="1612788"/>
            <a:ext cx="239640" cy="2987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/>
          </a:p>
        </p:txBody>
      </p:sp>
      <p:sp>
        <p:nvSpPr>
          <p:cNvPr id="9" name="Ellipse 8"/>
          <p:cNvSpPr/>
          <p:nvPr/>
        </p:nvSpPr>
        <p:spPr>
          <a:xfrm>
            <a:off x="4891335" y="1268760"/>
            <a:ext cx="1368152" cy="1052080"/>
          </a:xfrm>
          <a:prstGeom prst="ellipse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/>
          </a:p>
        </p:txBody>
      </p:sp>
      <p:sp>
        <p:nvSpPr>
          <p:cNvPr id="10" name="ZoneTexte 9"/>
          <p:cNvSpPr txBox="1"/>
          <p:nvPr/>
        </p:nvSpPr>
        <p:spPr>
          <a:xfrm>
            <a:off x="5658416" y="1989922"/>
            <a:ext cx="10405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N = 223</a:t>
            </a:r>
            <a:endParaRPr lang="fr-FR" dirty="0"/>
          </a:p>
        </p:txBody>
      </p:sp>
      <p:sp>
        <p:nvSpPr>
          <p:cNvPr id="11" name="Rectangle 10"/>
          <p:cNvSpPr/>
          <p:nvPr/>
        </p:nvSpPr>
        <p:spPr>
          <a:xfrm>
            <a:off x="3136642" y="1463435"/>
            <a:ext cx="1003311" cy="5974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err="1" smtClean="0"/>
              <a:t>Res</a:t>
            </a:r>
            <a:endParaRPr lang="fr-FR" sz="2800" b="1" dirty="0"/>
          </a:p>
        </p:txBody>
      </p:sp>
      <p:sp>
        <p:nvSpPr>
          <p:cNvPr id="12" name="Flèche droite 11"/>
          <p:cNvSpPr/>
          <p:nvPr/>
        </p:nvSpPr>
        <p:spPr>
          <a:xfrm>
            <a:off x="4490586" y="1612788"/>
            <a:ext cx="239640" cy="2987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/>
          </a:p>
        </p:txBody>
      </p:sp>
      <p:sp>
        <p:nvSpPr>
          <p:cNvPr id="14" name="ZoneTexte 13"/>
          <p:cNvSpPr txBox="1"/>
          <p:nvPr/>
        </p:nvSpPr>
        <p:spPr>
          <a:xfrm>
            <a:off x="260222" y="2335085"/>
            <a:ext cx="245571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40 questions</a:t>
            </a:r>
          </a:p>
          <a:p>
            <a:pPr algn="ctr"/>
            <a:r>
              <a:rPr lang="fr-FR" dirty="0" smtClean="0"/>
              <a:t>- </a:t>
            </a:r>
            <a:r>
              <a:rPr lang="fr-FR" dirty="0" err="1" smtClean="0"/>
              <a:t>Neuroanatomie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- </a:t>
            </a:r>
            <a:r>
              <a:rPr lang="fr-FR" dirty="0" err="1" smtClean="0"/>
              <a:t>Neurofonctionnel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- Cardiologie</a:t>
            </a:r>
            <a:br>
              <a:rPr lang="fr-FR" dirty="0" smtClean="0"/>
            </a:br>
            <a:r>
              <a:rPr lang="fr-FR" dirty="0" smtClean="0"/>
              <a:t>- Maths/Physique</a:t>
            </a:r>
            <a:endParaRPr lang="fr-FR" dirty="0"/>
          </a:p>
        </p:txBody>
      </p:sp>
      <p:graphicFrame>
        <p:nvGraphicFramePr>
          <p:cNvPr id="16" name="Graphique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1432750"/>
              </p:ext>
            </p:extLst>
          </p:nvPr>
        </p:nvGraphicFramePr>
        <p:xfrm>
          <a:off x="2618734" y="2267669"/>
          <a:ext cx="6505575" cy="4257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Espace réservé du contenu 2"/>
          <p:cNvSpPr txBox="1">
            <a:spLocks/>
          </p:cNvSpPr>
          <p:nvPr/>
        </p:nvSpPr>
        <p:spPr>
          <a:xfrm>
            <a:off x="260222" y="4396506"/>
            <a:ext cx="4445118" cy="924048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5E5C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rgbClr val="5E5C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E5C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5E5C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rgbClr val="5E5C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 smtClean="0"/>
              <a:t>Note moyenne = 12,94/20 </a:t>
            </a:r>
            <a:r>
              <a:rPr lang="fr-FR" sz="1400" b="1" dirty="0" smtClean="0">
                <a:solidFill>
                  <a:srgbClr val="FF0000"/>
                </a:solidFill>
              </a:rPr>
              <a:t>(+1,5pt ; p&lt;.001)</a:t>
            </a:r>
            <a:r>
              <a:rPr lang="fr-FR" sz="1400" dirty="0" smtClean="0">
                <a:solidFill>
                  <a:srgbClr val="FF0000"/>
                </a:solidFill>
              </a:rPr>
              <a:t> </a:t>
            </a:r>
          </a:p>
          <a:p>
            <a:r>
              <a:rPr lang="fr-FR" sz="1400" dirty="0" smtClean="0"/>
              <a:t>Note min = 5,91 (3,71) ; Note max = 17,11 (17,08)</a:t>
            </a:r>
          </a:p>
          <a:p>
            <a:r>
              <a:rPr lang="fr-FR" sz="1400" b="1" dirty="0" smtClean="0"/>
              <a:t>84% (72.9 %)</a:t>
            </a:r>
            <a:r>
              <a:rPr lang="fr-FR" sz="1400" dirty="0" smtClean="0"/>
              <a:t> des étudiants ont obtenu la note de 10+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484428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/>
      <p:bldGraphic spid="16" grpId="0">
        <p:bldAsOne/>
      </p:bldGraphic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fr-FR" dirty="0" err="1" smtClean="0"/>
              <a:t>PRANNeuro</a:t>
            </a:r>
            <a:r>
              <a:rPr lang="fr-FR" dirty="0" smtClean="0"/>
              <a:t> en 2019-20</a:t>
            </a: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1192425" y="1463435"/>
            <a:ext cx="1003311" cy="5974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/>
              <a:t>Qz1</a:t>
            </a:r>
            <a:endParaRPr lang="fr-FR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5080859" y="1463435"/>
            <a:ext cx="1003311" cy="5974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/>
              <a:t>Qz2</a:t>
            </a:r>
            <a:endParaRPr lang="fr-FR" sz="2800" b="1" dirty="0"/>
          </a:p>
        </p:txBody>
      </p:sp>
      <p:sp>
        <p:nvSpPr>
          <p:cNvPr id="6" name="Rectangle 5"/>
          <p:cNvSpPr/>
          <p:nvPr/>
        </p:nvSpPr>
        <p:spPr>
          <a:xfrm>
            <a:off x="7025073" y="1463435"/>
            <a:ext cx="1003311" cy="5974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err="1" smtClean="0"/>
              <a:t>Ev</a:t>
            </a:r>
            <a:endParaRPr lang="fr-FR" sz="2800" b="1" dirty="0"/>
          </a:p>
        </p:txBody>
      </p:sp>
      <p:sp>
        <p:nvSpPr>
          <p:cNvPr id="7" name="Flèche droite 6"/>
          <p:cNvSpPr/>
          <p:nvPr/>
        </p:nvSpPr>
        <p:spPr>
          <a:xfrm>
            <a:off x="2546369" y="1612788"/>
            <a:ext cx="239640" cy="2987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/>
          </a:p>
        </p:txBody>
      </p:sp>
      <p:sp>
        <p:nvSpPr>
          <p:cNvPr id="8" name="Flèche droite 7"/>
          <p:cNvSpPr/>
          <p:nvPr/>
        </p:nvSpPr>
        <p:spPr>
          <a:xfrm>
            <a:off x="6434803" y="1612788"/>
            <a:ext cx="239640" cy="2987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/>
          </a:p>
        </p:txBody>
      </p:sp>
      <p:sp>
        <p:nvSpPr>
          <p:cNvPr id="9" name="Ellipse 8"/>
          <p:cNvSpPr/>
          <p:nvPr/>
        </p:nvSpPr>
        <p:spPr>
          <a:xfrm>
            <a:off x="6842652" y="1236101"/>
            <a:ext cx="1368152" cy="1052080"/>
          </a:xfrm>
          <a:prstGeom prst="ellipse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/>
          </a:p>
        </p:txBody>
      </p:sp>
      <p:sp>
        <p:nvSpPr>
          <p:cNvPr id="11" name="Rectangle 10"/>
          <p:cNvSpPr/>
          <p:nvPr/>
        </p:nvSpPr>
        <p:spPr>
          <a:xfrm>
            <a:off x="3136642" y="1463435"/>
            <a:ext cx="1003311" cy="5974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err="1" smtClean="0"/>
              <a:t>Res</a:t>
            </a:r>
            <a:endParaRPr lang="fr-FR" sz="2800" b="1" dirty="0"/>
          </a:p>
        </p:txBody>
      </p:sp>
      <p:sp>
        <p:nvSpPr>
          <p:cNvPr id="12" name="Flèche droite 11"/>
          <p:cNvSpPr/>
          <p:nvPr/>
        </p:nvSpPr>
        <p:spPr>
          <a:xfrm>
            <a:off x="4490586" y="1612788"/>
            <a:ext cx="239640" cy="2987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/>
          </a:p>
        </p:txBody>
      </p:sp>
      <p:sp>
        <p:nvSpPr>
          <p:cNvPr id="2" name="ZoneTexte 1"/>
          <p:cNvSpPr txBox="1"/>
          <p:nvPr/>
        </p:nvSpPr>
        <p:spPr>
          <a:xfrm>
            <a:off x="3346765" y="2780928"/>
            <a:ext cx="25213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 smtClean="0"/>
              <a:t>En cours…</a:t>
            </a:r>
            <a:endParaRPr lang="fr-FR" sz="4000" dirty="0"/>
          </a:p>
        </p:txBody>
      </p:sp>
      <p:sp>
        <p:nvSpPr>
          <p:cNvPr id="15" name="Rectangle 14"/>
          <p:cNvSpPr/>
          <p:nvPr/>
        </p:nvSpPr>
        <p:spPr>
          <a:xfrm>
            <a:off x="36512" y="5282044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1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 Ce </a:t>
            </a:r>
            <a:r>
              <a:rPr lang="fr-FR" sz="1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dispositif d'auto-formation devrait être </a:t>
            </a:r>
            <a:r>
              <a:rPr lang="fr-FR" sz="1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étendu</a:t>
            </a:r>
          </a:p>
          <a:p>
            <a:pPr algn="ctr"/>
            <a:r>
              <a:rPr lang="fr-FR" sz="1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à </a:t>
            </a:r>
            <a:r>
              <a:rPr lang="fr-FR" sz="1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d'autres </a:t>
            </a:r>
            <a:r>
              <a:rPr lang="fr-FR" sz="1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enseignements »</a:t>
            </a:r>
            <a:endParaRPr lang="fr-FR" sz="1400" dirty="0"/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 rotWithShape="1">
          <a:blip r:embed="rId2"/>
          <a:srcRect b="44509"/>
          <a:stretch/>
        </p:blipFill>
        <p:spPr>
          <a:xfrm>
            <a:off x="5061645" y="5008183"/>
            <a:ext cx="3866453" cy="628441"/>
          </a:xfrm>
          <a:prstGeom prst="rect">
            <a:avLst/>
          </a:prstGeom>
        </p:spPr>
      </p:pic>
      <p:cxnSp>
        <p:nvCxnSpPr>
          <p:cNvPr id="18" name="Connecteur droit 17"/>
          <p:cNvCxnSpPr/>
          <p:nvPr/>
        </p:nvCxnSpPr>
        <p:spPr>
          <a:xfrm>
            <a:off x="7956376" y="5282044"/>
            <a:ext cx="0" cy="52322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7524328" y="4972871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5,8</a:t>
            </a:r>
            <a:endParaRPr lang="fr-FR" sz="1600" dirty="0"/>
          </a:p>
        </p:txBody>
      </p:sp>
      <p:sp>
        <p:nvSpPr>
          <p:cNvPr id="20" name="Rectangle 19"/>
          <p:cNvSpPr/>
          <p:nvPr/>
        </p:nvSpPr>
        <p:spPr>
          <a:xfrm>
            <a:off x="1844" y="4006845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1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 S'il </a:t>
            </a:r>
            <a:r>
              <a:rPr lang="fr-FR" sz="1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 réalisé sérieusement, ce </a:t>
            </a:r>
            <a:r>
              <a:rPr lang="fr-FR" sz="1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dispositif</a:t>
            </a:r>
          </a:p>
          <a:p>
            <a:pPr algn="ctr"/>
            <a:r>
              <a:rPr lang="fr-FR" sz="1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d'auto-formation </a:t>
            </a:r>
            <a:r>
              <a:rPr lang="fr-FR" sz="1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sous forme de </a:t>
            </a:r>
            <a:r>
              <a:rPr lang="fr-FR" sz="1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quizz</a:t>
            </a:r>
            <a:br>
              <a:rPr lang="fr-FR" sz="1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1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 utile pour </a:t>
            </a:r>
            <a:r>
              <a:rPr lang="fr-FR" sz="1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suivre les </a:t>
            </a:r>
            <a:r>
              <a:rPr lang="fr-FR" sz="1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TP »</a:t>
            </a:r>
            <a:endParaRPr lang="fr-FR" sz="1400" dirty="0"/>
          </a:p>
        </p:txBody>
      </p:sp>
      <p:pic>
        <p:nvPicPr>
          <p:cNvPr id="21" name="Image 20"/>
          <p:cNvPicPr>
            <a:picLocks noChangeAspect="1"/>
          </p:cNvPicPr>
          <p:nvPr/>
        </p:nvPicPr>
        <p:blipFill rotWithShape="1">
          <a:blip r:embed="rId3"/>
          <a:srcRect b="44363"/>
          <a:stretch/>
        </p:blipFill>
        <p:spPr>
          <a:xfrm>
            <a:off x="5029125" y="3871061"/>
            <a:ext cx="3871444" cy="613435"/>
          </a:xfrm>
          <a:prstGeom prst="rect">
            <a:avLst/>
          </a:prstGeom>
        </p:spPr>
      </p:pic>
      <p:cxnSp>
        <p:nvCxnSpPr>
          <p:cNvPr id="22" name="Connecteur droit 21"/>
          <p:cNvCxnSpPr/>
          <p:nvPr/>
        </p:nvCxnSpPr>
        <p:spPr>
          <a:xfrm>
            <a:off x="7668344" y="4180234"/>
            <a:ext cx="0" cy="52322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ZoneTexte 22"/>
          <p:cNvSpPr txBox="1"/>
          <p:nvPr/>
        </p:nvSpPr>
        <p:spPr>
          <a:xfrm>
            <a:off x="7236296" y="3871061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5,2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483070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19" grpId="0"/>
      <p:bldP spid="20" grpId="0"/>
      <p:bldP spid="2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8724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4004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1916832"/>
            <a:ext cx="1728192" cy="1728192"/>
          </a:xfrm>
          <a:prstGeom prst="rect">
            <a:avLst/>
          </a:prstGeom>
          <a:effectLst>
            <a:softEdge rad="393700"/>
          </a:effec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711351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fr-FR" dirty="0" err="1" smtClean="0">
                <a:solidFill>
                  <a:srgbClr val="006666"/>
                </a:solidFill>
              </a:rPr>
              <a:t>PRAN</a:t>
            </a:r>
            <a:r>
              <a:rPr lang="fr-FR" dirty="0" err="1" smtClean="0"/>
              <a:t>Neuro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sz="2700" dirty="0"/>
              <a:t>Module en ligne de positionnement et de remise à </a:t>
            </a:r>
            <a:r>
              <a:rPr lang="fr-FR" sz="2700" dirty="0" smtClean="0"/>
              <a:t>niveau</a:t>
            </a:r>
            <a:br>
              <a:rPr lang="fr-FR" sz="2700" dirty="0" smtClean="0"/>
            </a:br>
            <a:r>
              <a:rPr lang="fr-FR" sz="2700" dirty="0" smtClean="0"/>
              <a:t>pour </a:t>
            </a:r>
            <a:r>
              <a:rPr lang="fr-FR" sz="2700" dirty="0"/>
              <a:t>les enseignements de neurosciences cognitives (L3)</a:t>
            </a:r>
            <a:br>
              <a:rPr lang="fr-FR" sz="2700" dirty="0"/>
            </a:br>
            <a:endParaRPr lang="fr-FR" sz="27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4297958"/>
            <a:ext cx="6400800" cy="1752600"/>
          </a:xfrm>
        </p:spPr>
        <p:txBody>
          <a:bodyPr>
            <a:normAutofit/>
          </a:bodyPr>
          <a:lstStyle/>
          <a:p>
            <a:r>
              <a:rPr lang="fr-FR" sz="2000" b="1" dirty="0" smtClean="0"/>
              <a:t>Laetitia </a:t>
            </a:r>
            <a:r>
              <a:rPr lang="fr-FR" sz="2000" b="1" dirty="0" err="1" smtClean="0"/>
              <a:t>Silvert</a:t>
            </a:r>
            <a:endParaRPr lang="fr-FR" sz="2000" b="1" dirty="0" smtClean="0"/>
          </a:p>
          <a:p>
            <a:r>
              <a:rPr lang="fr-FR" sz="2000" b="1" dirty="0" smtClean="0"/>
              <a:t>Alice Normand</a:t>
            </a:r>
          </a:p>
          <a:p>
            <a:r>
              <a:rPr lang="fr-FR" sz="2000" b="1" dirty="0" smtClean="0"/>
              <a:t>Guillaume Vallet</a:t>
            </a:r>
            <a:endParaRPr lang="fr-FR" sz="2000" b="1" dirty="0"/>
          </a:p>
        </p:txBody>
      </p:sp>
      <p:sp>
        <p:nvSpPr>
          <p:cNvPr id="13" name="AutoShape 8" descr="https://mail.uca.fr/service/home/~/?auth=co&amp;loc=fr&amp;id=143076&amp;part=2.2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4624"/>
            <a:ext cx="5940152" cy="1136114"/>
          </a:xfrm>
          <a:prstGeom prst="rect">
            <a:avLst/>
          </a:prstGeom>
        </p:spPr>
      </p:pic>
      <p:sp>
        <p:nvSpPr>
          <p:cNvPr id="17" name="ZoneTexte 16"/>
          <p:cNvSpPr txBox="1"/>
          <p:nvPr/>
        </p:nvSpPr>
        <p:spPr>
          <a:xfrm>
            <a:off x="107504" y="6381328"/>
            <a:ext cx="64807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Journée de la Pédagogie Universitaire LIA (10 décembre 2019)</a:t>
            </a:r>
            <a:endParaRPr lang="fr-FR" sz="16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1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UE Neurosciences Cognitives L3S5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24h CM</a:t>
            </a:r>
          </a:p>
          <a:p>
            <a:pPr marL="0" indent="0">
              <a:buNone/>
            </a:pPr>
            <a:r>
              <a:rPr lang="fr-FR" sz="2000" dirty="0" smtClean="0"/>
              <a:t>	- techniques </a:t>
            </a:r>
            <a:r>
              <a:rPr lang="fr-FR" sz="2000" dirty="0"/>
              <a:t>et méthodes en neurosciences</a:t>
            </a:r>
          </a:p>
          <a:p>
            <a:pPr marL="0" indent="0">
              <a:buNone/>
            </a:pPr>
            <a:r>
              <a:rPr lang="fr-FR" sz="2000" dirty="0" smtClean="0"/>
              <a:t>	- neurotransmission</a:t>
            </a:r>
          </a:p>
          <a:p>
            <a:pPr marL="0" indent="0">
              <a:buNone/>
            </a:pPr>
            <a:r>
              <a:rPr lang="fr-FR" sz="2000" dirty="0"/>
              <a:t>	- </a:t>
            </a:r>
            <a:r>
              <a:rPr lang="fr-FR" sz="2000" dirty="0" err="1" smtClean="0"/>
              <a:t>psychopharmocologie</a:t>
            </a:r>
            <a:endParaRPr lang="fr-FR" sz="2000" dirty="0"/>
          </a:p>
          <a:p>
            <a:pPr marL="0" indent="0">
              <a:buNone/>
            </a:pPr>
            <a:r>
              <a:rPr lang="fr-FR" sz="2000" dirty="0"/>
              <a:t>	- </a:t>
            </a:r>
            <a:r>
              <a:rPr lang="fr-FR" sz="2000" dirty="0" smtClean="0"/>
              <a:t>neurosciences </a:t>
            </a:r>
            <a:r>
              <a:rPr lang="fr-FR" sz="2000" dirty="0"/>
              <a:t>du vieillissement normal et pathologique</a:t>
            </a:r>
          </a:p>
          <a:p>
            <a:r>
              <a:rPr lang="fr-FR" dirty="0" smtClean="0"/>
              <a:t>12h TD </a:t>
            </a:r>
            <a:r>
              <a:rPr lang="fr-FR" sz="2000" dirty="0" smtClean="0"/>
              <a:t>(préparation aux TP)</a:t>
            </a:r>
          </a:p>
          <a:p>
            <a:r>
              <a:rPr lang="fr-FR" dirty="0" smtClean="0"/>
              <a:t>12h TP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</a:pPr>
            <a:r>
              <a:rPr lang="fr-FR" sz="2000" dirty="0" smtClean="0"/>
              <a:t>	- électroencéphalographie</a:t>
            </a:r>
            <a:br>
              <a:rPr lang="fr-FR" sz="2000" dirty="0" smtClean="0"/>
            </a:br>
            <a:r>
              <a:rPr lang="fr-FR" sz="2000" dirty="0" smtClean="0"/>
              <a:t>	- activité électrodermale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fr-FR" sz="2000" dirty="0"/>
              <a:t>	- électrocardiographie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fr-FR" sz="2000" dirty="0"/>
              <a:t>	- neuropsychologie</a:t>
            </a:r>
          </a:p>
        </p:txBody>
      </p:sp>
      <p:sp>
        <p:nvSpPr>
          <p:cNvPr id="4" name="Flèche droite 3"/>
          <p:cNvSpPr/>
          <p:nvPr/>
        </p:nvSpPr>
        <p:spPr>
          <a:xfrm rot="9738225">
            <a:off x="4393152" y="4414927"/>
            <a:ext cx="936104" cy="8640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3999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Deux freins principaux aux </a:t>
            </a:r>
            <a:r>
              <a:rPr lang="fr-FR" dirty="0" smtClean="0"/>
              <a:t>acquisitions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>
            <a:normAutofit/>
          </a:bodyPr>
          <a:lstStyle/>
          <a:p>
            <a:endParaRPr lang="fr-FR" dirty="0" smtClean="0"/>
          </a:p>
          <a:p>
            <a:r>
              <a:rPr lang="fr-FR" dirty="0" smtClean="0"/>
              <a:t>Bases disciplinaires insuffisantes</a:t>
            </a:r>
          </a:p>
          <a:p>
            <a:pPr marL="0" indent="0">
              <a:buNone/>
            </a:pPr>
            <a:r>
              <a:rPr lang="fr-FR" sz="2000" dirty="0" smtClean="0"/>
              <a:t>(biologie humaine, neurobiologie cellulaire, organisation générale du système nerveux….)</a:t>
            </a:r>
          </a:p>
          <a:p>
            <a:pPr marL="0" indent="0">
              <a:buNone/>
            </a:pPr>
            <a:endParaRPr lang="fr-FR" sz="2000" dirty="0" smtClean="0"/>
          </a:p>
          <a:p>
            <a:r>
              <a:rPr lang="fr-FR" dirty="0" smtClean="0"/>
              <a:t>Bases transdisciplinaires insuffisantes</a:t>
            </a:r>
          </a:p>
          <a:p>
            <a:pPr marL="0" indent="0">
              <a:buNone/>
            </a:pPr>
            <a:r>
              <a:rPr lang="fr-FR" sz="2000" dirty="0" smtClean="0"/>
              <a:t>(connaissances des unités de mesure et conversion, calculs de bases, principes élémentaires d’électricité…)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2722940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-171400"/>
            <a:ext cx="1728192" cy="1728192"/>
          </a:xfrm>
          <a:prstGeom prst="rect">
            <a:avLst/>
          </a:prstGeom>
          <a:effectLst>
            <a:softEdge rad="431800"/>
          </a:effec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>
                <a:solidFill>
                  <a:srgbClr val="006666"/>
                </a:solidFill>
              </a:rPr>
              <a:t>PRAN</a:t>
            </a:r>
            <a:r>
              <a:rPr lang="fr-FR" dirty="0" err="1" smtClean="0"/>
              <a:t>Neuro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331640" y="1727447"/>
            <a:ext cx="7128792" cy="4525963"/>
          </a:xfrm>
        </p:spPr>
        <p:txBody>
          <a:bodyPr>
            <a:normAutofit lnSpcReduction="10000"/>
          </a:bodyPr>
          <a:lstStyle/>
          <a:p>
            <a:r>
              <a:rPr lang="fr-FR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Quizz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d’Auto-évaluation </a:t>
            </a:r>
            <a:r>
              <a:rPr lang="fr-FR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formative</a:t>
            </a:r>
            <a:r>
              <a:rPr lang="fr-FR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fr-FR" sz="2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= se </a:t>
            </a:r>
            <a:r>
              <a:rPr lang="fr-FR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positionner sur les différentes notions de </a:t>
            </a:r>
            <a:r>
              <a:rPr lang="fr-FR" sz="2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base</a:t>
            </a:r>
          </a:p>
          <a:p>
            <a:pPr>
              <a:spcBef>
                <a:spcPts val="1800"/>
              </a:spcBef>
            </a:pPr>
            <a:r>
              <a:rPr lang="fr-FR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Ressources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</a:t>
            </a:r>
            <a:r>
              <a:rPr lang="fr-FR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ligne individualisées</a:t>
            </a:r>
            <a:endParaRPr lang="fr-FR" sz="2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1200"/>
              </a:spcAft>
              <a:buNone/>
            </a:pPr>
            <a:r>
              <a:rPr lang="fr-FR" sz="2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= se remettre à niveau</a:t>
            </a:r>
          </a:p>
          <a:p>
            <a:pPr>
              <a:spcBef>
                <a:spcPts val="1800"/>
              </a:spcBef>
            </a:pPr>
            <a:r>
              <a:rPr lang="fr-FR" sz="2800" b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Quizz </a:t>
            </a:r>
            <a:r>
              <a:rPr lang="fr-FR" sz="2800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fr-FR" sz="2800" b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inal d’Autoformation</a:t>
            </a:r>
            <a:r>
              <a:rPr lang="fr-FR" sz="280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fr-FR" sz="28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1200"/>
              </a:spcAft>
              <a:buNone/>
            </a:pPr>
            <a:r>
              <a:rPr lang="fr-FR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fr-FR" sz="2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</a:t>
            </a:r>
            <a:r>
              <a:rPr lang="fr-FR" sz="22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Coef</a:t>
            </a:r>
            <a:r>
              <a:rPr lang="fr-FR" sz="2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1/10</a:t>
            </a:r>
          </a:p>
          <a:p>
            <a:pPr>
              <a:spcBef>
                <a:spcPts val="1800"/>
              </a:spcBef>
            </a:pPr>
            <a:r>
              <a:rPr lang="fr-FR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Evaluation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 dispositif </a:t>
            </a:r>
            <a:endParaRPr lang="fr-FR" sz="28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sz="2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= notes examens, questionnaire de satisfaction</a:t>
            </a:r>
          </a:p>
          <a:p>
            <a:pPr marL="0" indent="0">
              <a:buNone/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215517" y="1618948"/>
            <a:ext cx="1008112" cy="7299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/>
              <a:t>Qz1</a:t>
            </a:r>
            <a:endParaRPr lang="fr-FR" sz="3200" b="1" dirty="0"/>
          </a:p>
        </p:txBody>
      </p:sp>
      <p:sp>
        <p:nvSpPr>
          <p:cNvPr id="6" name="Rectangle 5"/>
          <p:cNvSpPr/>
          <p:nvPr/>
        </p:nvSpPr>
        <p:spPr>
          <a:xfrm>
            <a:off x="215517" y="3923204"/>
            <a:ext cx="1008112" cy="7299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/>
              <a:t>Qz2</a:t>
            </a:r>
            <a:endParaRPr lang="fr-FR" sz="3200" b="1" dirty="0"/>
          </a:p>
        </p:txBody>
      </p:sp>
      <p:sp>
        <p:nvSpPr>
          <p:cNvPr id="7" name="Rectangle 6"/>
          <p:cNvSpPr/>
          <p:nvPr/>
        </p:nvSpPr>
        <p:spPr>
          <a:xfrm>
            <a:off x="215517" y="5147340"/>
            <a:ext cx="1008112" cy="7299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err="1" smtClean="0"/>
              <a:t>Ev</a:t>
            </a:r>
            <a:endParaRPr lang="fr-FR" sz="3200" b="1" dirty="0"/>
          </a:p>
        </p:txBody>
      </p:sp>
      <p:sp>
        <p:nvSpPr>
          <p:cNvPr id="8" name="Rectangle 7"/>
          <p:cNvSpPr/>
          <p:nvPr/>
        </p:nvSpPr>
        <p:spPr>
          <a:xfrm>
            <a:off x="215517" y="2761224"/>
            <a:ext cx="1008112" cy="7299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err="1" smtClean="0"/>
              <a:t>Res</a:t>
            </a:r>
            <a:endParaRPr lang="fr-FR" sz="3200" b="1" dirty="0"/>
          </a:p>
        </p:txBody>
      </p:sp>
      <p:sp>
        <p:nvSpPr>
          <p:cNvPr id="9" name="Flèche vers le bas 8"/>
          <p:cNvSpPr/>
          <p:nvPr/>
        </p:nvSpPr>
        <p:spPr>
          <a:xfrm>
            <a:off x="611561" y="2473809"/>
            <a:ext cx="216024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Flèche vers le bas 9"/>
          <p:cNvSpPr/>
          <p:nvPr/>
        </p:nvSpPr>
        <p:spPr>
          <a:xfrm>
            <a:off x="611561" y="3630246"/>
            <a:ext cx="216024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 vers le bas 10"/>
          <p:cNvSpPr/>
          <p:nvPr/>
        </p:nvSpPr>
        <p:spPr>
          <a:xfrm>
            <a:off x="611561" y="4792226"/>
            <a:ext cx="216024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7652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fr-FR" dirty="0" err="1" smtClean="0"/>
              <a:t>PRANNeuro</a:t>
            </a:r>
            <a:r>
              <a:rPr lang="fr-FR" dirty="0" smtClean="0"/>
              <a:t> en 2018-19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395536" y="2671752"/>
            <a:ext cx="245571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40 questions</a:t>
            </a:r>
          </a:p>
          <a:p>
            <a:pPr algn="ctr"/>
            <a:r>
              <a:rPr lang="fr-FR" dirty="0" smtClean="0"/>
              <a:t>- </a:t>
            </a:r>
            <a:r>
              <a:rPr lang="fr-FR" dirty="0" err="1" smtClean="0"/>
              <a:t>Neuroanatomie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- </a:t>
            </a:r>
            <a:r>
              <a:rPr lang="fr-FR" dirty="0" err="1" smtClean="0"/>
              <a:t>Neurofonctionnel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- Cardiologie</a:t>
            </a:r>
            <a:br>
              <a:rPr lang="fr-FR" dirty="0" smtClean="0"/>
            </a:br>
            <a:r>
              <a:rPr lang="fr-FR" dirty="0" smtClean="0"/>
              <a:t>- Maths/Physique</a:t>
            </a:r>
            <a:endParaRPr lang="fr-FR" dirty="0"/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1840" y="2276872"/>
            <a:ext cx="5390485" cy="4268176"/>
          </a:xfrm>
          <a:prstGeom prst="rect">
            <a:avLst/>
          </a:prstGeom>
        </p:spPr>
      </p:pic>
      <p:grpSp>
        <p:nvGrpSpPr>
          <p:cNvPr id="21" name="Groupe 20"/>
          <p:cNvGrpSpPr/>
          <p:nvPr/>
        </p:nvGrpSpPr>
        <p:grpSpPr>
          <a:xfrm>
            <a:off x="2237876" y="1250389"/>
            <a:ext cx="4926412" cy="900000"/>
            <a:chOff x="3779912" y="1962641"/>
            <a:chExt cx="4926412" cy="900000"/>
          </a:xfrm>
        </p:grpSpPr>
        <p:pic>
          <p:nvPicPr>
            <p:cNvPr id="22" name="Image 2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174" t="21343" r="74959" b="22651"/>
            <a:stretch/>
          </p:blipFill>
          <p:spPr>
            <a:xfrm>
              <a:off x="3779912" y="2147774"/>
              <a:ext cx="1080120" cy="504056"/>
            </a:xfrm>
            <a:prstGeom prst="rect">
              <a:avLst/>
            </a:prstGeom>
          </p:spPr>
        </p:pic>
        <p:pic>
          <p:nvPicPr>
            <p:cNvPr id="23" name="Image 22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9864"/>
            <a:stretch/>
          </p:blipFill>
          <p:spPr>
            <a:xfrm>
              <a:off x="5076056" y="1962641"/>
              <a:ext cx="3630268" cy="900000"/>
            </a:xfrm>
            <a:prstGeom prst="rect">
              <a:avLst/>
            </a:prstGeom>
          </p:spPr>
        </p:pic>
      </p:grpSp>
      <p:sp>
        <p:nvSpPr>
          <p:cNvPr id="24" name="Ellipse 23"/>
          <p:cNvSpPr/>
          <p:nvPr/>
        </p:nvSpPr>
        <p:spPr>
          <a:xfrm>
            <a:off x="2051720" y="1268760"/>
            <a:ext cx="1440160" cy="810459"/>
          </a:xfrm>
          <a:prstGeom prst="ellipse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2507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fr-FR" dirty="0" err="1" smtClean="0"/>
              <a:t>PRANNeuro</a:t>
            </a:r>
            <a:r>
              <a:rPr lang="fr-FR" dirty="0" smtClean="0"/>
              <a:t> en 2018-19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391812" y="2671752"/>
            <a:ext cx="245571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40 questions</a:t>
            </a:r>
          </a:p>
          <a:p>
            <a:pPr algn="ctr"/>
            <a:r>
              <a:rPr lang="fr-FR" dirty="0" smtClean="0"/>
              <a:t>- </a:t>
            </a:r>
            <a:r>
              <a:rPr lang="fr-FR" dirty="0" err="1" smtClean="0"/>
              <a:t>Neuroanatomie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- </a:t>
            </a:r>
            <a:r>
              <a:rPr lang="fr-FR" dirty="0" err="1" smtClean="0"/>
              <a:t>Neurofonctionnel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- Cardiologie</a:t>
            </a:r>
            <a:br>
              <a:rPr lang="fr-FR" dirty="0" smtClean="0"/>
            </a:br>
            <a:r>
              <a:rPr lang="fr-FR" dirty="0" smtClean="0"/>
              <a:t>- Maths/Physique</a:t>
            </a:r>
            <a:endParaRPr lang="fr-FR" dirty="0"/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7824" y="2780928"/>
            <a:ext cx="5459623" cy="2664296"/>
          </a:xfrm>
          <a:prstGeom prst="rect">
            <a:avLst/>
          </a:prstGeom>
        </p:spPr>
      </p:pic>
      <p:grpSp>
        <p:nvGrpSpPr>
          <p:cNvPr id="12" name="Groupe 11"/>
          <p:cNvGrpSpPr/>
          <p:nvPr/>
        </p:nvGrpSpPr>
        <p:grpSpPr>
          <a:xfrm>
            <a:off x="2237876" y="1250389"/>
            <a:ext cx="4926412" cy="900000"/>
            <a:chOff x="3779912" y="1962641"/>
            <a:chExt cx="4926412" cy="900000"/>
          </a:xfrm>
        </p:grpSpPr>
        <p:pic>
          <p:nvPicPr>
            <p:cNvPr id="14" name="Image 13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174" t="21343" r="74959" b="22651"/>
            <a:stretch/>
          </p:blipFill>
          <p:spPr>
            <a:xfrm>
              <a:off x="3779912" y="2147774"/>
              <a:ext cx="1080120" cy="504056"/>
            </a:xfrm>
            <a:prstGeom prst="rect">
              <a:avLst/>
            </a:prstGeom>
          </p:spPr>
        </p:pic>
        <p:pic>
          <p:nvPicPr>
            <p:cNvPr id="16" name="Image 15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9864"/>
            <a:stretch/>
          </p:blipFill>
          <p:spPr>
            <a:xfrm>
              <a:off x="5076056" y="1962641"/>
              <a:ext cx="3630268" cy="900000"/>
            </a:xfrm>
            <a:prstGeom prst="rect">
              <a:avLst/>
            </a:prstGeom>
          </p:spPr>
        </p:pic>
      </p:grpSp>
      <p:sp>
        <p:nvSpPr>
          <p:cNvPr id="17" name="Ellipse 16"/>
          <p:cNvSpPr/>
          <p:nvPr/>
        </p:nvSpPr>
        <p:spPr>
          <a:xfrm>
            <a:off x="2051720" y="1268760"/>
            <a:ext cx="1440160" cy="810459"/>
          </a:xfrm>
          <a:prstGeom prst="ellipse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8881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fr-FR" dirty="0" err="1" smtClean="0"/>
              <a:t>PRANNeuro</a:t>
            </a:r>
            <a:r>
              <a:rPr lang="fr-FR" dirty="0" smtClean="0"/>
              <a:t> en 2018-19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391812" y="2503864"/>
            <a:ext cx="245571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40 questions</a:t>
            </a:r>
          </a:p>
          <a:p>
            <a:pPr algn="ctr"/>
            <a:r>
              <a:rPr lang="fr-FR" dirty="0" smtClean="0"/>
              <a:t>- </a:t>
            </a:r>
            <a:r>
              <a:rPr lang="fr-FR" dirty="0" err="1" smtClean="0"/>
              <a:t>Neuroanatomie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- </a:t>
            </a:r>
            <a:r>
              <a:rPr lang="fr-FR" dirty="0" err="1" smtClean="0"/>
              <a:t>Neurofonctionnel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- Cardiologie</a:t>
            </a:r>
            <a:br>
              <a:rPr lang="fr-FR" dirty="0" smtClean="0"/>
            </a:br>
            <a:r>
              <a:rPr lang="fr-FR" dirty="0" smtClean="0"/>
              <a:t>- Maths/Physique</a:t>
            </a:r>
            <a:endParaRPr lang="fr-FR" dirty="0"/>
          </a:p>
        </p:txBody>
      </p:sp>
      <p:graphicFrame>
        <p:nvGraphicFramePr>
          <p:cNvPr id="13" name="Graphique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5734945"/>
              </p:ext>
            </p:extLst>
          </p:nvPr>
        </p:nvGraphicFramePr>
        <p:xfrm>
          <a:off x="3267023" y="2903752"/>
          <a:ext cx="5669677" cy="38036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5" name="Imag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3953" y="1264350"/>
            <a:ext cx="4968327" cy="900000"/>
          </a:xfrm>
          <a:prstGeom prst="rect">
            <a:avLst/>
          </a:prstGeom>
        </p:spPr>
      </p:pic>
      <p:sp>
        <p:nvSpPr>
          <p:cNvPr id="16" name="ZoneTexte 15"/>
          <p:cNvSpPr txBox="1"/>
          <p:nvPr/>
        </p:nvSpPr>
        <p:spPr>
          <a:xfrm>
            <a:off x="4788024" y="1958384"/>
            <a:ext cx="96079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N = 188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187624" y="4509120"/>
            <a:ext cx="3888432" cy="840806"/>
          </a:xfrm>
          <a:solidFill>
            <a:schemeClr val="bg1"/>
          </a:solidFill>
          <a:ln>
            <a:solidFill>
              <a:srgbClr val="FFC000"/>
            </a:solidFill>
          </a:ln>
        </p:spPr>
        <p:txBody>
          <a:bodyPr>
            <a:noAutofit/>
          </a:bodyPr>
          <a:lstStyle/>
          <a:p>
            <a:r>
              <a:rPr lang="fr-FR" sz="1400" b="1" dirty="0" smtClean="0"/>
              <a:t>Note </a:t>
            </a:r>
            <a:r>
              <a:rPr lang="fr-FR" sz="1400" b="1" dirty="0"/>
              <a:t>moyenne = 11.64/20</a:t>
            </a:r>
            <a:r>
              <a:rPr lang="fr-FR" sz="1400" dirty="0"/>
              <a:t> </a:t>
            </a:r>
          </a:p>
          <a:p>
            <a:r>
              <a:rPr lang="fr-FR" sz="1400" dirty="0"/>
              <a:t>Note min = 3.71 (+1 0) ; Note max = 17,08</a:t>
            </a:r>
          </a:p>
          <a:p>
            <a:r>
              <a:rPr lang="fr-FR" sz="1400" b="1" dirty="0"/>
              <a:t>72.9 %</a:t>
            </a:r>
            <a:r>
              <a:rPr lang="fr-FR" sz="1400" dirty="0"/>
              <a:t> des étudiants ont obtenu la note de 10 et </a:t>
            </a:r>
            <a:r>
              <a:rPr lang="fr-FR" sz="1400" dirty="0" smtClean="0"/>
              <a:t>+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649765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Graphic spid="13" grpId="0">
        <p:bldAsOne/>
      </p:bldGraphic>
      <p:bldP spid="16" grpId="0" animBg="1"/>
      <p:bldP spid="3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178F9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fr-FR" smtClean="0"/>
              <a:t>PRANNeuro en 2018-19</a:t>
            </a:r>
            <a:endParaRPr lang="fr-FR" dirty="0"/>
          </a:p>
        </p:txBody>
      </p:sp>
      <p:sp>
        <p:nvSpPr>
          <p:cNvPr id="17" name="Rectangle 16"/>
          <p:cNvSpPr/>
          <p:nvPr/>
        </p:nvSpPr>
        <p:spPr>
          <a:xfrm>
            <a:off x="31868" y="2966276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1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 S'il </a:t>
            </a:r>
            <a:r>
              <a:rPr lang="fr-FR" sz="1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 réalisé sérieusement, ce </a:t>
            </a:r>
            <a:r>
              <a:rPr lang="fr-FR" sz="1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dispositif</a:t>
            </a:r>
          </a:p>
          <a:p>
            <a:pPr algn="ctr"/>
            <a:r>
              <a:rPr lang="fr-FR" sz="1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d'auto-formation </a:t>
            </a:r>
            <a:r>
              <a:rPr lang="fr-FR" sz="1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sous forme de </a:t>
            </a:r>
            <a:r>
              <a:rPr lang="fr-FR" sz="1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quizz</a:t>
            </a:r>
            <a:br>
              <a:rPr lang="fr-FR" sz="1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1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 utile pour </a:t>
            </a:r>
            <a:r>
              <a:rPr lang="fr-FR" sz="1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suivre les </a:t>
            </a:r>
            <a:r>
              <a:rPr lang="fr-FR" sz="1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TP »</a:t>
            </a:r>
            <a:endParaRPr lang="fr-FR" sz="1400" dirty="0"/>
          </a:p>
        </p:txBody>
      </p:sp>
      <p:sp>
        <p:nvSpPr>
          <p:cNvPr id="29" name="Rectangle 28"/>
          <p:cNvSpPr/>
          <p:nvPr/>
        </p:nvSpPr>
        <p:spPr>
          <a:xfrm>
            <a:off x="36512" y="5666708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1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 Ce </a:t>
            </a:r>
            <a:r>
              <a:rPr lang="fr-FR" sz="1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dispositif d'auto-formation devrait être </a:t>
            </a:r>
            <a:r>
              <a:rPr lang="fr-FR" sz="1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étendu</a:t>
            </a:r>
          </a:p>
          <a:p>
            <a:pPr algn="ctr"/>
            <a:r>
              <a:rPr lang="fr-FR" sz="1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à </a:t>
            </a:r>
            <a:r>
              <a:rPr lang="fr-FR" sz="1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d'autres </a:t>
            </a:r>
            <a:r>
              <a:rPr lang="fr-FR" sz="1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enseignements »</a:t>
            </a:r>
            <a:endParaRPr lang="fr-FR" sz="1400" dirty="0"/>
          </a:p>
        </p:txBody>
      </p:sp>
      <p:sp>
        <p:nvSpPr>
          <p:cNvPr id="47" name="Rectangle 46"/>
          <p:cNvSpPr/>
          <p:nvPr/>
        </p:nvSpPr>
        <p:spPr>
          <a:xfrm>
            <a:off x="169369" y="4802612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1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 Au </a:t>
            </a:r>
            <a:r>
              <a:rPr lang="fr-FR" sz="1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final, vous êtes satisfait de ce </a:t>
            </a:r>
            <a:r>
              <a:rPr lang="fr-FR" sz="1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dispositif</a:t>
            </a:r>
          </a:p>
          <a:p>
            <a:pPr algn="ctr"/>
            <a:r>
              <a:rPr lang="fr-FR" sz="1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d'auto-formation »</a:t>
            </a:r>
            <a:endParaRPr lang="fr-FR" sz="1400" dirty="0"/>
          </a:p>
        </p:txBody>
      </p:sp>
      <p:sp>
        <p:nvSpPr>
          <p:cNvPr id="23" name="Rectangle 22"/>
          <p:cNvSpPr/>
          <p:nvPr/>
        </p:nvSpPr>
        <p:spPr>
          <a:xfrm>
            <a:off x="507" y="4004585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1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 … est utile pour </a:t>
            </a:r>
            <a:r>
              <a:rPr lang="fr-FR" sz="1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suivre les </a:t>
            </a:r>
            <a:r>
              <a:rPr lang="fr-FR" sz="1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CM »</a:t>
            </a:r>
            <a:endParaRPr lang="fr-FR" sz="1400" dirty="0"/>
          </a:p>
        </p:txBody>
      </p:sp>
      <p:pic>
        <p:nvPicPr>
          <p:cNvPr id="71" name="Image 7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9150" y="4528751"/>
            <a:ext cx="3871443" cy="1132497"/>
          </a:xfrm>
          <a:prstGeom prst="rect">
            <a:avLst/>
          </a:prstGeom>
        </p:spPr>
      </p:pic>
      <p:pic>
        <p:nvPicPr>
          <p:cNvPr id="72" name="Image 7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9149" y="2830492"/>
            <a:ext cx="3871444" cy="1102564"/>
          </a:xfrm>
          <a:prstGeom prst="rect">
            <a:avLst/>
          </a:prstGeom>
        </p:spPr>
      </p:pic>
      <p:pic>
        <p:nvPicPr>
          <p:cNvPr id="73" name="Image 7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9149" y="3622580"/>
            <a:ext cx="3871444" cy="1102564"/>
          </a:xfrm>
          <a:prstGeom prst="rect">
            <a:avLst/>
          </a:prstGeom>
        </p:spPr>
      </p:pic>
      <p:pic>
        <p:nvPicPr>
          <p:cNvPr id="74" name="Image 7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61645" y="5392847"/>
            <a:ext cx="3866453" cy="113249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5" name="ZoneTexte 74"/>
              <p:cNvSpPr txBox="1"/>
              <p:nvPr/>
            </p:nvSpPr>
            <p:spPr>
              <a:xfrm>
                <a:off x="3275856" y="2276872"/>
                <a:ext cx="259228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dirty="0" smtClean="0"/>
                  <a:t>Notes ? 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∅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75" name="ZoneTexte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856" y="2276872"/>
                <a:ext cx="2592288" cy="369332"/>
              </a:xfrm>
              <a:prstGeom prst="rect">
                <a:avLst/>
              </a:prstGeom>
              <a:blipFill>
                <a:blip r:embed="rId7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6" name="Image 7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79712" y="1197647"/>
            <a:ext cx="5184161" cy="900000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6732240" y="1747738"/>
            <a:ext cx="96079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N = 128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86320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9" grpId="0"/>
      <p:bldP spid="47" grpId="0"/>
      <p:bldP spid="23" grpId="0"/>
      <p:bldP spid="75" grpId="0"/>
      <p:bldP spid="11" grpId="0" animBg="1"/>
    </p:bldLst>
  </p:timing>
</p:sld>
</file>

<file path=ppt/theme/theme1.xml><?xml version="1.0" encoding="utf-8"?>
<a:theme xmlns:a="http://schemas.openxmlformats.org/drawingml/2006/main" name="Modèle PPT_CAP20-25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B88DBFE3BACF64887934A10BE03279E" ma:contentTypeVersion="11" ma:contentTypeDescription="Crée un document." ma:contentTypeScope="" ma:versionID="ee605b072f009c35f28446edb3ef5046">
  <xsd:schema xmlns:xsd="http://www.w3.org/2001/XMLSchema" xmlns:xs="http://www.w3.org/2001/XMLSchema" xmlns:p="http://schemas.microsoft.com/office/2006/metadata/properties" xmlns:ns2="c87c1d4c-3951-4daa-a017-ba79cbfae9dc" xmlns:ns3="260e29f2-3b6b-4c4e-a6af-eafc116e1a91" targetNamespace="http://schemas.microsoft.com/office/2006/metadata/properties" ma:root="true" ma:fieldsID="fcc291e4b0961c8b688358c2e7756376" ns2:_="" ns3:_="">
    <xsd:import namespace="c87c1d4c-3951-4daa-a017-ba79cbfae9dc"/>
    <xsd:import namespace="260e29f2-3b6b-4c4e-a6af-eafc116e1a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Audiences_x0020_cibl_x00e9_e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EventHashCode" minOccurs="0"/>
                <xsd:element ref="ns2:MediaServiceGenerationTime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7c1d4c-3951-4daa-a017-ba79cbfae9d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Audiences_x0020_cibl_x00e9_es" ma:index="10" nillable="true" ma:displayName="Audiences ciblées" ma:internalName="Audiences_x0020_cibl_x00e9_es">
      <xsd:simpleType>
        <xsd:restriction base="dms:Unknown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0e29f2-3b6b-4c4e-a6af-eafc116e1a91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udiences_x0020_cibl_x00e9_es xmlns="c87c1d4c-3951-4daa-a017-ba79cbfae9dc" xsi:nil="true"/>
  </documentManagement>
</p:properties>
</file>

<file path=customXml/itemProps1.xml><?xml version="1.0" encoding="utf-8"?>
<ds:datastoreItem xmlns:ds="http://schemas.openxmlformats.org/officeDocument/2006/customXml" ds:itemID="{FC7A4DAA-4E5F-4682-AA03-75274C77103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52F1F3E-6F14-42DE-8375-2520D449D819}"/>
</file>

<file path=customXml/itemProps3.xml><?xml version="1.0" encoding="utf-8"?>
<ds:datastoreItem xmlns:ds="http://schemas.openxmlformats.org/officeDocument/2006/customXml" ds:itemID="{E5A45C53-3652-4541-BDA8-572FBB04D418}">
  <ds:schemaRefs>
    <ds:schemaRef ds:uri="c87c1d4c-3951-4daa-a017-ba79cbfae9dc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Présentation_JPU_Silvert</Template>
  <TotalTime>348</TotalTime>
  <Words>303</Words>
  <Application>Microsoft Office PowerPoint</Application>
  <PresentationFormat>Affichage à l'écran (4:3)</PresentationFormat>
  <Paragraphs>115</Paragraphs>
  <Slides>17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Cambria Math</vt:lpstr>
      <vt:lpstr>Open Sans</vt:lpstr>
      <vt:lpstr>Times New Roman</vt:lpstr>
      <vt:lpstr>Modèle PPT_CAP20-25</vt:lpstr>
      <vt:lpstr>Présentation PowerPoint</vt:lpstr>
      <vt:lpstr>PRANNeuro Module en ligne de positionnement et de remise à niveau pour les enseignements de neurosciences cognitives (L3) </vt:lpstr>
      <vt:lpstr>UE Neurosciences Cognitives L3S5</vt:lpstr>
      <vt:lpstr>Deux freins principaux aux acquisitions</vt:lpstr>
      <vt:lpstr>PRANNeuro</vt:lpstr>
      <vt:lpstr>PRANNeuro en 2018-19</vt:lpstr>
      <vt:lpstr>PRANNeuro en 2018-19</vt:lpstr>
      <vt:lpstr>PRANNeuro en 2018-19</vt:lpstr>
      <vt:lpstr>Présentation PowerPoint</vt:lpstr>
      <vt:lpstr>Présentation PowerPoint</vt:lpstr>
      <vt:lpstr>PRANNeuro en 2019-20</vt:lpstr>
      <vt:lpstr>Présentation PowerPoint</vt:lpstr>
      <vt:lpstr>Présentation PowerPoint</vt:lpstr>
      <vt:lpstr>PRANNeuro en 2019-20</vt:lpstr>
      <vt:lpstr>PRANNeuro en 2019-20</vt:lpstr>
      <vt:lpstr>Présentation PowerPoint</vt:lpstr>
      <vt:lpstr>Présentation PowerPoint</vt:lpstr>
    </vt:vector>
  </TitlesOfParts>
  <Company>UCA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laet.silvert@gmail.com</dc:creator>
  <cp:lastModifiedBy>laet.silvert@gmail.com</cp:lastModifiedBy>
  <cp:revision>31</cp:revision>
  <dcterms:created xsi:type="dcterms:W3CDTF">2019-11-26T10:08:56Z</dcterms:created>
  <dcterms:modified xsi:type="dcterms:W3CDTF">2019-12-09T11:22:38Z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0x010100FB88DBFE3BACF64887934A10BE03279E</vt:lpwstr>
  </property>
</Properties>
</file>