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57" r:id="rId3"/>
    <p:sldId id="260" r:id="rId4"/>
    <p:sldId id="268" r:id="rId5"/>
    <p:sldId id="264" r:id="rId6"/>
    <p:sldId id="265" r:id="rId7"/>
    <p:sldId id="266" r:id="rId8"/>
    <p:sldId id="270" r:id="rId9"/>
    <p:sldId id="26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8" autoAdjust="0"/>
    <p:restoredTop sz="90265" autoAdjust="0"/>
  </p:normalViewPr>
  <p:slideViewPr>
    <p:cSldViewPr snapToGrid="0">
      <p:cViewPr varScale="1">
        <p:scale>
          <a:sx n="74" d="100"/>
          <a:sy n="74" d="100"/>
        </p:scale>
        <p:origin x="12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210461489951866"/>
          <c:y val="0.414811479682061"/>
          <c:w val="0.41223358501385837"/>
          <c:h val="0.36130005025967499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P-SET</c:v>
                </c:pt>
              </c:strCache>
            </c:strRef>
          </c:tx>
          <c:spPr>
            <a:ln w="19050">
              <a:solidFill>
                <a:schemeClr val="tx1"/>
              </a:solidFill>
            </a:ln>
            <a:effectLst/>
          </c:spPr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0F-47EF-B9FD-EE20E3761688}"/>
              </c:ext>
            </c:extLst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0F-47EF-B9FD-EE20E3761688}"/>
              </c:ext>
            </c:extLst>
          </c:dPt>
          <c:dPt>
            <c:idx val="2"/>
            <c:bubble3D val="0"/>
            <c:spPr>
              <a:solidFill>
                <a:srgbClr val="DAE3F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0F-47EF-B9FD-EE20E3761688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0F-47EF-B9FD-EE20E3761688}"/>
              </c:ext>
            </c:extLst>
          </c:dPt>
          <c:dPt>
            <c:idx val="4"/>
            <c:bubble3D val="0"/>
            <c:spPr>
              <a:solidFill>
                <a:srgbClr val="C5E0B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60F-47EF-B9FD-EE20E3761688}"/>
              </c:ext>
            </c:extLst>
          </c:dPt>
          <c:dPt>
            <c:idx val="5"/>
            <c:bubble3D val="0"/>
            <c:spPr>
              <a:solidFill>
                <a:srgbClr val="FF9999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60F-47EF-B9FD-EE20E3761688}"/>
              </c:ext>
            </c:extLst>
          </c:dPt>
          <c:dLbls>
            <c:dLbl>
              <c:idx val="0"/>
              <c:layout>
                <c:manualLayout>
                  <c:x val="9.0442220856034428E-2"/>
                  <c:y val="-7.68321513002364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547678C-D5C9-4E38-9598-9D9711BEEA09}" type="CATEGORYNAME">
                      <a:rPr lang="en-US" sz="1400" b="1" smtClean="0">
                        <a:solidFill>
                          <a:srgbClr val="FFC000"/>
                        </a:solidFill>
                      </a:rPr>
                      <a:pPr>
                        <a:defRPr>
                          <a:solidFill>
                            <a:srgbClr val="FFC000"/>
                          </a:solidFill>
                        </a:defRPr>
                      </a:pPr>
                      <a:t>[NOM DE CATÉGORIE]</a:t>
                    </a:fld>
                    <a:r>
                      <a:rPr lang="en-US" b="1" dirty="0">
                        <a:solidFill>
                          <a:srgbClr val="FFC000"/>
                        </a:solidFill>
                      </a:rPr>
                      <a:t> (10)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rgbClr val="FFC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9345894138641"/>
                      <c:h val="0.152098108747044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60F-47EF-B9FD-EE20E3761688}"/>
                </c:ext>
              </c:extLst>
            </c:dLbl>
            <c:dLbl>
              <c:idx val="1"/>
              <c:layout>
                <c:manualLayout>
                  <c:x val="-8.9481665751678235E-2"/>
                  <c:y val="-0.10638309506524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5FED1F7-87B3-45FD-888C-A8FE6B94CBFA}" type="CATEGORYNAME">
                      <a:rPr lang="en-US" sz="1400" b="1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b="1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 (10)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82755184914168"/>
                      <c:h val="0.200073993410398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60F-47EF-B9FD-EE20E3761688}"/>
                </c:ext>
              </c:extLst>
            </c:dLbl>
            <c:dLbl>
              <c:idx val="2"/>
              <c:layout>
                <c:manualLayout>
                  <c:x val="-5.5515004470163228E-2"/>
                  <c:y val="-1.3297639656744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95E8600-CD68-474C-9F3F-E86D0C75CEB4}" type="CATEGORYNAME">
                      <a:rPr lang="fr-FR" sz="1400" b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fr-FR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rPr>
                      <a:t> (7)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95403590312282"/>
                      <c:h val="0.143232860520094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60F-47EF-B9FD-EE20E3761688}"/>
                </c:ext>
              </c:extLst>
            </c:dLbl>
            <c:dLbl>
              <c:idx val="3"/>
              <c:layout>
                <c:manualLayout>
                  <c:x val="1.0293345780100134E-2"/>
                  <c:y val="-3.54611092496416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5FCB93E-CFB5-43C5-A951-E8D8620D7173}" type="CATEGORYNAME">
                      <a:rPr lang="fr-FR" sz="1400" b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fr-FR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 (3)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122915964586653"/>
                      <c:h val="0.201462882299287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60F-47EF-B9FD-EE20E3761688}"/>
                </c:ext>
              </c:extLst>
            </c:dLbl>
            <c:dLbl>
              <c:idx val="4"/>
              <c:layout>
                <c:manualLayout>
                  <c:x val="0.1718778739265803"/>
                  <c:y val="-1.4775413711583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C2B2BFB-989E-4919-BD02-F10D021F4B67}" type="CATEGORYNAME">
                      <a:rPr lang="en-US" sz="1400" b="1" smtClean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endParaRPr lang="en-US" sz="1400" b="1" dirty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endParaRPr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r>
                      <a:rPr lang="en-US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rPr>
                      <a:t>(6)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093722107168415"/>
                      <c:h val="0.1741725768321512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60F-47EF-B9FD-EE20E3761688}"/>
                </c:ext>
              </c:extLst>
            </c:dLbl>
            <c:dLbl>
              <c:idx val="5"/>
              <c:layout>
                <c:manualLayout>
                  <c:x val="3.9661093643888368E-2"/>
                  <c:y val="7.19232236927830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83F3C4-E9E6-42BF-92AE-D1149AE320CD}" type="CATEGORYNAME">
                      <a:rPr lang="en-US" sz="1400" b="1" smtClean="0">
                        <a:solidFill>
                          <a:srgbClr val="FF9999"/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b="1" dirty="0">
                        <a:solidFill>
                          <a:srgbClr val="FF9999"/>
                        </a:solidFill>
                      </a:rPr>
                      <a:t> (8)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18835359831693"/>
                      <c:h val="0.182343496956497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860F-47EF-B9FD-EE20E37616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Représentants de l'Etat</c:v>
                </c:pt>
                <c:pt idx="1">
                  <c:v>Autorités publiques locales</c:v>
                </c:pt>
                <c:pt idx="2">
                  <c:v>Syndicats d'eau et milieux</c:v>
                </c:pt>
                <c:pt idx="3">
                  <c:v>Usagers "récréatifs/gestion de milieux"</c:v>
                </c:pt>
                <c:pt idx="4">
                  <c:v>Usagers "écologiques/sociaux"</c:v>
                </c:pt>
                <c:pt idx="5">
                  <c:v>Usagers "économiques"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10</c:v>
                </c:pt>
                <c:pt idx="1">
                  <c:v>10</c:v>
                </c:pt>
                <c:pt idx="2">
                  <c:v>7</c:v>
                </c:pt>
                <c:pt idx="3">
                  <c:v>3</c:v>
                </c:pt>
                <c:pt idx="4">
                  <c:v>6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60F-47EF-B9FD-EE20E376168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96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41671-2F5E-4FEB-BA20-CA5EEF025DD3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896A9-AB6D-469C-895B-629FCDD98AB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48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896A9-AB6D-469C-895B-629FCDD98AB7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791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896A9-AB6D-469C-895B-629FCDD98AB7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439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896A9-AB6D-469C-895B-629FCDD98AB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74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A21163-B556-4EB7-BC3A-2751B71FE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8F38D1-2D5B-400C-8951-59C41DE08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987BC7-A33E-4A97-BB77-69F226D0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199C3B-A9DE-4B73-8AB2-AC187B7C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A11A59-7D27-44EF-B86A-A1AFB42F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32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71A91-E32A-4B6E-AF74-E1ECF25E5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DD253A-43BC-452E-8090-797ECA722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1457C7-EA90-46CA-A01F-C582D14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1A89E2-3BBC-4715-B77A-F7FF6125E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EBAAEE-8F61-475B-A814-DD6FBDC52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177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8F84E1B-5DDB-4E1D-86B4-578E793D0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89E2F5-0912-4BB5-B826-65C81E9AF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6534EE-6626-406F-8C5F-4466991A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C559C-9246-414D-ABF3-0B7EF052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E750D9-EDF3-4043-BC62-F5DD4B557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71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F0525-B08A-488E-9077-CE23A6BD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A4707E-617B-46E8-8538-0FC8F7AF3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18DFA6-9538-4E85-82DC-78D87B312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5D0B84-0328-4FC1-A880-0ECCFF5D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AAC091-553D-45D1-9CB8-4164460A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123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0AB90A-769E-4782-974F-E519B353F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FAEEE6-51B8-4206-8524-97D9CF94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48B2A1-73A0-4433-BC68-339E10C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C2268F-3D53-4B3C-8495-901F29879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D1B856-6990-4F67-9A5F-B054F3A6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70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4709F5-5C05-4EDC-9D66-C0B869571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BFADC2-847E-45F9-B02B-412DC4C7E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97B4C5-A440-4A81-9986-1155B4705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65096E-F279-4BD0-BAE2-AA104A4D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F3A7AD-2293-4DBD-B1CF-40FD62DB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D2EDD2-7420-40DA-89AC-5BE2B92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65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333A13-B80A-4BA8-B848-83C4EB45B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5BD836-00A1-47F2-8A1E-29F56FC95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4123A7-3797-4445-BDEE-50C99BA91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955588-EAB8-4B0B-AC30-955968E75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680717F-793B-4841-95AB-BD2E986E1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276DD55-D7BE-4067-A0E2-5D15A6B2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4A29CF-EBE0-4139-A7F4-A5A44574B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65A678-6900-4714-A6CA-55DA4665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20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2FB0D6-CD56-4134-92AD-8DEFD043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96A089-72A2-496D-917B-4766C9890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D08FAD-FD65-478C-8D4D-C1DE147F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587D8A-DE37-49C6-BFF0-648A3228A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9944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98D2B66-EAC2-4EEA-9C6E-A3FD62C98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713D907-08E1-4DA2-B785-D28B04F75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BC68ED-3627-4B42-85F9-B700D421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475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A3967-6E9C-4D29-ADE5-0126017E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8D8B0A-5812-41DD-B4BA-02928460B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67B1B1-CCA7-4CD4-B2DF-E0C2180B3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ACC570-D441-46F1-A6EB-E40F5FDAF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9AB8EC-13F7-42C5-820B-5E1430B69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AB84FA-E046-4BAE-8D6C-7B7A1EAF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81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5E0B7-45D3-47D3-88FE-C0487B416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36844F9-4FAA-4FBD-A266-9B2F02FF8F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5A1FBB-C8AF-4477-AB64-04097842C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3B566A-39C1-4029-85D2-7D2970398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CD7ED7-79E9-4CB5-BF2C-592A28197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2DC043-3923-4229-BF54-83DE18F7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336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8077B1-5B44-48D9-B73D-1EE614118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7C4F59-0304-42B0-82D7-639BBD431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AE786D-9FA9-4855-AB39-A1E26C34B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4A1F-0BC4-4990-A252-C73A57789426}" type="datetimeFigureOut">
              <a:rPr lang="fr-FR" smtClean="0"/>
              <a:t>06/12/2024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ABAC53-D3E6-4787-9DF8-10D9EBDBB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0F83E2-63B6-424B-B0FD-EAD69A72A4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24F1F-C12D-45BA-831C-1DED773A3EA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299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E2944DC-5D6F-4B20-9F80-607C2002E1E5}"/>
              </a:ext>
            </a:extLst>
          </p:cNvPr>
          <p:cNvSpPr txBox="1">
            <a:spLocks/>
          </p:cNvSpPr>
          <p:nvPr/>
        </p:nvSpPr>
        <p:spPr>
          <a:xfrm>
            <a:off x="0" y="2044891"/>
            <a:ext cx="12192000" cy="35794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>
                <a:effectLst/>
                <a:latin typeface="+mn-lt"/>
                <a:ea typeface="Times New Roman" panose="02020603050405020304" pitchFamily="18" charset="0"/>
              </a:rPr>
              <a:t>Partenariats chercheurs-acteurs en Auvergne </a:t>
            </a:r>
          </a:p>
          <a:p>
            <a:pPr algn="ctr"/>
            <a:r>
              <a:rPr lang="fr-FR" sz="3600" b="1" dirty="0">
                <a:effectLst/>
                <a:latin typeface="+mn-lt"/>
                <a:ea typeface="Times New Roman" panose="02020603050405020304" pitchFamily="18" charset="0"/>
              </a:rPr>
              <a:t>sur la thématique de l’eau : </a:t>
            </a:r>
          </a:p>
          <a:p>
            <a:pPr algn="ctr"/>
            <a:endParaRPr lang="fr-FR" sz="2000" b="1" dirty="0">
              <a:effectLst/>
              <a:latin typeface="+mn-lt"/>
              <a:ea typeface="Times New Roman" panose="02020603050405020304" pitchFamily="18" charset="0"/>
            </a:endParaRPr>
          </a:p>
          <a:p>
            <a:pPr algn="ctr"/>
            <a:r>
              <a:rPr lang="fr-FR" sz="3600" b="1" dirty="0">
                <a:effectLst/>
                <a:latin typeface="+mn-lt"/>
                <a:ea typeface="Times New Roman" panose="02020603050405020304" pitchFamily="18" charset="0"/>
              </a:rPr>
              <a:t>bilan et besoins</a:t>
            </a:r>
          </a:p>
          <a:p>
            <a:pPr algn="ctr">
              <a:lnSpc>
                <a:spcPct val="110000"/>
              </a:lnSpc>
            </a:pPr>
            <a:endParaRPr lang="fr-FR" sz="24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Lison Lepilleur - stage de M2 ingénieur Institut Agro Rennes-Angers</a:t>
            </a:r>
          </a:p>
          <a:p>
            <a:pPr algn="ctr"/>
            <a:r>
              <a:rPr lang="fr-FR" sz="2000" i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Encadrante</a:t>
            </a:r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Laurence Amblard, UMR Territoires</a:t>
            </a:r>
          </a:p>
        </p:txBody>
      </p:sp>
      <p:pic>
        <p:nvPicPr>
          <p:cNvPr id="12" name="Image 11" descr="Territoires - Université Clermont Auvergne">
            <a:extLst>
              <a:ext uri="{FF2B5EF4-FFF2-40B4-BE49-F238E27FC236}">
                <a16:creationId xmlns:a16="http://schemas.microsoft.com/office/drawing/2014/main" id="{CFAFC3AE-AF14-456C-9700-58F114538D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9700" y="645199"/>
            <a:ext cx="1341726" cy="1105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B6B16C7-F2B0-4D0C-928B-562EB7F432E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970" y="924704"/>
            <a:ext cx="1908313" cy="546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EEA0BEC-022F-49A7-9577-6988DFF1C7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74" y="771864"/>
            <a:ext cx="3021487" cy="98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711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FEEF8F3B-6205-47A5-9FD0-11CF0BC67E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2906838"/>
              </p:ext>
            </p:extLst>
          </p:nvPr>
        </p:nvGraphicFramePr>
        <p:xfrm>
          <a:off x="-88760" y="2750820"/>
          <a:ext cx="5471836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E9233DC7-9699-45F7-853C-D38891F13B29}"/>
              </a:ext>
            </a:extLst>
          </p:cNvPr>
          <p:cNvSpPr txBox="1">
            <a:spLocks/>
          </p:cNvSpPr>
          <p:nvPr/>
        </p:nvSpPr>
        <p:spPr>
          <a:xfrm>
            <a:off x="-66675" y="258354"/>
            <a:ext cx="12192000" cy="120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05C5340B-FFE5-4D24-99BF-25D778975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894893"/>
              </p:ext>
            </p:extLst>
          </p:nvPr>
        </p:nvGraphicFramePr>
        <p:xfrm>
          <a:off x="6029325" y="1388159"/>
          <a:ext cx="5695398" cy="43000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7276">
                  <a:extLst>
                    <a:ext uri="{9D8B030D-6E8A-4147-A177-3AD203B41FA5}">
                      <a16:colId xmlns:a16="http://schemas.microsoft.com/office/drawing/2014/main" val="1580441931"/>
                    </a:ext>
                  </a:extLst>
                </a:gridCol>
                <a:gridCol w="3968122">
                  <a:extLst>
                    <a:ext uri="{9D8B030D-6E8A-4147-A177-3AD203B41FA5}">
                      <a16:colId xmlns:a16="http://schemas.microsoft.com/office/drawing/2014/main" val="2333882280"/>
                    </a:ext>
                  </a:extLst>
                </a:gridCol>
              </a:tblGrid>
              <a:tr h="42037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Organismes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Organismes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216318"/>
                  </a:ext>
                </a:extLst>
              </a:tr>
              <a:tr h="953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Représentants de l'Etat ou des établissements publics </a:t>
                      </a:r>
                      <a:endParaRPr lang="fr-F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C000"/>
                          </a:solidFill>
                        </a:rPr>
                        <a:t>- Services de l’Etat (DREAL, DRAAF, OFB, DDT)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C000"/>
                          </a:solidFill>
                        </a:rPr>
                        <a:t>- Etablissements publics (ONF, BRGM, ARS, AELB)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C000"/>
                          </a:solidFill>
                        </a:rPr>
                        <a:t>- Préfectures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205027"/>
                  </a:ext>
                </a:extLst>
              </a:tr>
              <a:tr h="7808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Représentants des collectivités territoriales ou d’établissements publics locaux </a:t>
                      </a:r>
                      <a:endParaRPr lang="fr-F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 Conseil régional et départemental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 EPCI (CC, CA et Métropole)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- Syndicats d’eau et de milieux (AEP, PNR)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868930"/>
                  </a:ext>
                </a:extLst>
              </a:tr>
              <a:tr h="5158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Représentants des usagers ou d’associations </a:t>
                      </a:r>
                      <a:endParaRPr lang="fr-FR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 </a:t>
                      </a:r>
                      <a:r>
                        <a:rPr lang="fr-FR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Fédération de pêche ou de chasse</a:t>
                      </a:r>
                      <a:endParaRPr lang="fr-FR" sz="1400" b="1" i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92D050"/>
                          </a:solidFill>
                        </a:rPr>
                        <a:t>- Associations/Fédérations de consommateurs (UFC Que Choisir) ou </a:t>
                      </a:r>
                      <a:r>
                        <a:rPr lang="fr-FR" sz="1400" b="1" dirty="0">
                          <a:solidFill>
                            <a:srgbClr val="92D050"/>
                          </a:solidFill>
                        </a:rPr>
                        <a:t>environnementales (FNE, FRANE, LPO, CEN)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7C80"/>
                          </a:solidFill>
                        </a:rPr>
                        <a:t>- Chambres consulaires </a:t>
                      </a:r>
                      <a:r>
                        <a:rPr lang="fr-FR" sz="1400" b="1" dirty="0">
                          <a:solidFill>
                            <a:srgbClr val="FF7C80"/>
                          </a:solidFill>
                          <a:effectLst/>
                        </a:rPr>
                        <a:t>(CA, CCI)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7C80"/>
                          </a:solidFill>
                        </a:rPr>
                        <a:t>- Associations de professionnels (ADIRA, FRAB, UNICEM)</a:t>
                      </a:r>
                    </a:p>
                  </a:txBody>
                  <a:tcPr marL="137160" marR="137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189383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F50EE02E-FCFB-44FF-8757-9B6D4A92FDF4}"/>
              </a:ext>
            </a:extLst>
          </p:cNvPr>
          <p:cNvSpPr txBox="1"/>
          <p:nvPr/>
        </p:nvSpPr>
        <p:spPr>
          <a:xfrm>
            <a:off x="-66675" y="311911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Acteurs rencontrés</a:t>
            </a:r>
            <a:endParaRPr lang="fr-FR" sz="32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3A9220F-91AF-4286-9D49-32396E7F8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16" y="1092459"/>
            <a:ext cx="1629179" cy="2200819"/>
          </a:xfrm>
          <a:prstGeom prst="rect">
            <a:avLst/>
          </a:prstGeom>
        </p:spPr>
      </p:pic>
      <p:sp>
        <p:nvSpPr>
          <p:cNvPr id="13" name="Titre 5">
            <a:extLst>
              <a:ext uri="{FF2B5EF4-FFF2-40B4-BE49-F238E27FC236}">
                <a16:creationId xmlns:a16="http://schemas.microsoft.com/office/drawing/2014/main" id="{9588CAF0-16DF-4D23-9B24-CC95F3705328}"/>
              </a:ext>
            </a:extLst>
          </p:cNvPr>
          <p:cNvSpPr txBox="1">
            <a:spLocks/>
          </p:cNvSpPr>
          <p:nvPr/>
        </p:nvSpPr>
        <p:spPr>
          <a:xfrm>
            <a:off x="1445675" y="461376"/>
            <a:ext cx="3052821" cy="782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rgbClr val="FF5050"/>
                </a:solidFill>
                <a:latin typeface="+mn-lt"/>
              </a:rPr>
              <a:t>SAGE Allier aval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0055FA6-1B4A-4E05-941E-710A35E33E54}"/>
              </a:ext>
            </a:extLst>
          </p:cNvPr>
          <p:cNvSpPr txBox="1"/>
          <p:nvPr/>
        </p:nvSpPr>
        <p:spPr>
          <a:xfrm>
            <a:off x="1459897" y="1682465"/>
            <a:ext cx="39424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fr-FR" b="1" dirty="0"/>
              <a:t>44 acteurs locaux  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fr-FR" b="1" dirty="0"/>
              <a:t>CLE du SAGE Allier Aval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7C25257-B0C5-436B-B3F5-2181642EF4B9}"/>
              </a:ext>
            </a:extLst>
          </p:cNvPr>
          <p:cNvSpPr txBox="1"/>
          <p:nvPr/>
        </p:nvSpPr>
        <p:spPr>
          <a:xfrm>
            <a:off x="1871771" y="1060029"/>
            <a:ext cx="1559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latin typeface="+mn-lt"/>
              </a:rPr>
              <a:t>Auvergne</a:t>
            </a:r>
            <a:endParaRPr lang="fr-FR" b="1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F41F57EF-E8BA-4A26-BC01-F57933E1FDE1}"/>
              </a:ext>
            </a:extLst>
          </p:cNvPr>
          <p:cNvCxnSpPr>
            <a:cxnSpLocks/>
          </p:cNvCxnSpPr>
          <p:nvPr/>
        </p:nvCxnSpPr>
        <p:spPr>
          <a:xfrm flipH="1">
            <a:off x="1343664" y="977796"/>
            <a:ext cx="143429" cy="1846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254D913-0FBA-42E0-AF97-FBDB04CA8924}"/>
              </a:ext>
            </a:extLst>
          </p:cNvPr>
          <p:cNvCxnSpPr>
            <a:cxnSpLocks/>
          </p:cNvCxnSpPr>
          <p:nvPr/>
        </p:nvCxnSpPr>
        <p:spPr>
          <a:xfrm flipH="1">
            <a:off x="1728342" y="1302026"/>
            <a:ext cx="143429" cy="1846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227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3ACB8B4-CD1A-46EC-9A20-21DCF8F74E11}"/>
              </a:ext>
            </a:extLst>
          </p:cNvPr>
          <p:cNvSpPr txBox="1"/>
          <p:nvPr/>
        </p:nvSpPr>
        <p:spPr>
          <a:xfrm>
            <a:off x="24606" y="309834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Partenariats existants </a:t>
            </a:r>
            <a:endParaRPr lang="fr-FR" sz="32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AE7F035-27C4-471D-B9A9-7BAFEB8E0C90}"/>
              </a:ext>
            </a:extLst>
          </p:cNvPr>
          <p:cNvSpPr txBox="1"/>
          <p:nvPr/>
        </p:nvSpPr>
        <p:spPr>
          <a:xfrm>
            <a:off x="5540419" y="3807704"/>
            <a:ext cx="187696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Partenariats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FC0E7EE-9A18-43B4-ADAF-62231D51692E}"/>
              </a:ext>
            </a:extLst>
          </p:cNvPr>
          <p:cNvSpPr txBox="1"/>
          <p:nvPr/>
        </p:nvSpPr>
        <p:spPr>
          <a:xfrm>
            <a:off x="8693077" y="4759992"/>
            <a:ext cx="1904460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Thématiques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83D37A1-D2EB-4FB4-9DA5-0F3EBDCD6E79}"/>
              </a:ext>
            </a:extLst>
          </p:cNvPr>
          <p:cNvSpPr txBox="1"/>
          <p:nvPr/>
        </p:nvSpPr>
        <p:spPr>
          <a:xfrm>
            <a:off x="2445927" y="3211272"/>
            <a:ext cx="1433608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Chercheurs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57CCC13-A977-458F-A1C1-27A809D5D5D3}"/>
              </a:ext>
            </a:extLst>
          </p:cNvPr>
          <p:cNvSpPr txBox="1"/>
          <p:nvPr/>
        </p:nvSpPr>
        <p:spPr>
          <a:xfrm>
            <a:off x="9147954" y="2970573"/>
            <a:ext cx="1287386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Acteurs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6A18197-48B9-44E6-AE21-2F77ED21CC40}"/>
              </a:ext>
            </a:extLst>
          </p:cNvPr>
          <p:cNvCxnSpPr>
            <a:cxnSpLocks/>
            <a:stCxn id="13" idx="2"/>
            <a:endCxn id="9" idx="1"/>
          </p:cNvCxnSpPr>
          <p:nvPr/>
        </p:nvCxnSpPr>
        <p:spPr>
          <a:xfrm>
            <a:off x="3162731" y="3580604"/>
            <a:ext cx="2377688" cy="411766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A9D3CA6-F89B-4A76-A78A-BF08B06BF7C3}"/>
              </a:ext>
            </a:extLst>
          </p:cNvPr>
          <p:cNvCxnSpPr>
            <a:cxnSpLocks/>
            <a:stCxn id="11" idx="0"/>
            <a:endCxn id="9" idx="2"/>
          </p:cNvCxnSpPr>
          <p:nvPr/>
        </p:nvCxnSpPr>
        <p:spPr>
          <a:xfrm flipH="1" flipV="1">
            <a:off x="6478900" y="4177036"/>
            <a:ext cx="3166407" cy="582956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AAFF176A-CA7D-41A7-ABA1-A99AE7F40882}"/>
              </a:ext>
            </a:extLst>
          </p:cNvPr>
          <p:cNvCxnSpPr>
            <a:cxnSpLocks/>
            <a:stCxn id="14" idx="2"/>
            <a:endCxn id="9" idx="3"/>
          </p:cNvCxnSpPr>
          <p:nvPr/>
        </p:nvCxnSpPr>
        <p:spPr>
          <a:xfrm flipH="1">
            <a:off x="7417380" y="3339905"/>
            <a:ext cx="2374267" cy="65246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427809B0-BA45-45FD-AE3B-F47C597A6D40}"/>
              </a:ext>
            </a:extLst>
          </p:cNvPr>
          <p:cNvSpPr txBox="1"/>
          <p:nvPr/>
        </p:nvSpPr>
        <p:spPr>
          <a:xfrm>
            <a:off x="249608" y="1414511"/>
            <a:ext cx="31409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Locaux </a:t>
            </a:r>
          </a:p>
          <a:p>
            <a:pPr algn="ctr"/>
            <a:r>
              <a:rPr lang="fr-FR" dirty="0"/>
              <a:t>LMGE, BRGM, OPGC, LMV, </a:t>
            </a:r>
            <a:r>
              <a:rPr lang="fr-FR" dirty="0" err="1"/>
              <a:t>Géolab</a:t>
            </a:r>
            <a:r>
              <a:rPr lang="fr-FR" dirty="0"/>
              <a:t>, </a:t>
            </a:r>
            <a:r>
              <a:rPr lang="fr-FR" dirty="0" err="1"/>
              <a:t>VetAgro</a:t>
            </a:r>
            <a:r>
              <a:rPr lang="fr-FR" dirty="0"/>
              <a:t>, INRAE, UCA, UMR Territoires </a:t>
            </a: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629DE461-1442-45C9-BE7B-E09838F3D405}"/>
              </a:ext>
            </a:extLst>
          </p:cNvPr>
          <p:cNvCxnSpPr>
            <a:cxnSpLocks/>
            <a:stCxn id="69" idx="0"/>
            <a:endCxn id="9" idx="2"/>
          </p:cNvCxnSpPr>
          <p:nvPr/>
        </p:nvCxnSpPr>
        <p:spPr>
          <a:xfrm flipV="1">
            <a:off x="2546693" y="4177036"/>
            <a:ext cx="3932207" cy="582956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8A71CBE3-321E-422A-B9E0-1BD0908B0704}"/>
              </a:ext>
            </a:extLst>
          </p:cNvPr>
          <p:cNvSpPr txBox="1"/>
          <p:nvPr/>
        </p:nvSpPr>
        <p:spPr>
          <a:xfrm>
            <a:off x="1697783" y="4759992"/>
            <a:ext cx="1697819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Projets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628DAD79-4526-463D-AD59-2C286F0496EE}"/>
              </a:ext>
            </a:extLst>
          </p:cNvPr>
          <p:cNvSpPr txBox="1"/>
          <p:nvPr/>
        </p:nvSpPr>
        <p:spPr>
          <a:xfrm>
            <a:off x="3364409" y="1554574"/>
            <a:ext cx="35486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Non-locaux </a:t>
            </a:r>
          </a:p>
          <a:p>
            <a:pPr algn="ctr"/>
            <a:r>
              <a:rPr lang="fr-FR" dirty="0"/>
              <a:t>Chrono-environnement (UBFC)</a:t>
            </a:r>
          </a:p>
          <a:p>
            <a:pPr algn="ctr"/>
            <a:r>
              <a:rPr lang="fr-FR" dirty="0"/>
              <a:t>INRAE Thonon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0CE954BD-DC94-49E8-981B-8BD4FA1AD66F}"/>
              </a:ext>
            </a:extLst>
          </p:cNvPr>
          <p:cNvSpPr txBox="1"/>
          <p:nvPr/>
        </p:nvSpPr>
        <p:spPr>
          <a:xfrm>
            <a:off x="307686" y="5616214"/>
            <a:ext cx="44780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CAPRICE ; AUVERWATCH ; RALLIER ; FUSEAU</a:t>
            </a:r>
          </a:p>
          <a:p>
            <a:pPr algn="ctr"/>
            <a:r>
              <a:rPr lang="fr-FR" dirty="0"/>
              <a:t>Campagne de géophysique aéroportée</a:t>
            </a:r>
          </a:p>
        </p:txBody>
      </p: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FA66E10B-5914-4EBE-8602-0DB905C00EF6}"/>
              </a:ext>
            </a:extLst>
          </p:cNvPr>
          <p:cNvCxnSpPr>
            <a:cxnSpLocks/>
            <a:stCxn id="26" idx="2"/>
            <a:endCxn id="13" idx="0"/>
          </p:cNvCxnSpPr>
          <p:nvPr/>
        </p:nvCxnSpPr>
        <p:spPr>
          <a:xfrm>
            <a:off x="1820068" y="2614840"/>
            <a:ext cx="1342663" cy="596432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8BD14842-1575-4EBB-B654-130F517AD862}"/>
              </a:ext>
            </a:extLst>
          </p:cNvPr>
          <p:cNvCxnSpPr>
            <a:cxnSpLocks/>
            <a:stCxn id="77" idx="2"/>
            <a:endCxn id="13" idx="0"/>
          </p:cNvCxnSpPr>
          <p:nvPr/>
        </p:nvCxnSpPr>
        <p:spPr>
          <a:xfrm flipH="1">
            <a:off x="3162731" y="2477904"/>
            <a:ext cx="1975993" cy="73336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8" name="ZoneTexte 87">
            <a:extLst>
              <a:ext uri="{FF2B5EF4-FFF2-40B4-BE49-F238E27FC236}">
                <a16:creationId xmlns:a16="http://schemas.microsoft.com/office/drawing/2014/main" id="{E98A445D-E805-4992-A5D4-4B614E8FCEC6}"/>
              </a:ext>
            </a:extLst>
          </p:cNvPr>
          <p:cNvSpPr txBox="1"/>
          <p:nvPr/>
        </p:nvSpPr>
        <p:spPr>
          <a:xfrm>
            <a:off x="7552048" y="1193927"/>
            <a:ext cx="447919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Services de l’Etat / Etablissements publics </a:t>
            </a:r>
          </a:p>
          <a:p>
            <a:pPr algn="ctr"/>
            <a:r>
              <a:rPr lang="fr-FR" dirty="0"/>
              <a:t>- Conseil régional et départemental / CC/CA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Syndicats d’eau et de milieux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Fédérations de pêche </a:t>
            </a:r>
          </a:p>
          <a:p>
            <a:pPr algn="ctr"/>
            <a:r>
              <a:rPr lang="fr-FR" dirty="0"/>
              <a:t>- Associations environnementales</a:t>
            </a:r>
          </a:p>
        </p:txBody>
      </p: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43714986-24F1-4440-A9F5-74C21CD17520}"/>
              </a:ext>
            </a:extLst>
          </p:cNvPr>
          <p:cNvCxnSpPr>
            <a:cxnSpLocks/>
            <a:stCxn id="88" idx="2"/>
            <a:endCxn id="14" idx="0"/>
          </p:cNvCxnSpPr>
          <p:nvPr/>
        </p:nvCxnSpPr>
        <p:spPr>
          <a:xfrm>
            <a:off x="9791647" y="2671255"/>
            <a:ext cx="0" cy="29931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DB1E3C07-CF4E-4F6A-8836-EAA8E7EE848F}"/>
              </a:ext>
            </a:extLst>
          </p:cNvPr>
          <p:cNvCxnSpPr>
            <a:cxnSpLocks/>
            <a:stCxn id="69" idx="2"/>
            <a:endCxn id="80" idx="0"/>
          </p:cNvCxnSpPr>
          <p:nvPr/>
        </p:nvCxnSpPr>
        <p:spPr>
          <a:xfrm flipH="1">
            <a:off x="2546692" y="5129324"/>
            <a:ext cx="1" cy="48689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2" name="ZoneTexte 181">
            <a:extLst>
              <a:ext uri="{FF2B5EF4-FFF2-40B4-BE49-F238E27FC236}">
                <a16:creationId xmlns:a16="http://schemas.microsoft.com/office/drawing/2014/main" id="{81A538C8-BF81-4137-A1B9-3238DD909F44}"/>
              </a:ext>
            </a:extLst>
          </p:cNvPr>
          <p:cNvSpPr txBox="1"/>
          <p:nvPr/>
        </p:nvSpPr>
        <p:spPr>
          <a:xfrm>
            <a:off x="5372129" y="5506836"/>
            <a:ext cx="64647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fr-FR" dirty="0"/>
              <a:t>Caractérisation géologique, géochimique et hydrologique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Restauration de berges et diagnostic du transport sédimentaire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Suivi des masses d’eau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Politique foncière pour la gestion de l’eau</a:t>
            </a:r>
          </a:p>
        </p:txBody>
      </p:sp>
      <p:cxnSp>
        <p:nvCxnSpPr>
          <p:cNvPr id="184" name="Connecteur droit 183">
            <a:extLst>
              <a:ext uri="{FF2B5EF4-FFF2-40B4-BE49-F238E27FC236}">
                <a16:creationId xmlns:a16="http://schemas.microsoft.com/office/drawing/2014/main" id="{CFD03126-6703-4764-BB62-B1A858C54392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9645307" y="5129324"/>
            <a:ext cx="0" cy="36095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24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26" grpId="0"/>
      <p:bldP spid="69" grpId="0" animBg="1"/>
      <p:bldP spid="77" grpId="0"/>
      <p:bldP spid="80" grpId="0"/>
      <p:bldP spid="88" grpId="0"/>
      <p:bldP spid="1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2C116AB-A6F9-4F97-A7AE-03DF12034DA6}"/>
              </a:ext>
            </a:extLst>
          </p:cNvPr>
          <p:cNvSpPr txBox="1">
            <a:spLocks/>
          </p:cNvSpPr>
          <p:nvPr/>
        </p:nvSpPr>
        <p:spPr>
          <a:xfrm>
            <a:off x="-66675" y="17054"/>
            <a:ext cx="12192000" cy="120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9765608-6E39-429A-8710-BC811C2E7FDE}"/>
              </a:ext>
            </a:extLst>
          </p:cNvPr>
          <p:cNvSpPr txBox="1"/>
          <p:nvPr/>
        </p:nvSpPr>
        <p:spPr>
          <a:xfrm>
            <a:off x="0" y="282601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Besoins exprimés par les acteurs : les grandes thématiques</a:t>
            </a:r>
            <a:endParaRPr lang="fr-FR" sz="32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4397193-FD87-462F-A52C-E65B956FC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592" y="867376"/>
            <a:ext cx="11092815" cy="5875715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877EA92A-A36C-4D58-9554-BC40E0572B26}"/>
              </a:ext>
            </a:extLst>
          </p:cNvPr>
          <p:cNvSpPr txBox="1"/>
          <p:nvPr/>
        </p:nvSpPr>
        <p:spPr>
          <a:xfrm>
            <a:off x="2585601" y="1479015"/>
            <a:ext cx="219738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(1) </a:t>
            </a:r>
          </a:p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Gestion quantitative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EB2CFC-FE85-4ED5-9D65-1EF1846D8B8C}"/>
              </a:ext>
            </a:extLst>
          </p:cNvPr>
          <p:cNvSpPr/>
          <p:nvPr/>
        </p:nvSpPr>
        <p:spPr>
          <a:xfrm>
            <a:off x="1504950" y="1185573"/>
            <a:ext cx="3669693" cy="2611644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E6C1781-D62B-4CFC-A78D-85504906BE63}"/>
              </a:ext>
            </a:extLst>
          </p:cNvPr>
          <p:cNvSpPr txBox="1"/>
          <p:nvPr/>
        </p:nvSpPr>
        <p:spPr>
          <a:xfrm>
            <a:off x="6164847" y="1524900"/>
            <a:ext cx="780602" cy="6702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(2) </a:t>
            </a:r>
          </a:p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SHS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FD9F25-4680-4F4E-B33B-0967D2A73FF3}"/>
              </a:ext>
            </a:extLst>
          </p:cNvPr>
          <p:cNvSpPr/>
          <p:nvPr/>
        </p:nvSpPr>
        <p:spPr>
          <a:xfrm>
            <a:off x="5341329" y="1217406"/>
            <a:ext cx="2140558" cy="2579811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A82D07E-CA4E-45E7-82B8-93458C2133CC}"/>
              </a:ext>
            </a:extLst>
          </p:cNvPr>
          <p:cNvSpPr txBox="1"/>
          <p:nvPr/>
        </p:nvSpPr>
        <p:spPr>
          <a:xfrm>
            <a:off x="8262096" y="1051789"/>
            <a:ext cx="3863229" cy="124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(3)</a:t>
            </a:r>
          </a:p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Gestion qualitative </a:t>
            </a:r>
          </a:p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Hydrogéologie </a:t>
            </a:r>
          </a:p>
          <a:p>
            <a:pPr algn="ctr"/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Agronomie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1F13B543-B524-47D7-82CC-9064422B3751}"/>
              </a:ext>
            </a:extLst>
          </p:cNvPr>
          <p:cNvCxnSpPr>
            <a:cxnSpLocks/>
          </p:cNvCxnSpPr>
          <p:nvPr/>
        </p:nvCxnSpPr>
        <p:spPr>
          <a:xfrm flipH="1">
            <a:off x="7764007" y="1524900"/>
            <a:ext cx="1380360" cy="566381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1EBB482-DA43-4EDB-8ED7-7169E6470FC9}"/>
              </a:ext>
            </a:extLst>
          </p:cNvPr>
          <p:cNvCxnSpPr>
            <a:cxnSpLocks/>
          </p:cNvCxnSpPr>
          <p:nvPr/>
        </p:nvCxnSpPr>
        <p:spPr>
          <a:xfrm flipH="1">
            <a:off x="8620518" y="1802180"/>
            <a:ext cx="752082" cy="469984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568AB3B-DB22-41E9-A05B-179D84E0EE49}"/>
              </a:ext>
            </a:extLst>
          </p:cNvPr>
          <p:cNvCxnSpPr>
            <a:cxnSpLocks/>
          </p:cNvCxnSpPr>
          <p:nvPr/>
        </p:nvCxnSpPr>
        <p:spPr>
          <a:xfrm flipH="1">
            <a:off x="9372600" y="2091281"/>
            <a:ext cx="209550" cy="57215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20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20" grpId="0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2C116AB-A6F9-4F97-A7AE-03DF12034DA6}"/>
              </a:ext>
            </a:extLst>
          </p:cNvPr>
          <p:cNvSpPr txBox="1">
            <a:spLocks/>
          </p:cNvSpPr>
          <p:nvPr/>
        </p:nvSpPr>
        <p:spPr>
          <a:xfrm>
            <a:off x="-66675" y="258354"/>
            <a:ext cx="12192000" cy="120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9765608-6E39-429A-8710-BC811C2E7FDE}"/>
              </a:ext>
            </a:extLst>
          </p:cNvPr>
          <p:cNvSpPr txBox="1"/>
          <p:nvPr/>
        </p:nvSpPr>
        <p:spPr>
          <a:xfrm>
            <a:off x="-66675" y="258354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(1) Besoins exprimés par les acteurs : la gestion quantitative</a:t>
            </a:r>
            <a:endParaRPr lang="fr-FR" sz="3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027AD86-E2FF-4291-BA2A-044BA8EE5ACB}"/>
              </a:ext>
            </a:extLst>
          </p:cNvPr>
          <p:cNvSpPr txBox="1"/>
          <p:nvPr/>
        </p:nvSpPr>
        <p:spPr>
          <a:xfrm>
            <a:off x="5273554" y="3387102"/>
            <a:ext cx="227647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Gestion quantitative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29BD79F-8693-483E-B95E-31F6AE6853C3}"/>
              </a:ext>
            </a:extLst>
          </p:cNvPr>
          <p:cNvSpPr txBox="1"/>
          <p:nvPr/>
        </p:nvSpPr>
        <p:spPr>
          <a:xfrm>
            <a:off x="4590661" y="2265011"/>
            <a:ext cx="3642260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Quantifier la consommation d’eau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D1F1DC8-2D7F-4755-9E2C-506EAC477648}"/>
              </a:ext>
            </a:extLst>
          </p:cNvPr>
          <p:cNvSpPr txBox="1"/>
          <p:nvPr/>
        </p:nvSpPr>
        <p:spPr>
          <a:xfrm>
            <a:off x="1205020" y="3387102"/>
            <a:ext cx="2176461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Retenues/barrages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0AEE97A-9225-48E4-B637-B46A8DBC1613}"/>
              </a:ext>
            </a:extLst>
          </p:cNvPr>
          <p:cNvSpPr txBox="1"/>
          <p:nvPr/>
        </p:nvSpPr>
        <p:spPr>
          <a:xfrm>
            <a:off x="9789997" y="3387102"/>
            <a:ext cx="737235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REUT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55EAB34-4BF8-406F-BF23-3DBD4165A987}"/>
              </a:ext>
            </a:extLst>
          </p:cNvPr>
          <p:cNvSpPr txBox="1"/>
          <p:nvPr/>
        </p:nvSpPr>
        <p:spPr>
          <a:xfrm>
            <a:off x="6507230" y="5067710"/>
            <a:ext cx="3868103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Autres moyens de gestion/stockage 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228957D-C15F-4E0B-A7CE-7F5C514CAE0B}"/>
              </a:ext>
            </a:extLst>
          </p:cNvPr>
          <p:cNvCxnSpPr>
            <a:cxnSpLocks/>
            <a:stCxn id="17" idx="1"/>
            <a:endCxn id="11" idx="3"/>
          </p:cNvCxnSpPr>
          <p:nvPr/>
        </p:nvCxnSpPr>
        <p:spPr>
          <a:xfrm flipH="1">
            <a:off x="7550029" y="3571768"/>
            <a:ext cx="2239968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B022342-1F78-4E56-A3B5-3C1D2FB82E68}"/>
              </a:ext>
            </a:extLst>
          </p:cNvPr>
          <p:cNvCxnSpPr>
            <a:cxnSpLocks/>
            <a:stCxn id="13" idx="2"/>
            <a:endCxn id="11" idx="0"/>
          </p:cNvCxnSpPr>
          <p:nvPr/>
        </p:nvCxnSpPr>
        <p:spPr>
          <a:xfrm>
            <a:off x="6411791" y="2634343"/>
            <a:ext cx="1" cy="75275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9EA0AF8-7152-46CE-AC4F-74D60B16B1CC}"/>
              </a:ext>
            </a:extLst>
          </p:cNvPr>
          <p:cNvCxnSpPr>
            <a:cxnSpLocks/>
            <a:stCxn id="15" idx="3"/>
            <a:endCxn id="11" idx="1"/>
          </p:cNvCxnSpPr>
          <p:nvPr/>
        </p:nvCxnSpPr>
        <p:spPr>
          <a:xfrm>
            <a:off x="3381481" y="3571768"/>
            <a:ext cx="1892073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8BF4BDD9-F5EA-4D65-BE0A-9F10265BE60D}"/>
              </a:ext>
            </a:extLst>
          </p:cNvPr>
          <p:cNvCxnSpPr>
            <a:cxnSpLocks/>
            <a:stCxn id="19" idx="0"/>
            <a:endCxn id="11" idx="2"/>
          </p:cNvCxnSpPr>
          <p:nvPr/>
        </p:nvCxnSpPr>
        <p:spPr>
          <a:xfrm flipH="1" flipV="1">
            <a:off x="6411792" y="3756434"/>
            <a:ext cx="2029490" cy="1311276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6" name="ZoneTexte 85">
            <a:extLst>
              <a:ext uri="{FF2B5EF4-FFF2-40B4-BE49-F238E27FC236}">
                <a16:creationId xmlns:a16="http://schemas.microsoft.com/office/drawing/2014/main" id="{9CE917CA-ADDC-44E9-9896-65DD948DB00A}"/>
              </a:ext>
            </a:extLst>
          </p:cNvPr>
          <p:cNvSpPr txBox="1"/>
          <p:nvPr/>
        </p:nvSpPr>
        <p:spPr>
          <a:xfrm>
            <a:off x="2524952" y="5073855"/>
            <a:ext cx="2556508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De nouvelles ressources </a:t>
            </a:r>
          </a:p>
        </p:txBody>
      </p: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287775DD-6B40-4BB3-A15B-B46D585664DD}"/>
              </a:ext>
            </a:extLst>
          </p:cNvPr>
          <p:cNvCxnSpPr>
            <a:cxnSpLocks/>
            <a:stCxn id="86" idx="0"/>
            <a:endCxn id="11" idx="2"/>
          </p:cNvCxnSpPr>
          <p:nvPr/>
        </p:nvCxnSpPr>
        <p:spPr>
          <a:xfrm flipV="1">
            <a:off x="3803206" y="3756434"/>
            <a:ext cx="2608586" cy="1317421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9" name="ZoneTexte 98">
            <a:extLst>
              <a:ext uri="{FF2B5EF4-FFF2-40B4-BE49-F238E27FC236}">
                <a16:creationId xmlns:a16="http://schemas.microsoft.com/office/drawing/2014/main" id="{0341ABF0-96C1-409B-8EBF-B766B78CBD54}"/>
              </a:ext>
            </a:extLst>
          </p:cNvPr>
          <p:cNvSpPr txBox="1"/>
          <p:nvPr/>
        </p:nvSpPr>
        <p:spPr>
          <a:xfrm>
            <a:off x="22302" y="2411916"/>
            <a:ext cx="4382300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Quantifier l’évaporation des retenues</a:t>
            </a:r>
          </a:p>
          <a:p>
            <a:pPr algn="ctr"/>
            <a:r>
              <a:rPr lang="fr-FR" dirty="0"/>
              <a:t>-  Impacts/bénéfices des retenues/barrages (recharge des nappes, ruissellement) </a:t>
            </a:r>
          </a:p>
        </p:txBody>
      </p:sp>
      <p:sp>
        <p:nvSpPr>
          <p:cNvPr id="116" name="ZoneTexte 115">
            <a:extLst>
              <a:ext uri="{FF2B5EF4-FFF2-40B4-BE49-F238E27FC236}">
                <a16:creationId xmlns:a16="http://schemas.microsoft.com/office/drawing/2014/main" id="{13945987-F9CD-4239-8E50-7997E90F7688}"/>
              </a:ext>
            </a:extLst>
          </p:cNvPr>
          <p:cNvSpPr txBox="1"/>
          <p:nvPr/>
        </p:nvSpPr>
        <p:spPr>
          <a:xfrm>
            <a:off x="8441282" y="2411916"/>
            <a:ext cx="3266241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Parcelles irriguées </a:t>
            </a:r>
          </a:p>
          <a:p>
            <a:pPr algn="ctr"/>
            <a:r>
              <a:rPr lang="fr-FR" dirty="0"/>
              <a:t>- Industries agroalimentaires </a:t>
            </a:r>
          </a:p>
          <a:p>
            <a:pPr algn="ctr"/>
            <a:r>
              <a:rPr lang="fr-FR" dirty="0"/>
              <a:t>- Parcs d’activités </a:t>
            </a:r>
          </a:p>
        </p:txBody>
      </p:sp>
      <p:sp>
        <p:nvSpPr>
          <p:cNvPr id="119" name="ZoneTexte 118">
            <a:extLst>
              <a:ext uri="{FF2B5EF4-FFF2-40B4-BE49-F238E27FC236}">
                <a16:creationId xmlns:a16="http://schemas.microsoft.com/office/drawing/2014/main" id="{6F74ABB8-528E-4B86-AEB6-EE3FDB6727DE}"/>
              </a:ext>
            </a:extLst>
          </p:cNvPr>
          <p:cNvSpPr txBox="1"/>
          <p:nvPr/>
        </p:nvSpPr>
        <p:spPr>
          <a:xfrm>
            <a:off x="3978509" y="1317530"/>
            <a:ext cx="486656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Evapotranspiration des forêts</a:t>
            </a:r>
          </a:p>
          <a:p>
            <a:pPr algn="ctr"/>
            <a:r>
              <a:rPr lang="fr-FR" dirty="0"/>
              <a:t>- Impact du vent sur l’</a:t>
            </a:r>
            <a:r>
              <a:rPr lang="fr-FR" dirty="0" err="1"/>
              <a:t>évapo</a:t>
            </a:r>
            <a:r>
              <a:rPr lang="fr-FR" dirty="0"/>
              <a:t>(</a:t>
            </a:r>
            <a:r>
              <a:rPr lang="fr-FR" dirty="0" err="1"/>
              <a:t>transpi</a:t>
            </a:r>
            <a:r>
              <a:rPr lang="fr-FR" dirty="0"/>
              <a:t>)ration</a:t>
            </a:r>
          </a:p>
          <a:p>
            <a:pPr algn="ctr"/>
            <a:r>
              <a:rPr lang="fr-FR" dirty="0"/>
              <a:t>- Quantifier l’abreuvement dans les cours d’eau  </a:t>
            </a:r>
          </a:p>
        </p:txBody>
      </p:sp>
      <p:sp>
        <p:nvSpPr>
          <p:cNvPr id="124" name="ZoneTexte 123">
            <a:extLst>
              <a:ext uri="{FF2B5EF4-FFF2-40B4-BE49-F238E27FC236}">
                <a16:creationId xmlns:a16="http://schemas.microsoft.com/office/drawing/2014/main" id="{CBBAED39-23D4-4712-893C-423D622B45E9}"/>
              </a:ext>
            </a:extLst>
          </p:cNvPr>
          <p:cNvSpPr txBox="1"/>
          <p:nvPr/>
        </p:nvSpPr>
        <p:spPr>
          <a:xfrm>
            <a:off x="6494529" y="5469845"/>
            <a:ext cx="386810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Recharge maîtrisée des nappes</a:t>
            </a:r>
          </a:p>
          <a:p>
            <a:pPr algn="ctr"/>
            <a:r>
              <a:rPr lang="fr-FR" dirty="0"/>
              <a:t>- Hydrologie régénérative </a:t>
            </a:r>
          </a:p>
        </p:txBody>
      </p:sp>
    </p:spTree>
    <p:extLst>
      <p:ext uri="{BB962C8B-B14F-4D97-AF65-F5344CB8AC3E}">
        <p14:creationId xmlns:p14="http://schemas.microsoft.com/office/powerpoint/2010/main" val="398070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86" grpId="0" animBg="1"/>
      <p:bldP spid="99" grpId="0"/>
      <p:bldP spid="116" grpId="0"/>
      <p:bldP spid="119" grpId="0"/>
      <p:bldP spid="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2C116AB-A6F9-4F97-A7AE-03DF12034DA6}"/>
              </a:ext>
            </a:extLst>
          </p:cNvPr>
          <p:cNvSpPr txBox="1">
            <a:spLocks/>
          </p:cNvSpPr>
          <p:nvPr/>
        </p:nvSpPr>
        <p:spPr>
          <a:xfrm>
            <a:off x="-66675" y="258354"/>
            <a:ext cx="12192000" cy="120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9765608-6E39-429A-8710-BC811C2E7FDE}"/>
              </a:ext>
            </a:extLst>
          </p:cNvPr>
          <p:cNvSpPr txBox="1"/>
          <p:nvPr/>
        </p:nvSpPr>
        <p:spPr>
          <a:xfrm>
            <a:off x="-66675" y="258354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(2) Besoins exprimés par les acteurs : les SHS</a:t>
            </a:r>
            <a:endParaRPr lang="fr-FR" sz="3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027AD86-E2FF-4291-BA2A-044BA8EE5ACB}"/>
              </a:ext>
            </a:extLst>
          </p:cNvPr>
          <p:cNvSpPr txBox="1"/>
          <p:nvPr/>
        </p:nvSpPr>
        <p:spPr>
          <a:xfrm>
            <a:off x="4891086" y="3014535"/>
            <a:ext cx="307181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/>
              <a:t>Sciences humaines et sociales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C30D7D6-4E0B-4FE4-9363-76533F25C67E}"/>
              </a:ext>
            </a:extLst>
          </p:cNvPr>
          <p:cNvSpPr txBox="1"/>
          <p:nvPr/>
        </p:nvSpPr>
        <p:spPr>
          <a:xfrm>
            <a:off x="4271960" y="1992255"/>
            <a:ext cx="4310064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Communication et leviers aux changements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D1F1DC8-2D7F-4755-9E2C-506EAC477648}"/>
              </a:ext>
            </a:extLst>
          </p:cNvPr>
          <p:cNvSpPr txBox="1"/>
          <p:nvPr/>
        </p:nvSpPr>
        <p:spPr>
          <a:xfrm>
            <a:off x="7856366" y="4820298"/>
            <a:ext cx="2110738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Aides à la décision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55EAB34-4BF8-406F-BF23-3DBD4165A987}"/>
              </a:ext>
            </a:extLst>
          </p:cNvPr>
          <p:cNvSpPr txBox="1"/>
          <p:nvPr/>
        </p:nvSpPr>
        <p:spPr>
          <a:xfrm>
            <a:off x="1457509" y="4838764"/>
            <a:ext cx="4969484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Evaluation monétaire des services écosystémiques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73BB3E6-6279-425B-8F77-5F0C8760161C}"/>
              </a:ext>
            </a:extLst>
          </p:cNvPr>
          <p:cNvCxnSpPr>
            <a:cxnSpLocks/>
            <a:stCxn id="12" idx="2"/>
            <a:endCxn id="11" idx="0"/>
          </p:cNvCxnSpPr>
          <p:nvPr/>
        </p:nvCxnSpPr>
        <p:spPr>
          <a:xfrm>
            <a:off x="6426992" y="2361587"/>
            <a:ext cx="1" cy="65294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9EA0AF8-7152-46CE-AC4F-74D60B16B1CC}"/>
              </a:ext>
            </a:extLst>
          </p:cNvPr>
          <p:cNvCxnSpPr>
            <a:cxnSpLocks/>
            <a:stCxn id="15" idx="0"/>
            <a:endCxn id="11" idx="2"/>
          </p:cNvCxnSpPr>
          <p:nvPr/>
        </p:nvCxnSpPr>
        <p:spPr>
          <a:xfrm flipH="1" flipV="1">
            <a:off x="6426993" y="3383867"/>
            <a:ext cx="2484742" cy="1436431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8BF4BDD9-F5EA-4D65-BE0A-9F10265BE60D}"/>
              </a:ext>
            </a:extLst>
          </p:cNvPr>
          <p:cNvCxnSpPr>
            <a:cxnSpLocks/>
            <a:stCxn id="19" idx="0"/>
            <a:endCxn id="11" idx="2"/>
          </p:cNvCxnSpPr>
          <p:nvPr/>
        </p:nvCxnSpPr>
        <p:spPr>
          <a:xfrm flipV="1">
            <a:off x="3942251" y="3383867"/>
            <a:ext cx="2484742" cy="1454897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6" name="ZoneTexte 65">
            <a:extLst>
              <a:ext uri="{FF2B5EF4-FFF2-40B4-BE49-F238E27FC236}">
                <a16:creationId xmlns:a16="http://schemas.microsoft.com/office/drawing/2014/main" id="{EF60013C-F83D-46F7-A002-A993826582FC}"/>
              </a:ext>
            </a:extLst>
          </p:cNvPr>
          <p:cNvSpPr txBox="1"/>
          <p:nvPr/>
        </p:nvSpPr>
        <p:spPr>
          <a:xfrm>
            <a:off x="4163229" y="1247412"/>
            <a:ext cx="4418795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Communication aux riverains et élus locaux</a:t>
            </a:r>
          </a:p>
          <a:p>
            <a:pPr algn="ctr"/>
            <a:r>
              <a:rPr lang="fr-FR" dirty="0"/>
              <a:t>- Accompagner les changements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5078BA0A-470E-4668-AD5D-CD54D52D3C75}"/>
              </a:ext>
            </a:extLst>
          </p:cNvPr>
          <p:cNvSpPr txBox="1"/>
          <p:nvPr/>
        </p:nvSpPr>
        <p:spPr>
          <a:xfrm>
            <a:off x="1327808" y="5324219"/>
            <a:ext cx="522888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Ex : les pratiques culturales sur le risque d’inondation 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F90D8C12-47FF-4D74-A00F-BED3304E638F}"/>
              </a:ext>
            </a:extLst>
          </p:cNvPr>
          <p:cNvSpPr txBox="1"/>
          <p:nvPr/>
        </p:nvSpPr>
        <p:spPr>
          <a:xfrm>
            <a:off x="7020439" y="5282725"/>
            <a:ext cx="484597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Outils d’évaluation et de gestion </a:t>
            </a:r>
          </a:p>
          <a:p>
            <a:pPr algn="ctr"/>
            <a:r>
              <a:rPr lang="fr-FR" dirty="0"/>
              <a:t>- Traduire des données quantitatives en actions</a:t>
            </a:r>
          </a:p>
        </p:txBody>
      </p:sp>
    </p:spTree>
    <p:extLst>
      <p:ext uri="{BB962C8B-B14F-4D97-AF65-F5344CB8AC3E}">
        <p14:creationId xmlns:p14="http://schemas.microsoft.com/office/powerpoint/2010/main" val="392402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9" grpId="0" animBg="1"/>
      <p:bldP spid="66" grpId="0"/>
      <p:bldP spid="67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2C116AB-A6F9-4F97-A7AE-03DF12034DA6}"/>
              </a:ext>
            </a:extLst>
          </p:cNvPr>
          <p:cNvSpPr txBox="1">
            <a:spLocks/>
          </p:cNvSpPr>
          <p:nvPr/>
        </p:nvSpPr>
        <p:spPr>
          <a:xfrm>
            <a:off x="-66675" y="258354"/>
            <a:ext cx="12192000" cy="1200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sz="1600" dirty="0">
              <a:solidFill>
                <a:srgbClr val="000000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9765608-6E39-429A-8710-BC811C2E7FDE}"/>
              </a:ext>
            </a:extLst>
          </p:cNvPr>
          <p:cNvSpPr txBox="1"/>
          <p:nvPr/>
        </p:nvSpPr>
        <p:spPr>
          <a:xfrm>
            <a:off x="22620" y="235481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ym typeface="Wingdings" panose="05000000000000000000" pitchFamily="2" charset="2"/>
              </a:rPr>
              <a:t>(3) Besoins exprimés par les acteurs : gestion qualitative, </a:t>
            </a:r>
          </a:p>
          <a:p>
            <a:pPr algn="ctr"/>
            <a:r>
              <a:rPr lang="fr-FR" sz="3200" b="1" dirty="0">
                <a:sym typeface="Wingdings" panose="05000000000000000000" pitchFamily="2" charset="2"/>
              </a:rPr>
              <a:t>agronomie et hydrogéologie </a:t>
            </a:r>
            <a:endParaRPr lang="fr-FR" sz="3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027AD86-E2FF-4291-BA2A-044BA8EE5ACB}"/>
              </a:ext>
            </a:extLst>
          </p:cNvPr>
          <p:cNvSpPr txBox="1"/>
          <p:nvPr/>
        </p:nvSpPr>
        <p:spPr>
          <a:xfrm>
            <a:off x="422893" y="3645760"/>
            <a:ext cx="218043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/>
              <a:t>Gestion qualitative de l’eau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55EAB34-4BF8-406F-BF23-3DBD4165A987}"/>
              </a:ext>
            </a:extLst>
          </p:cNvPr>
          <p:cNvSpPr txBox="1"/>
          <p:nvPr/>
        </p:nvSpPr>
        <p:spPr>
          <a:xfrm>
            <a:off x="1731816" y="2842909"/>
            <a:ext cx="2464683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Changement climatique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8BF4BDD9-F5EA-4D65-BE0A-9F10265BE60D}"/>
              </a:ext>
            </a:extLst>
          </p:cNvPr>
          <p:cNvCxnSpPr>
            <a:cxnSpLocks/>
            <a:stCxn id="11" idx="0"/>
            <a:endCxn id="19" idx="2"/>
          </p:cNvCxnSpPr>
          <p:nvPr/>
        </p:nvCxnSpPr>
        <p:spPr>
          <a:xfrm flipV="1">
            <a:off x="1513110" y="3212241"/>
            <a:ext cx="1451048" cy="43351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324EC443-024B-46B0-9A4E-CE3C3748320C}"/>
              </a:ext>
            </a:extLst>
          </p:cNvPr>
          <p:cNvSpPr txBox="1"/>
          <p:nvPr/>
        </p:nvSpPr>
        <p:spPr>
          <a:xfrm>
            <a:off x="6396053" y="2164723"/>
            <a:ext cx="181302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/>
              <a:t>Hydrogéologie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C11F8FE-0FC5-42D0-A8E1-7FC07F73097B}"/>
              </a:ext>
            </a:extLst>
          </p:cNvPr>
          <p:cNvSpPr txBox="1"/>
          <p:nvPr/>
        </p:nvSpPr>
        <p:spPr>
          <a:xfrm>
            <a:off x="8780600" y="1870305"/>
            <a:ext cx="2585002" cy="64633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dirty="0"/>
              <a:t>Meilleure compréhension</a:t>
            </a:r>
          </a:p>
          <a:p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/>
              <a:t>instrumentalisation 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B57EE52C-C2AD-4CAA-970B-A0364761A9B7}"/>
              </a:ext>
            </a:extLst>
          </p:cNvPr>
          <p:cNvCxnSpPr>
            <a:cxnSpLocks/>
            <a:stCxn id="18" idx="1"/>
            <a:endCxn id="17" idx="3"/>
          </p:cNvCxnSpPr>
          <p:nvPr/>
        </p:nvCxnSpPr>
        <p:spPr>
          <a:xfrm flipH="1">
            <a:off x="8209076" y="2193471"/>
            <a:ext cx="571524" cy="15591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A37803E1-9C56-42D9-B25C-41E8DC781246}"/>
              </a:ext>
            </a:extLst>
          </p:cNvPr>
          <p:cNvSpPr txBox="1"/>
          <p:nvPr/>
        </p:nvSpPr>
        <p:spPr>
          <a:xfrm>
            <a:off x="6239612" y="5001038"/>
            <a:ext cx="138779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/>
              <a:t>Agronomie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6C40339-AA50-4D36-909D-9683EBDDEBFB}"/>
              </a:ext>
            </a:extLst>
          </p:cNvPr>
          <p:cNvSpPr txBox="1"/>
          <p:nvPr/>
        </p:nvSpPr>
        <p:spPr>
          <a:xfrm>
            <a:off x="8485831" y="4691140"/>
            <a:ext cx="1143955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Irrigation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CC6E0E9-4C35-43CC-A626-D4B28307B0EA}"/>
              </a:ext>
            </a:extLst>
          </p:cNvPr>
          <p:cNvSpPr txBox="1"/>
          <p:nvPr/>
        </p:nvSpPr>
        <p:spPr>
          <a:xfrm>
            <a:off x="7901120" y="5332001"/>
            <a:ext cx="2352675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Génétique des plantes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BC0D354C-BF09-4123-B0B3-1283373F2F35}"/>
              </a:ext>
            </a:extLst>
          </p:cNvPr>
          <p:cNvCxnSpPr>
            <a:cxnSpLocks/>
            <a:stCxn id="25" idx="2"/>
            <a:endCxn id="24" idx="3"/>
          </p:cNvCxnSpPr>
          <p:nvPr/>
        </p:nvCxnSpPr>
        <p:spPr>
          <a:xfrm flipH="1">
            <a:off x="7627405" y="5060472"/>
            <a:ext cx="1430404" cy="125232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9485554-03C5-41AB-AFD5-731D3978CE4B}"/>
              </a:ext>
            </a:extLst>
          </p:cNvPr>
          <p:cNvCxnSpPr>
            <a:cxnSpLocks/>
            <a:stCxn id="26" idx="0"/>
            <a:endCxn id="24" idx="3"/>
          </p:cNvCxnSpPr>
          <p:nvPr/>
        </p:nvCxnSpPr>
        <p:spPr>
          <a:xfrm flipH="1" flipV="1">
            <a:off x="7627405" y="5185704"/>
            <a:ext cx="1450053" cy="146297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FC1E990F-738A-4A54-9162-5825B46699E9}"/>
              </a:ext>
            </a:extLst>
          </p:cNvPr>
          <p:cNvSpPr txBox="1"/>
          <p:nvPr/>
        </p:nvSpPr>
        <p:spPr>
          <a:xfrm>
            <a:off x="2335697" y="4540571"/>
            <a:ext cx="1256924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Pollutions</a:t>
            </a: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7305B566-D146-409C-AEB5-1CA64FC72A35}"/>
              </a:ext>
            </a:extLst>
          </p:cNvPr>
          <p:cNvCxnSpPr>
            <a:cxnSpLocks/>
            <a:stCxn id="39" idx="0"/>
            <a:endCxn id="11" idx="2"/>
          </p:cNvCxnSpPr>
          <p:nvPr/>
        </p:nvCxnSpPr>
        <p:spPr>
          <a:xfrm flipH="1" flipV="1">
            <a:off x="1513110" y="4292091"/>
            <a:ext cx="1451049" cy="24848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8" name="ZoneTexte 57">
            <a:extLst>
              <a:ext uri="{FF2B5EF4-FFF2-40B4-BE49-F238E27FC236}">
                <a16:creationId xmlns:a16="http://schemas.microsoft.com/office/drawing/2014/main" id="{0F0065AB-1D2F-4091-B772-0364590335B3}"/>
              </a:ext>
            </a:extLst>
          </p:cNvPr>
          <p:cNvSpPr txBox="1"/>
          <p:nvPr/>
        </p:nvSpPr>
        <p:spPr>
          <a:xfrm>
            <a:off x="742362" y="2072614"/>
            <a:ext cx="497319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Augmentation de la concentration en polluants</a:t>
            </a:r>
          </a:p>
          <a:p>
            <a:pPr algn="ctr"/>
            <a:r>
              <a:rPr lang="fr-FR" dirty="0"/>
              <a:t>- Impact de la T°C sur l’hydrosystème 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5ECD2CC8-9867-4F8B-8E57-69E5433B10D8}"/>
              </a:ext>
            </a:extLst>
          </p:cNvPr>
          <p:cNvSpPr txBox="1"/>
          <p:nvPr/>
        </p:nvSpPr>
        <p:spPr>
          <a:xfrm>
            <a:off x="124640" y="4997407"/>
            <a:ext cx="5537951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Eutrophisation des gravières </a:t>
            </a:r>
          </a:p>
          <a:p>
            <a:pPr algn="ctr"/>
            <a:r>
              <a:rPr lang="fr-FR" dirty="0"/>
              <a:t>- Géothermie profonde (lithium, mica) sur la nappe</a:t>
            </a:r>
          </a:p>
          <a:p>
            <a:pPr algn="ctr"/>
            <a:r>
              <a:rPr lang="fr-FR" dirty="0"/>
              <a:t>- Substances pharmaceutiques, pesticides (recombinaison)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14C6B935-FAA1-4261-8816-A59B5E895C3C}"/>
              </a:ext>
            </a:extLst>
          </p:cNvPr>
          <p:cNvSpPr txBox="1"/>
          <p:nvPr/>
        </p:nvSpPr>
        <p:spPr>
          <a:xfrm>
            <a:off x="6458987" y="5723253"/>
            <a:ext cx="5537951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NGT, variétés résistantes à l’eau 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7B107CC6-C7A5-47EB-A4E9-B2088C3FBAC9}"/>
              </a:ext>
            </a:extLst>
          </p:cNvPr>
          <p:cNvSpPr txBox="1"/>
          <p:nvPr/>
        </p:nvSpPr>
        <p:spPr>
          <a:xfrm>
            <a:off x="6396053" y="4292091"/>
            <a:ext cx="5537951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- Bénéfices de l’irrigation sur l’éco/hydrosystème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24EE9D95-9CAC-463B-8798-66AA9D18FC28}"/>
              </a:ext>
            </a:extLst>
          </p:cNvPr>
          <p:cNvSpPr txBox="1"/>
          <p:nvPr/>
        </p:nvSpPr>
        <p:spPr>
          <a:xfrm>
            <a:off x="8816192" y="2672555"/>
            <a:ext cx="2426745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Le lac de la </a:t>
            </a:r>
            <a:r>
              <a:rPr lang="fr-FR" dirty="0" err="1"/>
              <a:t>Cassière</a:t>
            </a:r>
            <a:r>
              <a:rPr lang="fr-FR" dirty="0"/>
              <a:t>, </a:t>
            </a:r>
          </a:p>
          <a:p>
            <a:pPr algn="ctr"/>
            <a:r>
              <a:rPr lang="fr-FR" dirty="0"/>
              <a:t>l’Allier et sa nappe, </a:t>
            </a:r>
          </a:p>
          <a:p>
            <a:pPr algn="ctr"/>
            <a:r>
              <a:rPr lang="fr-FR" dirty="0"/>
              <a:t>la Chaîne des Puys</a:t>
            </a:r>
          </a:p>
        </p:txBody>
      </p:sp>
    </p:spTree>
    <p:extLst>
      <p:ext uri="{BB962C8B-B14F-4D97-AF65-F5344CB8AC3E}">
        <p14:creationId xmlns:p14="http://schemas.microsoft.com/office/powerpoint/2010/main" val="63546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17" grpId="0" animBg="1"/>
      <p:bldP spid="18" grpId="0" animBg="1"/>
      <p:bldP spid="24" grpId="0" animBg="1"/>
      <p:bldP spid="25" grpId="0" animBg="1"/>
      <p:bldP spid="26" grpId="0" animBg="1"/>
      <p:bldP spid="39" grpId="0" animBg="1"/>
      <p:bldP spid="58" grpId="0"/>
      <p:bldP spid="68" grpId="0"/>
      <p:bldP spid="71" grpId="0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5382F9-7675-4757-942B-554CCF16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38BB8D-130B-4785-BCF5-E269AF170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995" y="2187229"/>
            <a:ext cx="10454987" cy="216725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Relativement peu de partenariats en cours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De nombreux besoins sur des thématiques diverses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  <a:p>
            <a:pPr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 Souhait des acteurs : mieux connaître les recherches menées sur l’eau sur le site Clermont Auvergne (thématiques/laboratoires)</a:t>
            </a:r>
          </a:p>
          <a:p>
            <a:pPr>
              <a:buFont typeface="Wingdings" panose="05000000000000000000" pitchFamily="2" charset="2"/>
              <a:buChar char="è"/>
            </a:pPr>
            <a:endParaRPr lang="fr-F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8560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44F15-A563-434A-B3F5-CAAAA241E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09" y="2103437"/>
            <a:ext cx="10515600" cy="1325563"/>
          </a:xfrm>
        </p:spPr>
        <p:txBody>
          <a:bodyPr/>
          <a:lstStyle/>
          <a:p>
            <a:pPr algn="ctr"/>
            <a:r>
              <a:rPr lang="fr-FR" dirty="0">
                <a:latin typeface="+mn-lt"/>
              </a:rPr>
              <a:t>Merci pour votre attention ! </a:t>
            </a:r>
          </a:p>
        </p:txBody>
      </p:sp>
    </p:spTree>
    <p:extLst>
      <p:ext uri="{BB962C8B-B14F-4D97-AF65-F5344CB8AC3E}">
        <p14:creationId xmlns:p14="http://schemas.microsoft.com/office/powerpoint/2010/main" val="39312510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611</Words>
  <Application>Microsoft Office PowerPoint</Application>
  <PresentationFormat>Grand écran</PresentationFormat>
  <Paragraphs>121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Conclusion</vt:lpstr>
      <vt:lpstr>Merci pour votre attention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Lison Lepilleur</dc:creator>
  <cp:lastModifiedBy>Delphine LATOUR</cp:lastModifiedBy>
  <cp:revision>83</cp:revision>
  <dcterms:created xsi:type="dcterms:W3CDTF">2024-11-29T08:33:47Z</dcterms:created>
  <dcterms:modified xsi:type="dcterms:W3CDTF">2024-12-06T07:32:01Z</dcterms:modified>
</cp:coreProperties>
</file>