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82" r:id="rId4"/>
    <p:sldId id="283" r:id="rId5"/>
    <p:sldId id="258" r:id="rId6"/>
    <p:sldId id="259" r:id="rId7"/>
    <p:sldId id="289" r:id="rId8"/>
    <p:sldId id="261" r:id="rId9"/>
    <p:sldId id="262" r:id="rId10"/>
    <p:sldId id="263" r:id="rId11"/>
    <p:sldId id="264" r:id="rId12"/>
    <p:sldId id="265" r:id="rId13"/>
    <p:sldId id="266" r:id="rId14"/>
    <p:sldId id="278" r:id="rId15"/>
    <p:sldId id="288" r:id="rId16"/>
    <p:sldId id="290" r:id="rId17"/>
    <p:sldId id="285" r:id="rId18"/>
    <p:sldId id="267" r:id="rId19"/>
    <p:sldId id="295" r:id="rId20"/>
    <p:sldId id="268" r:id="rId21"/>
    <p:sldId id="291" r:id="rId22"/>
    <p:sldId id="292" r:id="rId23"/>
    <p:sldId id="284" r:id="rId24"/>
    <p:sldId id="269" r:id="rId25"/>
    <p:sldId id="270" r:id="rId26"/>
    <p:sldId id="293" r:id="rId27"/>
    <p:sldId id="296" r:id="rId28"/>
    <p:sldId id="271" r:id="rId29"/>
    <p:sldId id="287" r:id="rId30"/>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phine LATOUR" initials="DL" lastIdx="4" clrIdx="0">
    <p:extLst>
      <p:ext uri="{19B8F6BF-5375-455C-9EA6-DF929625EA0E}">
        <p15:presenceInfo xmlns:p15="http://schemas.microsoft.com/office/powerpoint/2012/main" userId="S::delphine.latour@uca.fr::9add2751-18f4-4f0b-85e6-33c9ad290b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F79646"/>
    <a:srgbClr val="80C535"/>
    <a:srgbClr val="4BACC6"/>
    <a:srgbClr val="009900"/>
    <a:srgbClr val="60E146"/>
    <a:srgbClr val="333399"/>
    <a:srgbClr val="008F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68" autoAdjust="0"/>
  </p:normalViewPr>
  <p:slideViewPr>
    <p:cSldViewPr>
      <p:cViewPr varScale="1">
        <p:scale>
          <a:sx n="109" d="100"/>
          <a:sy n="109" d="100"/>
        </p:scale>
        <p:origin x="63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2-04T15:42:27.318" idx="1">
    <p:pos x="10" y="10"/>
    <p:text>il y a peut être beaucoup d'objectifs pour une présentation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12-04T15:44:26.435" idx="2">
    <p:pos x="10" y="10"/>
    <p:text>ne faire qu'une diapo des 5 et 6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12-04T15:46:04.505" idx="4">
    <p:pos x="4972" y="786"/>
    <p:text>j'ai recollé en format image car sinon des infos étaient coupées</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991EC-EC41-4BD3-B849-99E03C7A75BA}" type="datetimeFigureOut">
              <a:rPr lang="en-GB" smtClean="0"/>
              <a:t>09/12/2024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A86AE-A3E7-4B26-8465-1A5E49C8C10C}" type="slidenum">
              <a:rPr lang="en-GB" smtClean="0"/>
              <a:t>‹N°›</a:t>
            </a:fld>
            <a:endParaRPr lang="en-GB"/>
          </a:p>
        </p:txBody>
      </p:sp>
    </p:spTree>
    <p:extLst>
      <p:ext uri="{BB962C8B-B14F-4D97-AF65-F5344CB8AC3E}">
        <p14:creationId xmlns:p14="http://schemas.microsoft.com/office/powerpoint/2010/main" val="4193502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8</a:t>
            </a:fld>
            <a:endParaRPr lang="en-GB"/>
          </a:p>
        </p:txBody>
      </p:sp>
    </p:spTree>
    <p:extLst>
      <p:ext uri="{BB962C8B-B14F-4D97-AF65-F5344CB8AC3E}">
        <p14:creationId xmlns:p14="http://schemas.microsoft.com/office/powerpoint/2010/main" val="59480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17</a:t>
            </a:fld>
            <a:endParaRPr lang="en-GB"/>
          </a:p>
        </p:txBody>
      </p:sp>
    </p:spTree>
    <p:extLst>
      <p:ext uri="{BB962C8B-B14F-4D97-AF65-F5344CB8AC3E}">
        <p14:creationId xmlns:p14="http://schemas.microsoft.com/office/powerpoint/2010/main" val="166068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18</a:t>
            </a:fld>
            <a:endParaRPr lang="en-GB"/>
          </a:p>
        </p:txBody>
      </p:sp>
    </p:spTree>
    <p:extLst>
      <p:ext uri="{BB962C8B-B14F-4D97-AF65-F5344CB8AC3E}">
        <p14:creationId xmlns:p14="http://schemas.microsoft.com/office/powerpoint/2010/main" val="541886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19</a:t>
            </a:fld>
            <a:endParaRPr lang="en-GB"/>
          </a:p>
        </p:txBody>
      </p:sp>
    </p:spTree>
    <p:extLst>
      <p:ext uri="{BB962C8B-B14F-4D97-AF65-F5344CB8AC3E}">
        <p14:creationId xmlns:p14="http://schemas.microsoft.com/office/powerpoint/2010/main" val="934367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20</a:t>
            </a:fld>
            <a:endParaRPr lang="en-GB"/>
          </a:p>
        </p:txBody>
      </p:sp>
    </p:spTree>
    <p:extLst>
      <p:ext uri="{BB962C8B-B14F-4D97-AF65-F5344CB8AC3E}">
        <p14:creationId xmlns:p14="http://schemas.microsoft.com/office/powerpoint/2010/main" val="266613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21</a:t>
            </a:fld>
            <a:endParaRPr lang="en-GB"/>
          </a:p>
        </p:txBody>
      </p:sp>
    </p:spTree>
    <p:extLst>
      <p:ext uri="{BB962C8B-B14F-4D97-AF65-F5344CB8AC3E}">
        <p14:creationId xmlns:p14="http://schemas.microsoft.com/office/powerpoint/2010/main" val="2366502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22</a:t>
            </a:fld>
            <a:endParaRPr lang="en-GB"/>
          </a:p>
        </p:txBody>
      </p:sp>
    </p:spTree>
    <p:extLst>
      <p:ext uri="{BB962C8B-B14F-4D97-AF65-F5344CB8AC3E}">
        <p14:creationId xmlns:p14="http://schemas.microsoft.com/office/powerpoint/2010/main" val="3639820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23</a:t>
            </a:fld>
            <a:endParaRPr lang="en-GB"/>
          </a:p>
        </p:txBody>
      </p:sp>
    </p:spTree>
    <p:extLst>
      <p:ext uri="{BB962C8B-B14F-4D97-AF65-F5344CB8AC3E}">
        <p14:creationId xmlns:p14="http://schemas.microsoft.com/office/powerpoint/2010/main" val="2051903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24</a:t>
            </a:fld>
            <a:endParaRPr lang="en-GB"/>
          </a:p>
        </p:txBody>
      </p:sp>
    </p:spTree>
    <p:extLst>
      <p:ext uri="{BB962C8B-B14F-4D97-AF65-F5344CB8AC3E}">
        <p14:creationId xmlns:p14="http://schemas.microsoft.com/office/powerpoint/2010/main" val="38256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25</a:t>
            </a:fld>
            <a:endParaRPr lang="en-GB"/>
          </a:p>
        </p:txBody>
      </p:sp>
    </p:spTree>
    <p:extLst>
      <p:ext uri="{BB962C8B-B14F-4D97-AF65-F5344CB8AC3E}">
        <p14:creationId xmlns:p14="http://schemas.microsoft.com/office/powerpoint/2010/main" val="1806924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26</a:t>
            </a:fld>
            <a:endParaRPr lang="en-GB"/>
          </a:p>
        </p:txBody>
      </p:sp>
    </p:spTree>
    <p:extLst>
      <p:ext uri="{BB962C8B-B14F-4D97-AF65-F5344CB8AC3E}">
        <p14:creationId xmlns:p14="http://schemas.microsoft.com/office/powerpoint/2010/main" val="1216910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Cet objectif explore comment les usages de l’eau (consommation, irrigation, loisirs, etc.) et les perceptions des risques associés (pollution, sécheresse, inondations) influencent non seulement la gestion et la préservation de la ressource en eau, mais aussi l’organisation des territoires et des sociétés. Cela inclut l’impact sur les politiques, les comportements, et les adaptations nécessaires face aux défis environnementaux et sociaux liés à l’eau.</a:t>
            </a:r>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9</a:t>
            </a:fld>
            <a:endParaRPr lang="en-GB"/>
          </a:p>
        </p:txBody>
      </p:sp>
    </p:spTree>
    <p:extLst>
      <p:ext uri="{BB962C8B-B14F-4D97-AF65-F5344CB8AC3E}">
        <p14:creationId xmlns:p14="http://schemas.microsoft.com/office/powerpoint/2010/main" val="4253714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27</a:t>
            </a:fld>
            <a:endParaRPr lang="en-GB"/>
          </a:p>
        </p:txBody>
      </p:sp>
    </p:spTree>
    <p:extLst>
      <p:ext uri="{BB962C8B-B14F-4D97-AF65-F5344CB8AC3E}">
        <p14:creationId xmlns:p14="http://schemas.microsoft.com/office/powerpoint/2010/main" val="48274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28</a:t>
            </a:fld>
            <a:endParaRPr lang="en-GB"/>
          </a:p>
        </p:txBody>
      </p:sp>
    </p:spTree>
    <p:extLst>
      <p:ext uri="{BB962C8B-B14F-4D97-AF65-F5344CB8AC3E}">
        <p14:creationId xmlns:p14="http://schemas.microsoft.com/office/powerpoint/2010/main" val="3804972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29</a:t>
            </a:fld>
            <a:endParaRPr lang="en-GB"/>
          </a:p>
        </p:txBody>
      </p:sp>
    </p:spTree>
    <p:extLst>
      <p:ext uri="{BB962C8B-B14F-4D97-AF65-F5344CB8AC3E}">
        <p14:creationId xmlns:p14="http://schemas.microsoft.com/office/powerpoint/2010/main" val="775373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10</a:t>
            </a:fld>
            <a:endParaRPr lang="en-GB"/>
          </a:p>
        </p:txBody>
      </p:sp>
    </p:spTree>
    <p:extLst>
      <p:ext uri="{BB962C8B-B14F-4D97-AF65-F5344CB8AC3E}">
        <p14:creationId xmlns:p14="http://schemas.microsoft.com/office/powerpoint/2010/main" val="527767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11</a:t>
            </a:fld>
            <a:endParaRPr lang="en-GB"/>
          </a:p>
        </p:txBody>
      </p:sp>
    </p:spTree>
    <p:extLst>
      <p:ext uri="{BB962C8B-B14F-4D97-AF65-F5344CB8AC3E}">
        <p14:creationId xmlns:p14="http://schemas.microsoft.com/office/powerpoint/2010/main" val="416549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12</a:t>
            </a:fld>
            <a:endParaRPr lang="en-GB"/>
          </a:p>
        </p:txBody>
      </p:sp>
    </p:spTree>
    <p:extLst>
      <p:ext uri="{BB962C8B-B14F-4D97-AF65-F5344CB8AC3E}">
        <p14:creationId xmlns:p14="http://schemas.microsoft.com/office/powerpoint/2010/main" val="406408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13</a:t>
            </a:fld>
            <a:endParaRPr lang="en-GB"/>
          </a:p>
        </p:txBody>
      </p:sp>
    </p:spTree>
    <p:extLst>
      <p:ext uri="{BB962C8B-B14F-4D97-AF65-F5344CB8AC3E}">
        <p14:creationId xmlns:p14="http://schemas.microsoft.com/office/powerpoint/2010/main" val="3419944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14</a:t>
            </a:fld>
            <a:endParaRPr lang="en-GB"/>
          </a:p>
        </p:txBody>
      </p:sp>
    </p:spTree>
    <p:extLst>
      <p:ext uri="{BB962C8B-B14F-4D97-AF65-F5344CB8AC3E}">
        <p14:creationId xmlns:p14="http://schemas.microsoft.com/office/powerpoint/2010/main" val="2057373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15</a:t>
            </a:fld>
            <a:endParaRPr lang="en-GB"/>
          </a:p>
        </p:txBody>
      </p:sp>
    </p:spTree>
    <p:extLst>
      <p:ext uri="{BB962C8B-B14F-4D97-AF65-F5344CB8AC3E}">
        <p14:creationId xmlns:p14="http://schemas.microsoft.com/office/powerpoint/2010/main" val="97345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91CA86AE-A3E7-4B26-8465-1A5E49C8C10C}" type="slidenum">
              <a:rPr lang="en-GB" smtClean="0"/>
              <a:t>16</a:t>
            </a:fld>
            <a:endParaRPr lang="en-GB"/>
          </a:p>
        </p:txBody>
      </p:sp>
    </p:spTree>
    <p:extLst>
      <p:ext uri="{BB962C8B-B14F-4D97-AF65-F5344CB8AC3E}">
        <p14:creationId xmlns:p14="http://schemas.microsoft.com/office/powerpoint/2010/main" val="2195542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a:t>Modifiez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FB28E347-DDB4-4B4E-959B-CA1F97A8BBE7}" type="datetimeFigureOut">
              <a:rPr lang="fr-FR" smtClean="0"/>
              <a:t>09/12/2024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94022A-42C0-45AF-B093-E5A3A07644B5}" type="slidenum">
              <a:rPr lang="fr-FR" smtClean="0"/>
              <a:t>‹N°›</a:t>
            </a:fld>
            <a:endParaRPr lang="fr-FR"/>
          </a:p>
        </p:txBody>
      </p:sp>
    </p:spTree>
    <p:extLst>
      <p:ext uri="{BB962C8B-B14F-4D97-AF65-F5344CB8AC3E}">
        <p14:creationId xmlns:p14="http://schemas.microsoft.com/office/powerpoint/2010/main" val="113978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B28E347-DDB4-4B4E-959B-CA1F97A8BBE7}" type="datetimeFigureOut">
              <a:rPr lang="fr-FR" smtClean="0"/>
              <a:t>09/12/2024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94022A-42C0-45AF-B093-E5A3A07644B5}" type="slidenum">
              <a:rPr lang="fr-FR" smtClean="0"/>
              <a:t>‹N°›</a:t>
            </a:fld>
            <a:endParaRPr lang="fr-FR"/>
          </a:p>
        </p:txBody>
      </p:sp>
    </p:spTree>
    <p:extLst>
      <p:ext uri="{BB962C8B-B14F-4D97-AF65-F5344CB8AC3E}">
        <p14:creationId xmlns:p14="http://schemas.microsoft.com/office/powerpoint/2010/main" val="127720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54781"/>
            <a:ext cx="2057400" cy="329088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154781"/>
            <a:ext cx="6019800" cy="329088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B28E347-DDB4-4B4E-959B-CA1F97A8BBE7}" type="datetimeFigureOut">
              <a:rPr lang="fr-FR" smtClean="0"/>
              <a:t>09/12/2024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94022A-42C0-45AF-B093-E5A3A07644B5}" type="slidenum">
              <a:rPr lang="fr-FR" smtClean="0"/>
              <a:t>‹N°›</a:t>
            </a:fld>
            <a:endParaRPr lang="fr-FR"/>
          </a:p>
        </p:txBody>
      </p:sp>
    </p:spTree>
    <p:extLst>
      <p:ext uri="{BB962C8B-B14F-4D97-AF65-F5344CB8AC3E}">
        <p14:creationId xmlns:p14="http://schemas.microsoft.com/office/powerpoint/2010/main" val="4281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B28E347-DDB4-4B4E-959B-CA1F97A8BBE7}" type="datetimeFigureOut">
              <a:rPr lang="fr-FR" smtClean="0"/>
              <a:t>09/12/2024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94022A-42C0-45AF-B093-E5A3A07644B5}" type="slidenum">
              <a:rPr lang="fr-FR" smtClean="0"/>
              <a:t>‹N°›</a:t>
            </a:fld>
            <a:endParaRPr lang="fr-FR"/>
          </a:p>
        </p:txBody>
      </p:sp>
    </p:spTree>
    <p:extLst>
      <p:ext uri="{BB962C8B-B14F-4D97-AF65-F5344CB8AC3E}">
        <p14:creationId xmlns:p14="http://schemas.microsoft.com/office/powerpoint/2010/main" val="94387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B28E347-DDB4-4B4E-959B-CA1F97A8BBE7}" type="datetimeFigureOut">
              <a:rPr lang="fr-FR" smtClean="0"/>
              <a:t>09/12/2024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94022A-42C0-45AF-B093-E5A3A07644B5}" type="slidenum">
              <a:rPr lang="fr-FR" smtClean="0"/>
              <a:t>‹N°›</a:t>
            </a:fld>
            <a:endParaRPr lang="fr-FR"/>
          </a:p>
        </p:txBody>
      </p:sp>
    </p:spTree>
    <p:extLst>
      <p:ext uri="{BB962C8B-B14F-4D97-AF65-F5344CB8AC3E}">
        <p14:creationId xmlns:p14="http://schemas.microsoft.com/office/powerpoint/2010/main" val="261199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B28E347-DDB4-4B4E-959B-CA1F97A8BBE7}" type="datetimeFigureOut">
              <a:rPr lang="fr-FR" smtClean="0"/>
              <a:t>09/12/2024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94022A-42C0-45AF-B093-E5A3A07644B5}" type="slidenum">
              <a:rPr lang="fr-FR" smtClean="0"/>
              <a:t>‹N°›</a:t>
            </a:fld>
            <a:endParaRPr lang="fr-FR"/>
          </a:p>
        </p:txBody>
      </p:sp>
    </p:spTree>
    <p:extLst>
      <p:ext uri="{BB962C8B-B14F-4D97-AF65-F5344CB8AC3E}">
        <p14:creationId xmlns:p14="http://schemas.microsoft.com/office/powerpoint/2010/main" val="2724314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B28E347-DDB4-4B4E-959B-CA1F97A8BBE7}" type="datetimeFigureOut">
              <a:rPr lang="fr-FR" smtClean="0"/>
              <a:t>09/12/2024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694022A-42C0-45AF-B093-E5A3A07644B5}" type="slidenum">
              <a:rPr lang="fr-FR" smtClean="0"/>
              <a:t>‹N°›</a:t>
            </a:fld>
            <a:endParaRPr lang="fr-FR"/>
          </a:p>
        </p:txBody>
      </p:sp>
    </p:spTree>
    <p:extLst>
      <p:ext uri="{BB962C8B-B14F-4D97-AF65-F5344CB8AC3E}">
        <p14:creationId xmlns:p14="http://schemas.microsoft.com/office/powerpoint/2010/main" val="2315861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B28E347-DDB4-4B4E-959B-CA1F97A8BBE7}" type="datetimeFigureOut">
              <a:rPr lang="fr-FR" smtClean="0"/>
              <a:t>09/12/2024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694022A-42C0-45AF-B093-E5A3A07644B5}" type="slidenum">
              <a:rPr lang="fr-FR" smtClean="0"/>
              <a:t>‹N°›</a:t>
            </a:fld>
            <a:endParaRPr lang="fr-FR"/>
          </a:p>
        </p:txBody>
      </p:sp>
    </p:spTree>
    <p:extLst>
      <p:ext uri="{BB962C8B-B14F-4D97-AF65-F5344CB8AC3E}">
        <p14:creationId xmlns:p14="http://schemas.microsoft.com/office/powerpoint/2010/main" val="276647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B28E347-DDB4-4B4E-959B-CA1F97A8BBE7}" type="datetimeFigureOut">
              <a:rPr lang="fr-FR" smtClean="0"/>
              <a:t>09/12/2024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694022A-42C0-45AF-B093-E5A3A07644B5}" type="slidenum">
              <a:rPr lang="fr-FR" smtClean="0"/>
              <a:t>‹N°›</a:t>
            </a:fld>
            <a:endParaRPr lang="fr-FR"/>
          </a:p>
        </p:txBody>
      </p:sp>
    </p:spTree>
    <p:extLst>
      <p:ext uri="{BB962C8B-B14F-4D97-AF65-F5344CB8AC3E}">
        <p14:creationId xmlns:p14="http://schemas.microsoft.com/office/powerpoint/2010/main" val="2853299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B28E347-DDB4-4B4E-959B-CA1F97A8BBE7}" type="datetimeFigureOut">
              <a:rPr lang="fr-FR" smtClean="0"/>
              <a:t>09/12/2024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94022A-42C0-45AF-B093-E5A3A07644B5}" type="slidenum">
              <a:rPr lang="fr-FR" smtClean="0"/>
              <a:t>‹N°›</a:t>
            </a:fld>
            <a:endParaRPr lang="fr-FR"/>
          </a:p>
        </p:txBody>
      </p:sp>
    </p:spTree>
    <p:extLst>
      <p:ext uri="{BB962C8B-B14F-4D97-AF65-F5344CB8AC3E}">
        <p14:creationId xmlns:p14="http://schemas.microsoft.com/office/powerpoint/2010/main" val="924860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B28E347-DDB4-4B4E-959B-CA1F97A8BBE7}" type="datetimeFigureOut">
              <a:rPr lang="fr-FR" smtClean="0"/>
              <a:t>09/12/2024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94022A-42C0-45AF-B093-E5A3A07644B5}" type="slidenum">
              <a:rPr lang="fr-FR" smtClean="0"/>
              <a:t>‹N°›</a:t>
            </a:fld>
            <a:endParaRPr lang="fr-FR"/>
          </a:p>
        </p:txBody>
      </p:sp>
    </p:spTree>
    <p:extLst>
      <p:ext uri="{BB962C8B-B14F-4D97-AF65-F5344CB8AC3E}">
        <p14:creationId xmlns:p14="http://schemas.microsoft.com/office/powerpoint/2010/main" val="235703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B28E347-DDB4-4B4E-959B-CA1F97A8BBE7}" type="datetimeFigureOut">
              <a:rPr lang="fr-FR" smtClean="0"/>
              <a:t>09/12/2024</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694022A-42C0-45AF-B093-E5A3A07644B5}" type="slidenum">
              <a:rPr lang="fr-FR" smtClean="0"/>
              <a:t>‹N°›</a:t>
            </a:fld>
            <a:endParaRPr lang="fr-FR"/>
          </a:p>
        </p:txBody>
      </p:sp>
    </p:spTree>
    <p:extLst>
      <p:ext uri="{BB962C8B-B14F-4D97-AF65-F5344CB8AC3E}">
        <p14:creationId xmlns:p14="http://schemas.microsoft.com/office/powerpoint/2010/main" val="3669408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jpe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omments" Target="../comments/comment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8.em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5.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comments" Target="../comments/comment2.xml"/><Relationship Id="rId10" Type="http://schemas.openxmlformats.org/officeDocument/2006/relationships/image" Target="../media/image9.jpe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microsoft.com/office/2007/relationships/hdphoto" Target="../media/hdphoto6.wdp"/><Relationship Id="rId9" Type="http://schemas.openxmlformats.org/officeDocument/2006/relationships/image" Target="../media/image15.jpe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microsoft.com/office/2007/relationships/hdphoto" Target="../media/hdphoto10.wdp"/><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TRAVAIL\UCA\Charte graphique\Documents chartés\bg PPT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51520" y="211907"/>
            <a:ext cx="8388382" cy="2123658"/>
          </a:xfrm>
          <a:prstGeom prst="rect">
            <a:avLst/>
          </a:prstGeom>
          <a:noFill/>
        </p:spPr>
        <p:txBody>
          <a:bodyPr wrap="square" rtlCol="0">
            <a:spAutoFit/>
          </a:bodyPr>
          <a:lstStyle/>
          <a:p>
            <a:pPr algn="ctr"/>
            <a:r>
              <a:rPr lang="fr-FR" sz="4400" b="1" dirty="0">
                <a:solidFill>
                  <a:srgbClr val="008F9B"/>
                </a:solidFill>
              </a:rPr>
              <a:t>Fédération des Recherches </a:t>
            </a:r>
            <a:endParaRPr lang="fr-FR" sz="4400" b="1" strike="sngStrike" dirty="0">
              <a:solidFill>
                <a:srgbClr val="008F9B"/>
              </a:solidFill>
            </a:endParaRPr>
          </a:p>
          <a:p>
            <a:pPr algn="ctr"/>
            <a:r>
              <a:rPr lang="fr-FR" sz="4400" b="1" dirty="0">
                <a:solidFill>
                  <a:srgbClr val="008F9B"/>
                </a:solidFill>
              </a:rPr>
              <a:t>Eau, Environnement et Territoires</a:t>
            </a:r>
          </a:p>
          <a:p>
            <a:pPr algn="ctr"/>
            <a:r>
              <a:rPr lang="fr-FR" sz="4400" b="1" dirty="0">
                <a:solidFill>
                  <a:srgbClr val="008F9B"/>
                </a:solidFill>
              </a:rPr>
              <a:t>FR EAU</a:t>
            </a:r>
          </a:p>
        </p:txBody>
      </p:sp>
      <p:grpSp>
        <p:nvGrpSpPr>
          <p:cNvPr id="24" name="Groupe 23">
            <a:extLst>
              <a:ext uri="{FF2B5EF4-FFF2-40B4-BE49-F238E27FC236}">
                <a16:creationId xmlns:a16="http://schemas.microsoft.com/office/drawing/2014/main" id="{68C29D5B-4B90-4B88-9A57-0603B91CA70E}"/>
              </a:ext>
            </a:extLst>
          </p:cNvPr>
          <p:cNvGrpSpPr/>
          <p:nvPr/>
        </p:nvGrpSpPr>
        <p:grpSpPr>
          <a:xfrm>
            <a:off x="1619672" y="1779662"/>
            <a:ext cx="1609290" cy="2182684"/>
            <a:chOff x="1042988" y="1347788"/>
            <a:chExt cx="944562" cy="1281112"/>
          </a:xfrm>
        </p:grpSpPr>
        <p:sp>
          <p:nvSpPr>
            <p:cNvPr id="25" name="AutoShape 3">
              <a:extLst>
                <a:ext uri="{FF2B5EF4-FFF2-40B4-BE49-F238E27FC236}">
                  <a16:creationId xmlns:a16="http://schemas.microsoft.com/office/drawing/2014/main" id="{B946088C-E7E5-43D3-BB7E-5F904543820F}"/>
                </a:ext>
              </a:extLst>
            </p:cNvPr>
            <p:cNvSpPr>
              <a:spLocks noChangeAspect="1" noChangeArrowheads="1" noTextEdit="1"/>
            </p:cNvSpPr>
            <p:nvPr/>
          </p:nvSpPr>
          <p:spPr bwMode="auto">
            <a:xfrm>
              <a:off x="1042988" y="1347788"/>
              <a:ext cx="94456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4000"/>
            </a:p>
          </p:txBody>
        </p:sp>
        <p:pic>
          <p:nvPicPr>
            <p:cNvPr id="26" name="Picture 5">
              <a:extLst>
                <a:ext uri="{FF2B5EF4-FFF2-40B4-BE49-F238E27FC236}">
                  <a16:creationId xmlns:a16="http://schemas.microsoft.com/office/drawing/2014/main" id="{CE749C17-C3EE-4ED6-8A29-68B94C052E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988" y="1347788"/>
              <a:ext cx="94456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6">
              <a:extLst>
                <a:ext uri="{FF2B5EF4-FFF2-40B4-BE49-F238E27FC236}">
                  <a16:creationId xmlns:a16="http://schemas.microsoft.com/office/drawing/2014/main" id="{3C1A2C60-C53D-4619-9F4F-8E34F80993C9}"/>
                </a:ext>
              </a:extLst>
            </p:cNvPr>
            <p:cNvSpPr>
              <a:spLocks noChangeArrowheads="1"/>
            </p:cNvSpPr>
            <p:nvPr/>
          </p:nvSpPr>
          <p:spPr bwMode="auto">
            <a:xfrm>
              <a:off x="1322388" y="2236788"/>
              <a:ext cx="506412" cy="131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4000"/>
            </a:p>
          </p:txBody>
        </p:sp>
        <p:sp>
          <p:nvSpPr>
            <p:cNvPr id="28" name="Oval 7">
              <a:extLst>
                <a:ext uri="{FF2B5EF4-FFF2-40B4-BE49-F238E27FC236}">
                  <a16:creationId xmlns:a16="http://schemas.microsoft.com/office/drawing/2014/main" id="{5858CE03-9BEB-4A88-8C74-6B7C29D18974}"/>
                </a:ext>
              </a:extLst>
            </p:cNvPr>
            <p:cNvSpPr>
              <a:spLocks noChangeArrowheads="1"/>
            </p:cNvSpPr>
            <p:nvPr/>
          </p:nvSpPr>
          <p:spPr bwMode="auto">
            <a:xfrm>
              <a:off x="1347788" y="2251075"/>
              <a:ext cx="481012" cy="209550"/>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4000"/>
            </a:p>
          </p:txBody>
        </p:sp>
        <p:sp>
          <p:nvSpPr>
            <p:cNvPr id="29" name="Rectangle 28">
              <a:extLst>
                <a:ext uri="{FF2B5EF4-FFF2-40B4-BE49-F238E27FC236}">
                  <a16:creationId xmlns:a16="http://schemas.microsoft.com/office/drawing/2014/main" id="{26C23176-9875-4883-8E24-D0542719E379}"/>
                </a:ext>
              </a:extLst>
            </p:cNvPr>
            <p:cNvSpPr/>
            <p:nvPr/>
          </p:nvSpPr>
          <p:spPr>
            <a:xfrm>
              <a:off x="1304301" y="2153637"/>
              <a:ext cx="542586" cy="286350"/>
            </a:xfrm>
            <a:prstGeom prst="rect">
              <a:avLst/>
            </a:prstGeom>
            <a:noFill/>
          </p:spPr>
          <p:txBody>
            <a:bodyPr wrap="none" lIns="91440" tIns="45720" rIns="91440" bIns="45720">
              <a:prstTxWarp prst="textArchDown">
                <a:avLst>
                  <a:gd name="adj" fmla="val 21340986"/>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1200" b="1" cap="none" spc="0" dirty="0">
                  <a:ln/>
                  <a:solidFill>
                    <a:schemeClr val="accent3"/>
                  </a:solidFill>
                  <a:effectLst/>
                </a:rPr>
                <a:t>Eau, Environnement, Territoire</a:t>
              </a:r>
            </a:p>
          </p:txBody>
        </p:sp>
        <p:sp>
          <p:nvSpPr>
            <p:cNvPr id="30" name="ZoneTexte 29">
              <a:extLst>
                <a:ext uri="{FF2B5EF4-FFF2-40B4-BE49-F238E27FC236}">
                  <a16:creationId xmlns:a16="http://schemas.microsoft.com/office/drawing/2014/main" id="{959B3DDB-D83B-4EF2-8D19-1F92E7E9C02A}"/>
                </a:ext>
              </a:extLst>
            </p:cNvPr>
            <p:cNvSpPr txBox="1"/>
            <p:nvPr/>
          </p:nvSpPr>
          <p:spPr>
            <a:xfrm>
              <a:off x="1353032" y="2196352"/>
              <a:ext cx="448984" cy="162583"/>
            </a:xfrm>
            <a:prstGeom prst="rect">
              <a:avLst/>
            </a:prstGeom>
            <a:noFill/>
          </p:spPr>
          <p:txBody>
            <a:bodyPr wrap="none" rtlCol="0">
              <a:spAutoFit/>
            </a:bodyPr>
            <a:lstStyle/>
            <a:p>
              <a:r>
                <a:rPr lang="fr-FR" sz="1200" b="1" dirty="0">
                  <a:solidFill>
                    <a:srgbClr val="80C535"/>
                  </a:solidFill>
                  <a:latin typeface="Comic Sans MS" panose="030F0702030302020204" pitchFamily="66" charset="0"/>
                </a:rPr>
                <a:t>FR EAU</a:t>
              </a:r>
              <a:endParaRPr lang="en-GB" sz="1200" b="1" dirty="0">
                <a:solidFill>
                  <a:srgbClr val="80C535"/>
                </a:solidFill>
                <a:latin typeface="Comic Sans MS" panose="030F0702030302020204" pitchFamily="66" charset="0"/>
              </a:endParaRPr>
            </a:p>
          </p:txBody>
        </p:sp>
      </p:grpSp>
    </p:spTree>
    <p:extLst>
      <p:ext uri="{BB962C8B-B14F-4D97-AF65-F5344CB8AC3E}">
        <p14:creationId xmlns:p14="http://schemas.microsoft.com/office/powerpoint/2010/main" val="2787453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581989" cy="461665"/>
          </a:xfrm>
          <a:prstGeom prst="rect">
            <a:avLst/>
          </a:prstGeom>
          <a:noFill/>
        </p:spPr>
        <p:txBody>
          <a:bodyPr wrap="none" rtlCol="0">
            <a:spAutoFit/>
          </a:bodyPr>
          <a:lstStyle/>
          <a:p>
            <a:r>
              <a:rPr lang="fr-FR" sz="2400" b="1" dirty="0">
                <a:solidFill>
                  <a:srgbClr val="008F9B"/>
                </a:solidFill>
              </a:rPr>
              <a:t>Projet scientifique</a:t>
            </a:r>
          </a:p>
        </p:txBody>
      </p:sp>
      <p:grpSp>
        <p:nvGrpSpPr>
          <p:cNvPr id="3" name="Groupe 2">
            <a:extLst>
              <a:ext uri="{FF2B5EF4-FFF2-40B4-BE49-F238E27FC236}">
                <a16:creationId xmlns:a16="http://schemas.microsoft.com/office/drawing/2014/main" id="{A3CA75B5-7A23-4B17-A056-21FD090547FC}"/>
              </a:ext>
            </a:extLst>
          </p:cNvPr>
          <p:cNvGrpSpPr/>
          <p:nvPr/>
        </p:nvGrpSpPr>
        <p:grpSpPr>
          <a:xfrm>
            <a:off x="1" y="3790024"/>
            <a:ext cx="9144000" cy="1353475"/>
            <a:chOff x="219797" y="4968152"/>
            <a:chExt cx="11809269" cy="1747982"/>
          </a:xfrm>
        </p:grpSpPr>
        <p:pic>
          <p:nvPicPr>
            <p:cNvPr id="4" name="Image 3">
              <a:extLst>
                <a:ext uri="{FF2B5EF4-FFF2-40B4-BE49-F238E27FC236}">
                  <a16:creationId xmlns:a16="http://schemas.microsoft.com/office/drawing/2014/main" id="{81324C3F-E201-482D-99B8-02261C532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052" y="4968153"/>
              <a:ext cx="2619375" cy="1743075"/>
            </a:xfrm>
            <a:prstGeom prst="rect">
              <a:avLst/>
            </a:prstGeom>
          </p:spPr>
        </p:pic>
        <p:pic>
          <p:nvPicPr>
            <p:cNvPr id="5" name="Image 4">
              <a:extLst>
                <a:ext uri="{FF2B5EF4-FFF2-40B4-BE49-F238E27FC236}">
                  <a16:creationId xmlns:a16="http://schemas.microsoft.com/office/drawing/2014/main" id="{235FEE55-BB51-4720-B1F6-BF98FB1DA2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8334"/>
            <a:stretch/>
          </p:blipFill>
          <p:spPr>
            <a:xfrm>
              <a:off x="5416210" y="4974169"/>
              <a:ext cx="2139135" cy="1737059"/>
            </a:xfrm>
            <a:prstGeom prst="rect">
              <a:avLst/>
            </a:prstGeom>
          </p:spPr>
        </p:pic>
        <p:pic>
          <p:nvPicPr>
            <p:cNvPr id="6" name="Image 5">
              <a:extLst>
                <a:ext uri="{FF2B5EF4-FFF2-40B4-BE49-F238E27FC236}">
                  <a16:creationId xmlns:a16="http://schemas.microsoft.com/office/drawing/2014/main" id="{2FB9922A-8F8E-4EA3-B55E-D8D68B0CB133}"/>
                </a:ext>
              </a:extLst>
            </p:cNvPr>
            <p:cNvPicPr>
              <a:picLocks noChangeAspect="1"/>
            </p:cNvPicPr>
            <p:nvPr/>
          </p:nvPicPr>
          <p:blipFill>
            <a:blip r:embed="rId6"/>
            <a:stretch>
              <a:fillRect/>
            </a:stretch>
          </p:blipFill>
          <p:spPr>
            <a:xfrm>
              <a:off x="219797" y="4968152"/>
              <a:ext cx="2321836" cy="1737059"/>
            </a:xfrm>
            <a:prstGeom prst="rect">
              <a:avLst/>
            </a:prstGeom>
          </p:spPr>
        </p:pic>
        <p:pic>
          <p:nvPicPr>
            <p:cNvPr id="7" name="Image 6">
              <a:extLst>
                <a:ext uri="{FF2B5EF4-FFF2-40B4-BE49-F238E27FC236}">
                  <a16:creationId xmlns:a16="http://schemas.microsoft.com/office/drawing/2014/main" id="{6E9658E2-4FFD-403D-AD0B-729CDAACB5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128" y="4968152"/>
              <a:ext cx="1747982" cy="1747982"/>
            </a:xfrm>
            <a:prstGeom prst="rect">
              <a:avLst/>
            </a:prstGeom>
          </p:spPr>
        </p:pic>
        <p:pic>
          <p:nvPicPr>
            <p:cNvPr id="8" name="Image 7">
              <a:extLst>
                <a:ext uri="{FF2B5EF4-FFF2-40B4-BE49-F238E27FC236}">
                  <a16:creationId xmlns:a16="http://schemas.microsoft.com/office/drawing/2014/main" id="{60409F33-E69B-4E80-9FF9-A0905201CB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4893" y="4974733"/>
              <a:ext cx="2444173" cy="1730474"/>
            </a:xfrm>
            <a:prstGeom prst="rect">
              <a:avLst/>
            </a:prstGeom>
          </p:spPr>
        </p:pic>
      </p:grpSp>
      <p:sp>
        <p:nvSpPr>
          <p:cNvPr id="11" name="ZoneTexte 10">
            <a:extLst>
              <a:ext uri="{FF2B5EF4-FFF2-40B4-BE49-F238E27FC236}">
                <a16:creationId xmlns:a16="http://schemas.microsoft.com/office/drawing/2014/main" id="{03058B1B-8B3A-46E5-A4D3-AFB4C9A49B8F}"/>
              </a:ext>
            </a:extLst>
          </p:cNvPr>
          <p:cNvSpPr txBox="1"/>
          <p:nvPr/>
        </p:nvSpPr>
        <p:spPr>
          <a:xfrm>
            <a:off x="2140710" y="824815"/>
            <a:ext cx="6810369" cy="2387577"/>
          </a:xfrm>
          <a:prstGeom prst="rect">
            <a:avLst/>
          </a:prstGeom>
          <a:noFill/>
        </p:spPr>
        <p:txBody>
          <a:bodyPr wrap="square">
            <a:spAutoFit/>
          </a:bodyPr>
          <a:lstStyle/>
          <a:p>
            <a:pPr marL="360363" indent="-342900" algn="just">
              <a:lnSpc>
                <a:spcPct val="107000"/>
              </a:lnSpc>
              <a:spcAft>
                <a:spcPts val="600"/>
              </a:spcAft>
              <a:buAutoNum type="arabicParenBoth"/>
            </a:pPr>
            <a:r>
              <a:rPr lang="fr-FR" sz="1400" dirty="0"/>
              <a:t>Les effets des changements globaux sur le cycle de l’eau et les écosystèmes, en analysant les interactions bio-physico-chimiques et socio-économiques à différentes échelles spatio-temporelles, pour développer des modèles prédictifs.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60363" indent="-342900" algn="just">
              <a:lnSpc>
                <a:spcPct val="107000"/>
              </a:lnSpc>
              <a:spcAft>
                <a:spcPts val="600"/>
              </a:spcAft>
            </a:pPr>
            <a:r>
              <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la résilience et l’adaptabilité des organismes face aux changements globaux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60363" indent="-342900" algn="just">
              <a:lnSpc>
                <a:spcPct val="107000"/>
              </a:lnSpc>
              <a:spcAft>
                <a:spcPts val="600"/>
              </a:spcAft>
              <a:buAutoNum type="arabicParenBoth" startAt="3"/>
            </a:pPr>
            <a:r>
              <a:rPr lang="fr-FR" sz="1400" dirty="0"/>
              <a:t>Les risques des changements globaux et les interactions milieu-société, impactant la disponibilité en eau, les pratiques de gestion et les services écosystémiques.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60363" indent="-342900" algn="just">
              <a:lnSpc>
                <a:spcPct val="107000"/>
              </a:lnSpc>
              <a:spcAft>
                <a:spcPts val="600"/>
              </a:spcAft>
            </a:pPr>
            <a:r>
              <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les leviers disponibles et les mécanismes de mitigation/remédiation pouvant émerger et permettre une meilleure gestion de la ressource en eau dans un contexte de changements globaux.</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e 11">
            <a:extLst>
              <a:ext uri="{FF2B5EF4-FFF2-40B4-BE49-F238E27FC236}">
                <a16:creationId xmlns:a16="http://schemas.microsoft.com/office/drawing/2014/main" id="{EF367767-6746-471D-B27D-AAA20347AABE}"/>
              </a:ext>
            </a:extLst>
          </p:cNvPr>
          <p:cNvGrpSpPr/>
          <p:nvPr/>
        </p:nvGrpSpPr>
        <p:grpSpPr>
          <a:xfrm>
            <a:off x="340123" y="636898"/>
            <a:ext cx="1433499" cy="1433155"/>
            <a:chOff x="999835" y="3726120"/>
            <a:chExt cx="2081130" cy="2080631"/>
          </a:xfrm>
        </p:grpSpPr>
        <p:sp>
          <p:nvSpPr>
            <p:cNvPr id="13" name="Ellipse 12">
              <a:extLst>
                <a:ext uri="{FF2B5EF4-FFF2-40B4-BE49-F238E27FC236}">
                  <a16:creationId xmlns:a16="http://schemas.microsoft.com/office/drawing/2014/main" id="{5D1258FD-4555-4567-A90C-BCC0D421CB04}"/>
                </a:ext>
              </a:extLst>
            </p:cNvPr>
            <p:cNvSpPr/>
            <p:nvPr/>
          </p:nvSpPr>
          <p:spPr>
            <a:xfrm>
              <a:off x="999835" y="3726120"/>
              <a:ext cx="2081130" cy="2080631"/>
            </a:xfrm>
            <a:prstGeom prst="ellipse">
              <a:avLst/>
            </a:prstGeom>
            <a:solidFill>
              <a:srgbClr val="F79646"/>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4" name="Ellipse 4">
              <a:extLst>
                <a:ext uri="{FF2B5EF4-FFF2-40B4-BE49-F238E27FC236}">
                  <a16:creationId xmlns:a16="http://schemas.microsoft.com/office/drawing/2014/main" id="{8177B96B-6B27-47B4-A332-801B6F4AAD98}"/>
                </a:ext>
              </a:extLst>
            </p:cNvPr>
            <p:cNvSpPr txBox="1"/>
            <p:nvPr/>
          </p:nvSpPr>
          <p:spPr>
            <a:xfrm>
              <a:off x="1304609" y="4030821"/>
              <a:ext cx="1471582" cy="1471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fr-FR" sz="1200" b="1" i="0" u="none" strike="noStrike" kern="1200" cap="none" spc="0" normalizeH="0" baseline="0" noProof="0" dirty="0">
                  <a:ln/>
                  <a:effectLst/>
                  <a:uLnTx/>
                  <a:uFillTx/>
                </a:rPr>
                <a:t>Changements globaux dans le continuum atmosphère-eaux de surface-eaux souterraines</a:t>
              </a:r>
              <a:endParaRPr lang="fr-FR" sz="1200" b="1" kern="1200" dirty="0"/>
            </a:p>
          </p:txBody>
        </p:sp>
      </p:grpSp>
    </p:spTree>
    <p:extLst>
      <p:ext uri="{BB962C8B-B14F-4D97-AF65-F5344CB8AC3E}">
        <p14:creationId xmlns:p14="http://schemas.microsoft.com/office/powerpoint/2010/main" val="1023887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581989" cy="461665"/>
          </a:xfrm>
          <a:prstGeom prst="rect">
            <a:avLst/>
          </a:prstGeom>
          <a:noFill/>
        </p:spPr>
        <p:txBody>
          <a:bodyPr wrap="none" rtlCol="0">
            <a:spAutoFit/>
          </a:bodyPr>
          <a:lstStyle/>
          <a:p>
            <a:r>
              <a:rPr lang="fr-FR" sz="2400" b="1" dirty="0">
                <a:solidFill>
                  <a:srgbClr val="008F9B"/>
                </a:solidFill>
              </a:rPr>
              <a:t>Projet scientifique</a:t>
            </a:r>
          </a:p>
        </p:txBody>
      </p:sp>
      <p:grpSp>
        <p:nvGrpSpPr>
          <p:cNvPr id="3" name="Groupe 2">
            <a:extLst>
              <a:ext uri="{FF2B5EF4-FFF2-40B4-BE49-F238E27FC236}">
                <a16:creationId xmlns:a16="http://schemas.microsoft.com/office/drawing/2014/main" id="{1EFA95A2-0C94-4256-92FF-0AF88F2E1607}"/>
              </a:ext>
            </a:extLst>
          </p:cNvPr>
          <p:cNvGrpSpPr/>
          <p:nvPr/>
        </p:nvGrpSpPr>
        <p:grpSpPr>
          <a:xfrm>
            <a:off x="0" y="3647723"/>
            <a:ext cx="9144000" cy="1522292"/>
            <a:chOff x="266266" y="4216174"/>
            <a:chExt cx="11659468" cy="1941067"/>
          </a:xfrm>
        </p:grpSpPr>
        <p:pic>
          <p:nvPicPr>
            <p:cNvPr id="4" name="Image 3">
              <a:extLst>
                <a:ext uri="{FF2B5EF4-FFF2-40B4-BE49-F238E27FC236}">
                  <a16:creationId xmlns:a16="http://schemas.microsoft.com/office/drawing/2014/main" id="{A12562E8-8B40-46A5-B3A4-72485AAC3E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266" y="4223197"/>
              <a:ext cx="2578128" cy="1934044"/>
            </a:xfrm>
            <a:prstGeom prst="rect">
              <a:avLst/>
            </a:prstGeom>
          </p:spPr>
        </p:pic>
        <p:pic>
          <p:nvPicPr>
            <p:cNvPr id="5" name="Image 4">
              <a:extLst>
                <a:ext uri="{FF2B5EF4-FFF2-40B4-BE49-F238E27FC236}">
                  <a16:creationId xmlns:a16="http://schemas.microsoft.com/office/drawing/2014/main" id="{41438F7B-EBC4-44AD-B969-281977D49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7551" y="4216174"/>
              <a:ext cx="2578128" cy="1933596"/>
            </a:xfrm>
            <a:prstGeom prst="rect">
              <a:avLst/>
            </a:prstGeom>
          </p:spPr>
        </p:pic>
        <p:pic>
          <p:nvPicPr>
            <p:cNvPr id="6" name="Image 5">
              <a:extLst>
                <a:ext uri="{FF2B5EF4-FFF2-40B4-BE49-F238E27FC236}">
                  <a16:creationId xmlns:a16="http://schemas.microsoft.com/office/drawing/2014/main" id="{3395A047-22B9-4E20-ABB5-330966F2F0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2897" y="4223197"/>
              <a:ext cx="3425019" cy="1926573"/>
            </a:xfrm>
            <a:prstGeom prst="rect">
              <a:avLst/>
            </a:prstGeom>
          </p:spPr>
        </p:pic>
        <p:pic>
          <p:nvPicPr>
            <p:cNvPr id="7" name="Image 6">
              <a:extLst>
                <a:ext uri="{FF2B5EF4-FFF2-40B4-BE49-F238E27FC236}">
                  <a16:creationId xmlns:a16="http://schemas.microsoft.com/office/drawing/2014/main" id="{47BF89DC-81D0-4280-B3B3-30FEE573BF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6512"/>
            <a:stretch/>
          </p:blipFill>
          <p:spPr>
            <a:xfrm>
              <a:off x="9185134" y="4223196"/>
              <a:ext cx="2740600" cy="1914111"/>
            </a:xfrm>
            <a:prstGeom prst="rect">
              <a:avLst/>
            </a:prstGeom>
          </p:spPr>
        </p:pic>
      </p:grpSp>
      <p:sp>
        <p:nvSpPr>
          <p:cNvPr id="9" name="ZoneTexte 8">
            <a:extLst>
              <a:ext uri="{FF2B5EF4-FFF2-40B4-BE49-F238E27FC236}">
                <a16:creationId xmlns:a16="http://schemas.microsoft.com/office/drawing/2014/main" id="{EE422580-CC37-45BB-A72B-E9B8670D13CE}"/>
              </a:ext>
            </a:extLst>
          </p:cNvPr>
          <p:cNvSpPr txBox="1"/>
          <p:nvPr/>
        </p:nvSpPr>
        <p:spPr>
          <a:xfrm>
            <a:off x="2662628" y="396968"/>
            <a:ext cx="5941819" cy="2848280"/>
          </a:xfrm>
          <a:prstGeom prst="rect">
            <a:avLst/>
          </a:prstGeom>
          <a:noFill/>
        </p:spPr>
        <p:txBody>
          <a:bodyPr wrap="square">
            <a:spAutoFit/>
          </a:bodyPr>
          <a:lstStyle/>
          <a:p>
            <a:pPr marL="342900" lvl="0" indent="-342900" algn="just">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L’identification des sites instrumentés existants/ou de nouveaux sites d’intérêt à instrumenter à l’échelle clermontoise et le renforcement/mutualisation de leur monitoring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Both"/>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Le développement d’outils et de méthodes </a:t>
            </a:r>
            <a:r>
              <a:rPr lang="fr-FR" sz="1400" dirty="0">
                <a:latin typeface="Calibri" panose="020F0502020204030204" pitchFamily="34" charset="0"/>
                <a:ea typeface="Calibri" panose="020F0502020204030204" pitchFamily="34" charset="0"/>
                <a:cs typeface="Times New Roman" panose="02020603050405020304" pitchFamily="18" charset="0"/>
              </a:rPr>
              <a:t>pour fiabiliser les données </a:t>
            </a:r>
          </a:p>
          <a:p>
            <a:pPr marL="342900" lvl="0" indent="-342900" algn="just">
              <a:lnSpc>
                <a:spcPct val="107000"/>
              </a:lnSpc>
              <a:buFont typeface="+mj-lt"/>
              <a:buAutoNum type="arabicParenBoth"/>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La collecte des données, les protocoles normalisés assurant leur qualité, le stockage et la mutualisation ; les protocoles d’interaction dynamique avec les bases de données locales (CEBA…) et nationales.</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Both"/>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L’exploitation de ces données et le développement d’outils d’aide à la décision</a:t>
            </a:r>
          </a:p>
        </p:txBody>
      </p:sp>
      <p:grpSp>
        <p:nvGrpSpPr>
          <p:cNvPr id="11" name="Groupe 10">
            <a:extLst>
              <a:ext uri="{FF2B5EF4-FFF2-40B4-BE49-F238E27FC236}">
                <a16:creationId xmlns:a16="http://schemas.microsoft.com/office/drawing/2014/main" id="{9606B72B-F018-449C-B889-99AA0CC286EC}"/>
              </a:ext>
            </a:extLst>
          </p:cNvPr>
          <p:cNvGrpSpPr/>
          <p:nvPr/>
        </p:nvGrpSpPr>
        <p:grpSpPr>
          <a:xfrm>
            <a:off x="410612" y="654841"/>
            <a:ext cx="1627858" cy="1627858"/>
            <a:chOff x="3115055" y="2252142"/>
            <a:chExt cx="2339992" cy="2339992"/>
          </a:xfrm>
        </p:grpSpPr>
        <p:sp>
          <p:nvSpPr>
            <p:cNvPr id="12" name="Ellipse 11">
              <a:extLst>
                <a:ext uri="{FF2B5EF4-FFF2-40B4-BE49-F238E27FC236}">
                  <a16:creationId xmlns:a16="http://schemas.microsoft.com/office/drawing/2014/main" id="{C3F1F08D-FA66-4821-9F52-27327FAFA0F0}"/>
                </a:ext>
              </a:extLst>
            </p:cNvPr>
            <p:cNvSpPr/>
            <p:nvPr/>
          </p:nvSpPr>
          <p:spPr>
            <a:xfrm>
              <a:off x="3115055" y="2252142"/>
              <a:ext cx="2339992" cy="2339992"/>
            </a:xfrm>
            <a:prstGeom prst="ellipse">
              <a:avLst/>
            </a:pr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Ellipse 4">
              <a:extLst>
                <a:ext uri="{FF2B5EF4-FFF2-40B4-BE49-F238E27FC236}">
                  <a16:creationId xmlns:a16="http://schemas.microsoft.com/office/drawing/2014/main" id="{C31BB636-9F32-4312-B777-F7801AE3E165}"/>
                </a:ext>
              </a:extLst>
            </p:cNvPr>
            <p:cNvSpPr txBox="1"/>
            <p:nvPr/>
          </p:nvSpPr>
          <p:spPr>
            <a:xfrm>
              <a:off x="3457739" y="2594826"/>
              <a:ext cx="1654624" cy="16546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fr-FR" sz="1400" b="1" i="0" u="none" strike="noStrike" kern="1200" cap="none" spc="0" normalizeH="0" baseline="0" noProof="0" dirty="0">
                  <a:ln/>
                  <a:solidFill>
                    <a:schemeClr val="tx1"/>
                  </a:solidFill>
                  <a:effectLst/>
                  <a:uLnTx/>
                  <a:uFillTx/>
                </a:rPr>
                <a:t>Acquisition, mutualisation et partage des données sur l’eau</a:t>
              </a:r>
              <a:endParaRPr lang="fr-FR" sz="1400" b="1" kern="1200" dirty="0">
                <a:solidFill>
                  <a:schemeClr val="tx1"/>
                </a:solidFill>
              </a:endParaRPr>
            </a:p>
          </p:txBody>
        </p:sp>
      </p:grpSp>
    </p:spTree>
    <p:extLst>
      <p:ext uri="{BB962C8B-B14F-4D97-AF65-F5344CB8AC3E}">
        <p14:creationId xmlns:p14="http://schemas.microsoft.com/office/powerpoint/2010/main" val="178025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581989" cy="461665"/>
          </a:xfrm>
          <a:prstGeom prst="rect">
            <a:avLst/>
          </a:prstGeom>
          <a:noFill/>
        </p:spPr>
        <p:txBody>
          <a:bodyPr wrap="none" rtlCol="0">
            <a:spAutoFit/>
          </a:bodyPr>
          <a:lstStyle/>
          <a:p>
            <a:r>
              <a:rPr lang="fr-FR" sz="2400" b="1" dirty="0">
                <a:solidFill>
                  <a:srgbClr val="008F9B"/>
                </a:solidFill>
              </a:rPr>
              <a:t>Projet scientifique</a:t>
            </a:r>
          </a:p>
        </p:txBody>
      </p:sp>
      <p:grpSp>
        <p:nvGrpSpPr>
          <p:cNvPr id="3" name="Groupe 2">
            <a:extLst>
              <a:ext uri="{FF2B5EF4-FFF2-40B4-BE49-F238E27FC236}">
                <a16:creationId xmlns:a16="http://schemas.microsoft.com/office/drawing/2014/main" id="{55F8EFA5-DBB3-4B11-AC02-5E6D3A281962}"/>
              </a:ext>
            </a:extLst>
          </p:cNvPr>
          <p:cNvGrpSpPr/>
          <p:nvPr/>
        </p:nvGrpSpPr>
        <p:grpSpPr>
          <a:xfrm>
            <a:off x="0" y="3723878"/>
            <a:ext cx="9144000" cy="1419622"/>
            <a:chOff x="264978" y="4803739"/>
            <a:chExt cx="11777105" cy="1589610"/>
          </a:xfrm>
        </p:grpSpPr>
        <p:pic>
          <p:nvPicPr>
            <p:cNvPr id="4" name="Image 3">
              <a:extLst>
                <a:ext uri="{FF2B5EF4-FFF2-40B4-BE49-F238E27FC236}">
                  <a16:creationId xmlns:a16="http://schemas.microsoft.com/office/drawing/2014/main" id="{EE0C8536-B4EC-48A9-9AFB-10FD9EA32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8" y="4803739"/>
              <a:ext cx="3589439" cy="1589610"/>
            </a:xfrm>
            <a:prstGeom prst="rect">
              <a:avLst/>
            </a:prstGeom>
          </p:spPr>
        </p:pic>
        <p:pic>
          <p:nvPicPr>
            <p:cNvPr id="5" name="Image 4">
              <a:extLst>
                <a:ext uri="{FF2B5EF4-FFF2-40B4-BE49-F238E27FC236}">
                  <a16:creationId xmlns:a16="http://schemas.microsoft.com/office/drawing/2014/main" id="{A84406E2-957A-4C26-AB26-716E826182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9562" y="4803739"/>
              <a:ext cx="2559539" cy="1589610"/>
            </a:xfrm>
            <a:prstGeom prst="rect">
              <a:avLst/>
            </a:prstGeom>
          </p:spPr>
        </p:pic>
        <p:pic>
          <p:nvPicPr>
            <p:cNvPr id="6" name="Image 5">
              <a:extLst>
                <a:ext uri="{FF2B5EF4-FFF2-40B4-BE49-F238E27FC236}">
                  <a16:creationId xmlns:a16="http://schemas.microsoft.com/office/drawing/2014/main" id="{7ACA19C1-4F45-4A95-AA84-9CD522D43E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9462" y="4803739"/>
              <a:ext cx="2838582" cy="1589610"/>
            </a:xfrm>
            <a:prstGeom prst="rect">
              <a:avLst/>
            </a:prstGeom>
          </p:spPr>
        </p:pic>
        <p:pic>
          <p:nvPicPr>
            <p:cNvPr id="7" name="Image 6">
              <a:extLst>
                <a:ext uri="{FF2B5EF4-FFF2-40B4-BE49-F238E27FC236}">
                  <a16:creationId xmlns:a16="http://schemas.microsoft.com/office/drawing/2014/main" id="{A303A3B3-6510-496B-9F8B-28EC78BFFE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3117" y="4803739"/>
              <a:ext cx="2828966" cy="1589610"/>
            </a:xfrm>
            <a:prstGeom prst="rect">
              <a:avLst/>
            </a:prstGeom>
          </p:spPr>
        </p:pic>
      </p:grpSp>
      <p:grpSp>
        <p:nvGrpSpPr>
          <p:cNvPr id="9" name="Groupe 8">
            <a:extLst>
              <a:ext uri="{FF2B5EF4-FFF2-40B4-BE49-F238E27FC236}">
                <a16:creationId xmlns:a16="http://schemas.microsoft.com/office/drawing/2014/main" id="{D496C8C9-3B76-4DC8-8D1F-2D37B8D62304}"/>
              </a:ext>
            </a:extLst>
          </p:cNvPr>
          <p:cNvGrpSpPr/>
          <p:nvPr/>
        </p:nvGrpSpPr>
        <p:grpSpPr>
          <a:xfrm>
            <a:off x="251520" y="709810"/>
            <a:ext cx="1419623" cy="1419623"/>
            <a:chOff x="3115055" y="2252142"/>
            <a:chExt cx="2339992" cy="2339992"/>
          </a:xfrm>
        </p:grpSpPr>
        <p:sp>
          <p:nvSpPr>
            <p:cNvPr id="11" name="Ellipse 10">
              <a:extLst>
                <a:ext uri="{FF2B5EF4-FFF2-40B4-BE49-F238E27FC236}">
                  <a16:creationId xmlns:a16="http://schemas.microsoft.com/office/drawing/2014/main" id="{F8191D10-98F8-46C0-A2FF-18D7B83736AC}"/>
                </a:ext>
              </a:extLst>
            </p:cNvPr>
            <p:cNvSpPr/>
            <p:nvPr/>
          </p:nvSpPr>
          <p:spPr>
            <a:xfrm>
              <a:off x="3115055" y="2252142"/>
              <a:ext cx="2339992" cy="2339992"/>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Ellipse 4">
              <a:extLst>
                <a:ext uri="{FF2B5EF4-FFF2-40B4-BE49-F238E27FC236}">
                  <a16:creationId xmlns:a16="http://schemas.microsoft.com/office/drawing/2014/main" id="{353E7A72-85E6-4EB4-9C1D-D8BC69BFD388}"/>
                </a:ext>
              </a:extLst>
            </p:cNvPr>
            <p:cNvSpPr txBox="1"/>
            <p:nvPr/>
          </p:nvSpPr>
          <p:spPr>
            <a:xfrm>
              <a:off x="3457739" y="2594826"/>
              <a:ext cx="1654624" cy="16546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fr-FR" sz="1400" b="1" i="0" u="none" strike="noStrike" kern="1200" cap="none" spc="0" normalizeH="0" baseline="0" noProof="0" dirty="0">
                  <a:ln/>
                  <a:solidFill>
                    <a:schemeClr val="bg1"/>
                  </a:solidFill>
                  <a:effectLst/>
                  <a:uLnTx/>
                  <a:uFillTx/>
                  <a:latin typeface="Calibri" panose="020F0502020204030204"/>
                </a:rPr>
                <a:t>Appui aux politiques territoriales  et relations science-société</a:t>
              </a:r>
              <a:endParaRPr lang="fr-FR" sz="1400" b="1" kern="1200" dirty="0">
                <a:solidFill>
                  <a:schemeClr val="bg1"/>
                </a:solidFill>
              </a:endParaRPr>
            </a:p>
          </p:txBody>
        </p:sp>
      </p:grpSp>
      <p:sp>
        <p:nvSpPr>
          <p:cNvPr id="13" name="ZoneTexte 12">
            <a:extLst>
              <a:ext uri="{FF2B5EF4-FFF2-40B4-BE49-F238E27FC236}">
                <a16:creationId xmlns:a16="http://schemas.microsoft.com/office/drawing/2014/main" id="{33AA93CA-C798-4DFC-8AF3-3117A8BFAF78}"/>
              </a:ext>
            </a:extLst>
          </p:cNvPr>
          <p:cNvSpPr txBox="1"/>
          <p:nvPr/>
        </p:nvSpPr>
        <p:spPr>
          <a:xfrm>
            <a:off x="2403635" y="382138"/>
            <a:ext cx="6488845" cy="3078792"/>
          </a:xfrm>
          <a:prstGeom prst="rect">
            <a:avLst/>
          </a:prstGeom>
          <a:noFill/>
        </p:spPr>
        <p:txBody>
          <a:bodyPr wrap="square">
            <a:spAutoFit/>
          </a:bodyPr>
          <a:lstStyle/>
          <a:p>
            <a:pPr marL="342900" lvl="0" indent="-342900">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La mise en œuvre de démarches participatives de recherche incluant les acteurs publics, socio-économiques ou de la société civile ;</a:t>
            </a:r>
          </a:p>
          <a:p>
            <a:pPr marL="342900" lvl="0" indent="-342900">
              <a:lnSpc>
                <a:spcPct val="107000"/>
              </a:lnSpc>
              <a:buFont typeface="+mj-lt"/>
              <a:buAutoNum type="arabicParenBoth"/>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Le développement de projets de recherche-action ou de recherche-création ;</a:t>
            </a:r>
          </a:p>
          <a:p>
            <a:pPr marL="342900" lvl="0" indent="-342900">
              <a:lnSpc>
                <a:spcPct val="107000"/>
              </a:lnSpc>
              <a:buFont typeface="+mj-lt"/>
              <a:buAutoNum type="arabicParenBoth"/>
            </a:pPr>
            <a:endParaRPr lang="fr-FR" sz="1400" dirty="0">
              <a:latin typeface="Calibri" panose="020F0502020204030204" pitchFamily="34" charset="0"/>
              <a:cs typeface="Times New Roman" panose="02020603050405020304" pitchFamily="18" charset="0"/>
            </a:endParaRPr>
          </a:p>
          <a:p>
            <a:pPr marL="342900" lvl="0" indent="-342900">
              <a:lnSpc>
                <a:spcPct val="107000"/>
              </a:lnSpc>
              <a:buFont typeface="+mj-lt"/>
              <a:buAutoNum type="arabicParenBoth"/>
            </a:pPr>
            <a:r>
              <a:rPr lang="fr-FR" sz="1400" dirty="0"/>
              <a:t>La valorisation des données et résultats pour soutenir les décisions publiques et accompagner les acteurs socio-économiques et la société civile : expertise multidisciplinaire, transfert de connaissances, participation à des groupes d’experts, et production de livrables (cartographies, rapports, recommandations).</a:t>
            </a:r>
            <a:endParaRPr lang="fr-FR" sz="1400" dirty="0">
              <a:latin typeface="Calibri" panose="020F0502020204030204" pitchFamily="34" charset="0"/>
              <a:cs typeface="Times New Roman" panose="02020603050405020304" pitchFamily="18" charset="0"/>
            </a:endParaRPr>
          </a:p>
          <a:p>
            <a:pPr marL="342900" lvl="0" indent="-342900">
              <a:lnSpc>
                <a:spcPct val="107000"/>
              </a:lnSpc>
              <a:buFont typeface="+mj-lt"/>
              <a:buAutoNum type="arabicParenBoth"/>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La valorisation des résultats de recherche au travers de l’organisation d’évènements/du développement de supports (publications, podcasts…) à destination du grand public.</a:t>
            </a:r>
          </a:p>
        </p:txBody>
      </p:sp>
    </p:spTree>
    <p:extLst>
      <p:ext uri="{BB962C8B-B14F-4D97-AF65-F5344CB8AC3E}">
        <p14:creationId xmlns:p14="http://schemas.microsoft.com/office/powerpoint/2010/main" val="3987936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9B79F40-91CC-4B71-83DB-1DCC4879DD6B}"/>
              </a:ext>
            </a:extLst>
          </p:cNvPr>
          <p:cNvSpPr/>
          <p:nvPr/>
        </p:nvSpPr>
        <p:spPr>
          <a:xfrm>
            <a:off x="395536" y="771550"/>
            <a:ext cx="7787291" cy="907941"/>
          </a:xfrm>
          <a:prstGeom prst="rect">
            <a:avLst/>
          </a:prstGeom>
        </p:spPr>
        <p:txBody>
          <a:bodyPr wrap="square">
            <a:spAutoFit/>
          </a:bodyPr>
          <a:lstStyle/>
          <a:p>
            <a:pPr algn="ctr">
              <a:spcBef>
                <a:spcPts val="600"/>
              </a:spcBef>
              <a:spcAft>
                <a:spcPts val="600"/>
              </a:spcAft>
            </a:pPr>
            <a:r>
              <a:rPr lang="fr-FR" sz="2400" b="1" dirty="0">
                <a:latin typeface="Calibri" panose="020F0502020204030204" pitchFamily="34" charset="0"/>
                <a:ea typeface="Calibri" panose="020F0502020204030204" pitchFamily="34" charset="0"/>
                <a:cs typeface="Times New Roman" panose="02020603050405020304" pitchFamily="18" charset="0"/>
              </a:rPr>
              <a:t>Identification de 5 défis structurants </a:t>
            </a:r>
          </a:p>
          <a:p>
            <a:pPr algn="ctr"/>
            <a:r>
              <a:rPr lang="fr-FR" sz="2400" b="1" dirty="0">
                <a:latin typeface="Calibri" panose="020F0502020204030204" pitchFamily="34" charset="0"/>
                <a:ea typeface="Calibri" panose="020F0502020204030204" pitchFamily="34" charset="0"/>
                <a:cs typeface="Times New Roman" panose="02020603050405020304" pitchFamily="18" charset="0"/>
              </a:rPr>
              <a:t>et à faire évoluer collectivement</a:t>
            </a:r>
            <a:endParaRPr lang="en-GB" sz="2400" b="1" dirty="0"/>
          </a:p>
        </p:txBody>
      </p:sp>
    </p:spTree>
    <p:extLst>
      <p:ext uri="{BB962C8B-B14F-4D97-AF65-F5344CB8AC3E}">
        <p14:creationId xmlns:p14="http://schemas.microsoft.com/office/powerpoint/2010/main" val="4219843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955937" cy="461665"/>
          </a:xfrm>
          <a:prstGeom prst="rect">
            <a:avLst/>
          </a:prstGeom>
          <a:noFill/>
        </p:spPr>
        <p:txBody>
          <a:bodyPr wrap="none" rtlCol="0">
            <a:spAutoFit/>
          </a:bodyPr>
          <a:lstStyle/>
          <a:p>
            <a:r>
              <a:rPr lang="fr-FR" sz="2400" b="1" dirty="0">
                <a:solidFill>
                  <a:srgbClr val="008F9B"/>
                </a:solidFill>
              </a:rPr>
              <a:t>Les défis scientifiques</a:t>
            </a:r>
          </a:p>
        </p:txBody>
      </p:sp>
      <p:sp>
        <p:nvSpPr>
          <p:cNvPr id="4" name="Rectangle 3">
            <a:extLst>
              <a:ext uri="{FF2B5EF4-FFF2-40B4-BE49-F238E27FC236}">
                <a16:creationId xmlns:a16="http://schemas.microsoft.com/office/drawing/2014/main" id="{DB70DB30-9DDF-4380-9B3B-897D7404A6E7}"/>
              </a:ext>
            </a:extLst>
          </p:cNvPr>
          <p:cNvSpPr/>
          <p:nvPr/>
        </p:nvSpPr>
        <p:spPr>
          <a:xfrm>
            <a:off x="806379" y="1714086"/>
            <a:ext cx="7313093" cy="2893100"/>
          </a:xfrm>
          <a:prstGeom prst="rect">
            <a:avLst/>
          </a:prstGeom>
        </p:spPr>
        <p:txBody>
          <a:bodyPr wrap="square">
            <a:spAutoFit/>
          </a:bodyPr>
          <a:lstStyle/>
          <a:p>
            <a:pPr marL="285750" indent="-285750">
              <a:spcAft>
                <a:spcPts val="600"/>
              </a:spcAft>
              <a:buFont typeface="Arial" panose="020B0604020202020204" pitchFamily="34" charset="0"/>
              <a:buChar char="•"/>
            </a:pPr>
            <a:r>
              <a:rPr lang="fr-FR" b="1" dirty="0"/>
              <a:t>Caractériser la ressource en eau naturelle des nuages aux exutoires</a:t>
            </a:r>
          </a:p>
          <a:p>
            <a:pPr marL="285750" indent="-285750">
              <a:spcAft>
                <a:spcPts val="1200"/>
              </a:spcAft>
              <a:buFont typeface="Arial" panose="020B0604020202020204" pitchFamily="34" charset="0"/>
              <a:buChar char="•"/>
            </a:pPr>
            <a:r>
              <a:rPr lang="fr-FR" b="1" dirty="0"/>
              <a:t>Comprendre les effets des changements globaux et de leur variabilité sur la qualité, la quantité et l’usage des masses d’eau :</a:t>
            </a:r>
          </a:p>
          <a:p>
            <a:pPr marL="742950" lvl="1" indent="-285750">
              <a:spcAft>
                <a:spcPts val="600"/>
              </a:spcAft>
              <a:buFont typeface="Courier New" panose="02070309020205020404" pitchFamily="49" charset="0"/>
              <a:buChar char="o"/>
            </a:pPr>
            <a:r>
              <a:rPr lang="fr-FR" sz="1400" i="1" dirty="0">
                <a:latin typeface="Calibri" panose="020F0502020204030204" pitchFamily="34" charset="0"/>
              </a:rPr>
              <a:t>Caractérisation des processus spécifiques (biologiques, physico-chimiques, géochimiques…) qui sous-tendent le fonctionnement des systèmes aquatiques et leur évolution</a:t>
            </a:r>
          </a:p>
          <a:p>
            <a:pPr marL="742950" lvl="1" indent="-285750">
              <a:spcAft>
                <a:spcPts val="600"/>
              </a:spcAft>
              <a:buFont typeface="Courier New" panose="02070309020205020404" pitchFamily="49" charset="0"/>
              <a:buChar char="o"/>
            </a:pPr>
            <a:r>
              <a:rPr lang="fr-FR" sz="1400" i="1" dirty="0">
                <a:latin typeface="Calibri" panose="020F0502020204030204" pitchFamily="34" charset="0"/>
              </a:rPr>
              <a:t>Détection des tendances à moyen et long terme</a:t>
            </a:r>
          </a:p>
          <a:p>
            <a:pPr marL="742950" lvl="1" indent="-285750">
              <a:spcAft>
                <a:spcPts val="600"/>
              </a:spcAft>
              <a:buFont typeface="Courier New" panose="02070309020205020404" pitchFamily="49" charset="0"/>
              <a:buChar char="o"/>
            </a:pPr>
            <a:r>
              <a:rPr lang="fr-FR" sz="1400" i="1" dirty="0">
                <a:latin typeface="Calibri" panose="020F0502020204030204" pitchFamily="34" charset="0"/>
              </a:rPr>
              <a:t>Analyse des évènements extrêmes et des conséquences associées</a:t>
            </a:r>
          </a:p>
          <a:p>
            <a:pPr marL="742950" lvl="1" indent="-285750">
              <a:spcAft>
                <a:spcPts val="600"/>
              </a:spcAft>
              <a:buFont typeface="Courier New" panose="02070309020205020404" pitchFamily="49" charset="0"/>
              <a:buChar char="o"/>
            </a:pPr>
            <a:r>
              <a:rPr lang="fr-FR" sz="1400" i="1" dirty="0">
                <a:latin typeface="Calibri" panose="020F0502020204030204" pitchFamily="34" charset="0"/>
              </a:rPr>
              <a:t>Caractérisation des usages de l’eau et de leur empreinte sur la disponibilité et la qualité de la ressource</a:t>
            </a:r>
          </a:p>
        </p:txBody>
      </p:sp>
      <p:grpSp>
        <p:nvGrpSpPr>
          <p:cNvPr id="6" name="Groupe 5">
            <a:extLst>
              <a:ext uri="{FF2B5EF4-FFF2-40B4-BE49-F238E27FC236}">
                <a16:creationId xmlns:a16="http://schemas.microsoft.com/office/drawing/2014/main" id="{118DAE8E-5973-474C-83A5-1130A50B12FD}"/>
              </a:ext>
            </a:extLst>
          </p:cNvPr>
          <p:cNvGrpSpPr/>
          <p:nvPr/>
        </p:nvGrpSpPr>
        <p:grpSpPr>
          <a:xfrm>
            <a:off x="107504" y="600724"/>
            <a:ext cx="903239" cy="1325417"/>
            <a:chOff x="1004465" y="2662225"/>
            <a:chExt cx="1263279" cy="1853741"/>
          </a:xfrm>
        </p:grpSpPr>
        <p:pic>
          <p:nvPicPr>
            <p:cNvPr id="7" name="Image 6">
              <a:extLst>
                <a:ext uri="{FF2B5EF4-FFF2-40B4-BE49-F238E27FC236}">
                  <a16:creationId xmlns:a16="http://schemas.microsoft.com/office/drawing/2014/main" id="{E55F0929-A201-45C8-A00F-056BEECCB904}"/>
                </a:ext>
              </a:extLst>
            </p:cNvPr>
            <p:cNvPicPr>
              <a:picLocks noChangeAspect="1"/>
            </p:cNvPicPr>
            <p:nvPr/>
          </p:nvPicPr>
          <p:blipFill rotWithShape="1">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r="18567" b="6943"/>
            <a:stretch/>
          </p:blipFill>
          <p:spPr>
            <a:xfrm>
              <a:off x="1004465" y="2662225"/>
              <a:ext cx="1263279" cy="1853741"/>
            </a:xfrm>
            <a:prstGeom prst="rect">
              <a:avLst/>
            </a:prstGeom>
          </p:spPr>
        </p:pic>
        <p:pic>
          <p:nvPicPr>
            <p:cNvPr id="8" name="Image 7">
              <a:extLst>
                <a:ext uri="{FF2B5EF4-FFF2-40B4-BE49-F238E27FC236}">
                  <a16:creationId xmlns:a16="http://schemas.microsoft.com/office/drawing/2014/main" id="{695AC64D-88AA-408E-84F4-D00AB361C1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87624" y="3315419"/>
              <a:ext cx="794294" cy="912515"/>
            </a:xfrm>
            <a:prstGeom prst="rect">
              <a:avLst/>
            </a:prstGeom>
          </p:spPr>
        </p:pic>
      </p:grpSp>
      <p:sp>
        <p:nvSpPr>
          <p:cNvPr id="9" name="Rectangle 8">
            <a:extLst>
              <a:ext uri="{FF2B5EF4-FFF2-40B4-BE49-F238E27FC236}">
                <a16:creationId xmlns:a16="http://schemas.microsoft.com/office/drawing/2014/main" id="{279EA773-E370-43D2-B411-D240A5F6B4C8}"/>
              </a:ext>
            </a:extLst>
          </p:cNvPr>
          <p:cNvSpPr/>
          <p:nvPr/>
        </p:nvSpPr>
        <p:spPr>
          <a:xfrm>
            <a:off x="1010743" y="600724"/>
            <a:ext cx="7787291" cy="646331"/>
          </a:xfrm>
          <a:prstGeom prst="rect">
            <a:avLst/>
          </a:prstGeom>
        </p:spPr>
        <p:txBody>
          <a:bodyPr wrap="square">
            <a:spAutoFit/>
          </a:bodyPr>
          <a:lstStyle/>
          <a:p>
            <a:r>
              <a:rPr lang="fr-FR" b="1" dirty="0">
                <a:latin typeface="Calibri" panose="020F0502020204030204" pitchFamily="34" charset="0"/>
                <a:ea typeface="Calibri" panose="020F0502020204030204" pitchFamily="34" charset="0"/>
                <a:cs typeface="Times New Roman" panose="02020603050405020304" pitchFamily="18" charset="0"/>
              </a:rPr>
              <a:t>Défi 1 : Construction d’un observatoire de l’eau sur le continuum atmosphère/eaux de surfaces/eaux souterraines/territoires.  </a:t>
            </a:r>
            <a:endParaRPr lang="en-GB" b="1" dirty="0"/>
          </a:p>
        </p:txBody>
      </p:sp>
    </p:spTree>
    <p:extLst>
      <p:ext uri="{BB962C8B-B14F-4D97-AF65-F5344CB8AC3E}">
        <p14:creationId xmlns:p14="http://schemas.microsoft.com/office/powerpoint/2010/main" val="70416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955937" cy="461665"/>
          </a:xfrm>
          <a:prstGeom prst="rect">
            <a:avLst/>
          </a:prstGeom>
          <a:noFill/>
        </p:spPr>
        <p:txBody>
          <a:bodyPr wrap="none" rtlCol="0">
            <a:spAutoFit/>
          </a:bodyPr>
          <a:lstStyle/>
          <a:p>
            <a:r>
              <a:rPr lang="fr-FR" sz="2400" b="1" dirty="0">
                <a:solidFill>
                  <a:srgbClr val="008F9B"/>
                </a:solidFill>
              </a:rPr>
              <a:t>Les défis scientifiques</a:t>
            </a:r>
          </a:p>
        </p:txBody>
      </p:sp>
      <p:sp>
        <p:nvSpPr>
          <p:cNvPr id="7" name="Rectangle 6">
            <a:extLst>
              <a:ext uri="{FF2B5EF4-FFF2-40B4-BE49-F238E27FC236}">
                <a16:creationId xmlns:a16="http://schemas.microsoft.com/office/drawing/2014/main" id="{573BBE18-9E06-4D6F-B665-D56F5BA5F638}"/>
              </a:ext>
            </a:extLst>
          </p:cNvPr>
          <p:cNvSpPr/>
          <p:nvPr/>
        </p:nvSpPr>
        <p:spPr>
          <a:xfrm>
            <a:off x="105051" y="551448"/>
            <a:ext cx="7787291" cy="646331"/>
          </a:xfrm>
          <a:prstGeom prst="rect">
            <a:avLst/>
          </a:prstGeom>
        </p:spPr>
        <p:txBody>
          <a:bodyPr wrap="square">
            <a:spAutoFit/>
          </a:bodyPr>
          <a:lstStyle/>
          <a:p>
            <a:r>
              <a:rPr lang="fr-FR" b="1" dirty="0">
                <a:latin typeface="Calibri" panose="020F0502020204030204" pitchFamily="34" charset="0"/>
                <a:ea typeface="Calibri" panose="020F0502020204030204" pitchFamily="34" charset="0"/>
                <a:cs typeface="Times New Roman" panose="02020603050405020304" pitchFamily="18" charset="0"/>
              </a:rPr>
              <a:t>Défi 1 : Construction d’un observatoire de l’eau sur le continuum atmosphère/eaux de surfaces/eaux souterraines/territoires.  </a:t>
            </a:r>
            <a:endParaRPr lang="en-GB" b="1" dirty="0"/>
          </a:p>
        </p:txBody>
      </p:sp>
      <p:pic>
        <p:nvPicPr>
          <p:cNvPr id="4" name="Image 3">
            <a:extLst>
              <a:ext uri="{FF2B5EF4-FFF2-40B4-BE49-F238E27FC236}">
                <a16:creationId xmlns:a16="http://schemas.microsoft.com/office/drawing/2014/main" id="{48C1D3C1-B7AF-4B11-BCBF-A76A06F47A85}"/>
              </a:ext>
            </a:extLst>
          </p:cNvPr>
          <p:cNvPicPr>
            <a:picLocks noChangeAspect="1"/>
          </p:cNvPicPr>
          <p:nvPr/>
        </p:nvPicPr>
        <p:blipFill>
          <a:blip r:embed="rId4"/>
          <a:stretch>
            <a:fillRect/>
          </a:stretch>
        </p:blipFill>
        <p:spPr>
          <a:xfrm>
            <a:off x="251520" y="1247055"/>
            <a:ext cx="7640822" cy="3754542"/>
          </a:xfrm>
          <a:prstGeom prst="rect">
            <a:avLst/>
          </a:prstGeom>
        </p:spPr>
      </p:pic>
    </p:spTree>
    <p:extLst>
      <p:ext uri="{BB962C8B-B14F-4D97-AF65-F5344CB8AC3E}">
        <p14:creationId xmlns:p14="http://schemas.microsoft.com/office/powerpoint/2010/main" val="136699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955937" cy="461665"/>
          </a:xfrm>
          <a:prstGeom prst="rect">
            <a:avLst/>
          </a:prstGeom>
          <a:noFill/>
        </p:spPr>
        <p:txBody>
          <a:bodyPr wrap="none" rtlCol="0">
            <a:spAutoFit/>
          </a:bodyPr>
          <a:lstStyle/>
          <a:p>
            <a:r>
              <a:rPr lang="fr-FR" sz="2400" b="1" dirty="0">
                <a:solidFill>
                  <a:srgbClr val="008F9B"/>
                </a:solidFill>
              </a:rPr>
              <a:t>Les défis scientifiques</a:t>
            </a:r>
          </a:p>
        </p:txBody>
      </p:sp>
      <p:sp>
        <p:nvSpPr>
          <p:cNvPr id="7" name="Rectangle 6">
            <a:extLst>
              <a:ext uri="{FF2B5EF4-FFF2-40B4-BE49-F238E27FC236}">
                <a16:creationId xmlns:a16="http://schemas.microsoft.com/office/drawing/2014/main" id="{573BBE18-9E06-4D6F-B665-D56F5BA5F638}"/>
              </a:ext>
            </a:extLst>
          </p:cNvPr>
          <p:cNvSpPr/>
          <p:nvPr/>
        </p:nvSpPr>
        <p:spPr>
          <a:xfrm>
            <a:off x="107504" y="540441"/>
            <a:ext cx="7787291" cy="646331"/>
          </a:xfrm>
          <a:prstGeom prst="rect">
            <a:avLst/>
          </a:prstGeom>
        </p:spPr>
        <p:txBody>
          <a:bodyPr wrap="square">
            <a:spAutoFit/>
          </a:bodyPr>
          <a:lstStyle/>
          <a:p>
            <a:r>
              <a:rPr lang="fr-FR" b="1" dirty="0">
                <a:latin typeface="Calibri" panose="020F0502020204030204" pitchFamily="34" charset="0"/>
                <a:ea typeface="Calibri" panose="020F0502020204030204" pitchFamily="34" charset="0"/>
                <a:cs typeface="Times New Roman" panose="02020603050405020304" pitchFamily="18" charset="0"/>
              </a:rPr>
              <a:t>Défi 1 : Construction d’un observatoire de l’eau sur le continuum atmosphère/eaux de surfaces/eaux souterraines/territoires.  </a:t>
            </a:r>
            <a:endParaRPr lang="en-GB" b="1" dirty="0"/>
          </a:p>
        </p:txBody>
      </p:sp>
      <p:pic>
        <p:nvPicPr>
          <p:cNvPr id="6" name="Image 5">
            <a:extLst>
              <a:ext uri="{FF2B5EF4-FFF2-40B4-BE49-F238E27FC236}">
                <a16:creationId xmlns:a16="http://schemas.microsoft.com/office/drawing/2014/main" id="{3F566120-14E6-40CE-B386-38F47A3E298A}"/>
              </a:ext>
            </a:extLst>
          </p:cNvPr>
          <p:cNvPicPr>
            <a:picLocks noChangeAspect="1"/>
          </p:cNvPicPr>
          <p:nvPr/>
        </p:nvPicPr>
        <p:blipFill>
          <a:blip r:embed="rId4"/>
          <a:stretch>
            <a:fillRect/>
          </a:stretch>
        </p:blipFill>
        <p:spPr>
          <a:xfrm>
            <a:off x="395536" y="1282853"/>
            <a:ext cx="7632848" cy="3490078"/>
          </a:xfrm>
          <a:prstGeom prst="rect">
            <a:avLst/>
          </a:prstGeom>
        </p:spPr>
      </p:pic>
    </p:spTree>
    <p:extLst>
      <p:ext uri="{BB962C8B-B14F-4D97-AF65-F5344CB8AC3E}">
        <p14:creationId xmlns:p14="http://schemas.microsoft.com/office/powerpoint/2010/main" val="1345372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955937" cy="461665"/>
          </a:xfrm>
          <a:prstGeom prst="rect">
            <a:avLst/>
          </a:prstGeom>
          <a:noFill/>
        </p:spPr>
        <p:txBody>
          <a:bodyPr wrap="none" rtlCol="0">
            <a:spAutoFit/>
          </a:bodyPr>
          <a:lstStyle/>
          <a:p>
            <a:r>
              <a:rPr lang="fr-FR" sz="2400" b="1" dirty="0">
                <a:solidFill>
                  <a:srgbClr val="008F9B"/>
                </a:solidFill>
              </a:rPr>
              <a:t>Les défis scientifiques</a:t>
            </a:r>
          </a:p>
        </p:txBody>
      </p:sp>
      <p:sp>
        <p:nvSpPr>
          <p:cNvPr id="4" name="Rectangle 3">
            <a:extLst>
              <a:ext uri="{FF2B5EF4-FFF2-40B4-BE49-F238E27FC236}">
                <a16:creationId xmlns:a16="http://schemas.microsoft.com/office/drawing/2014/main" id="{822DF020-C39C-4390-87F0-2878CDFA4BA0}"/>
              </a:ext>
            </a:extLst>
          </p:cNvPr>
          <p:cNvSpPr/>
          <p:nvPr/>
        </p:nvSpPr>
        <p:spPr>
          <a:xfrm>
            <a:off x="198797" y="540441"/>
            <a:ext cx="7953225" cy="671915"/>
          </a:xfrm>
          <a:prstGeom prst="rect">
            <a:avLst/>
          </a:prstGeom>
        </p:spPr>
        <p:txBody>
          <a:bodyPr wrap="square">
            <a:spAutoFit/>
          </a:bodyPr>
          <a:lstStyle/>
          <a:p>
            <a:pPr algn="just">
              <a:lnSpc>
                <a:spcPct val="107000"/>
              </a:lnSpc>
              <a:spcAft>
                <a:spcPts val="800"/>
              </a:spcAft>
            </a:pPr>
            <a:r>
              <a:rPr lang="fr-FR" b="1" dirty="0">
                <a:latin typeface="Calibri" panose="020F0502020204030204" pitchFamily="34" charset="0"/>
                <a:ea typeface="Calibri" panose="020F0502020204030204" pitchFamily="34" charset="0"/>
                <a:cs typeface="Times New Roman" panose="02020603050405020304" pitchFamily="18" charset="0"/>
              </a:rPr>
              <a:t>Défi 2 :  Analyser et comprendre les liens entre compartiments et interfaces le long du continuum Atmosphère/Eaux de surface/Eaux souterraines</a:t>
            </a:r>
            <a:endParaRPr lang="en-GB"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0809D315-10D4-4694-962B-C389DF01BC66}"/>
              </a:ext>
            </a:extLst>
          </p:cNvPr>
          <p:cNvSpPr txBox="1"/>
          <p:nvPr/>
        </p:nvSpPr>
        <p:spPr>
          <a:xfrm>
            <a:off x="3262677" y="1325708"/>
            <a:ext cx="1957395" cy="369332"/>
          </a:xfrm>
          <a:prstGeom prst="rect">
            <a:avLst/>
          </a:prstGeom>
          <a:noFill/>
        </p:spPr>
        <p:txBody>
          <a:bodyPr wrap="none" rtlCol="0">
            <a:spAutoFit/>
          </a:bodyPr>
          <a:lstStyle/>
          <a:p>
            <a:r>
              <a:rPr lang="fr-FR" b="1" dirty="0">
                <a:solidFill>
                  <a:schemeClr val="accent5">
                    <a:lumMod val="75000"/>
                  </a:schemeClr>
                </a:solidFill>
              </a:rPr>
              <a:t>Les verrous à lever</a:t>
            </a:r>
            <a:endParaRPr lang="en-GB" b="1" dirty="0">
              <a:solidFill>
                <a:schemeClr val="accent5">
                  <a:lumMod val="75000"/>
                </a:schemeClr>
              </a:solidFill>
            </a:endParaRPr>
          </a:p>
        </p:txBody>
      </p:sp>
      <p:grpSp>
        <p:nvGrpSpPr>
          <p:cNvPr id="43" name="Groupe 42">
            <a:extLst>
              <a:ext uri="{FF2B5EF4-FFF2-40B4-BE49-F238E27FC236}">
                <a16:creationId xmlns:a16="http://schemas.microsoft.com/office/drawing/2014/main" id="{D9D81FC8-A757-4CCC-ABEB-EAD5D786AB5F}"/>
              </a:ext>
            </a:extLst>
          </p:cNvPr>
          <p:cNvGrpSpPr/>
          <p:nvPr/>
        </p:nvGrpSpPr>
        <p:grpSpPr>
          <a:xfrm>
            <a:off x="683569" y="1851670"/>
            <a:ext cx="3800206" cy="763030"/>
            <a:chOff x="341596" y="1851670"/>
            <a:chExt cx="2880241" cy="763030"/>
          </a:xfrm>
        </p:grpSpPr>
        <p:sp>
          <p:nvSpPr>
            <p:cNvPr id="5" name="Rectangle 4">
              <a:extLst>
                <a:ext uri="{FF2B5EF4-FFF2-40B4-BE49-F238E27FC236}">
                  <a16:creationId xmlns:a16="http://schemas.microsoft.com/office/drawing/2014/main" id="{07BDBE9B-6B54-4A88-9003-66CE964A0F6A}"/>
                </a:ext>
              </a:extLst>
            </p:cNvPr>
            <p:cNvSpPr/>
            <p:nvPr/>
          </p:nvSpPr>
          <p:spPr>
            <a:xfrm>
              <a:off x="341597" y="1881619"/>
              <a:ext cx="2872835" cy="523220"/>
            </a:xfrm>
            <a:prstGeom prst="rect">
              <a:avLst/>
            </a:prstGeom>
          </p:spPr>
          <p:txBody>
            <a:bodyPr wrap="square">
              <a:spAutoFit/>
            </a:bodyPr>
            <a:lstStyle/>
            <a:p>
              <a:r>
                <a:rPr lang="en-GB" sz="1400" b="1" dirty="0" err="1">
                  <a:solidFill>
                    <a:schemeClr val="accent5">
                      <a:lumMod val="75000"/>
                    </a:schemeClr>
                  </a:solidFill>
                </a:rPr>
                <a:t>Complexité</a:t>
              </a:r>
              <a:r>
                <a:rPr lang="en-GB" sz="1400" b="1" dirty="0">
                  <a:solidFill>
                    <a:schemeClr val="accent5">
                      <a:lumMod val="75000"/>
                    </a:schemeClr>
                  </a:solidFill>
                </a:rPr>
                <a:t> des interactions multi-</a:t>
              </a:r>
              <a:r>
                <a:rPr lang="en-GB" sz="1400" b="1" dirty="0" err="1">
                  <a:solidFill>
                    <a:schemeClr val="accent5">
                      <a:lumMod val="75000"/>
                    </a:schemeClr>
                  </a:solidFill>
                </a:rPr>
                <a:t>échelles</a:t>
              </a:r>
              <a:endParaRPr lang="en-GB" sz="1400" b="1" dirty="0">
                <a:solidFill>
                  <a:schemeClr val="accent5">
                    <a:lumMod val="75000"/>
                  </a:schemeClr>
                </a:solidFill>
              </a:endParaRPr>
            </a:p>
          </p:txBody>
        </p:sp>
        <p:sp>
          <p:nvSpPr>
            <p:cNvPr id="16" name="Rectangle 15">
              <a:extLst>
                <a:ext uri="{FF2B5EF4-FFF2-40B4-BE49-F238E27FC236}">
                  <a16:creationId xmlns:a16="http://schemas.microsoft.com/office/drawing/2014/main" id="{0275CD47-9A49-4EBA-BC83-DC5A11D29931}"/>
                </a:ext>
              </a:extLst>
            </p:cNvPr>
            <p:cNvSpPr/>
            <p:nvPr/>
          </p:nvSpPr>
          <p:spPr>
            <a:xfrm>
              <a:off x="487800" y="2095017"/>
              <a:ext cx="2732095" cy="307777"/>
            </a:xfrm>
            <a:prstGeom prst="rect">
              <a:avLst/>
            </a:prstGeom>
          </p:spPr>
          <p:txBody>
            <a:bodyPr wrap="none">
              <a:spAutoFit/>
            </a:bodyPr>
            <a:lstStyle/>
            <a:p>
              <a:pPr marL="171450" indent="-171450">
                <a:buFont typeface="Arial" panose="020B0604020202020204" pitchFamily="34" charset="0"/>
                <a:buChar char="•"/>
              </a:pPr>
              <a:r>
                <a:rPr lang="en-GB" sz="1400" dirty="0" err="1"/>
                <a:t>Échelles</a:t>
              </a:r>
              <a:r>
                <a:rPr lang="en-GB" sz="1400" dirty="0"/>
                <a:t> </a:t>
              </a:r>
              <a:r>
                <a:rPr lang="en-GB" sz="1400" dirty="0" err="1"/>
                <a:t>spatiales</a:t>
              </a:r>
              <a:r>
                <a:rPr lang="en-GB" sz="1400" dirty="0"/>
                <a:t> et </a:t>
              </a:r>
              <a:r>
                <a:rPr lang="en-GB" sz="1400" dirty="0" err="1"/>
                <a:t>temporelles</a:t>
              </a:r>
              <a:endParaRPr lang="en-GB" sz="1400" dirty="0"/>
            </a:p>
          </p:txBody>
        </p:sp>
        <p:sp>
          <p:nvSpPr>
            <p:cNvPr id="17" name="Rectangle 16">
              <a:extLst>
                <a:ext uri="{FF2B5EF4-FFF2-40B4-BE49-F238E27FC236}">
                  <a16:creationId xmlns:a16="http://schemas.microsoft.com/office/drawing/2014/main" id="{23132757-BB38-4F84-8BDD-7CAEEEE707DA}"/>
                </a:ext>
              </a:extLst>
            </p:cNvPr>
            <p:cNvSpPr/>
            <p:nvPr/>
          </p:nvSpPr>
          <p:spPr>
            <a:xfrm>
              <a:off x="487800" y="2306923"/>
              <a:ext cx="2144370" cy="307777"/>
            </a:xfrm>
            <a:prstGeom prst="rect">
              <a:avLst/>
            </a:prstGeom>
          </p:spPr>
          <p:txBody>
            <a:bodyPr wrap="none">
              <a:spAutoFit/>
            </a:bodyPr>
            <a:lstStyle/>
            <a:p>
              <a:pPr marL="171450" indent="-171450">
                <a:buFont typeface="Arial" panose="020B0604020202020204" pitchFamily="34" charset="0"/>
                <a:buChar char="•"/>
              </a:pPr>
              <a:r>
                <a:rPr lang="en-GB" sz="1400" dirty="0" err="1"/>
                <a:t>Dynamique</a:t>
              </a:r>
              <a:r>
                <a:rPr lang="en-GB" sz="1400" dirty="0"/>
                <a:t> non </a:t>
              </a:r>
              <a:r>
                <a:rPr lang="en-GB" sz="1400" dirty="0" err="1"/>
                <a:t>linéaire</a:t>
              </a:r>
              <a:r>
                <a:rPr lang="en-GB" sz="1400" dirty="0"/>
                <a:t> </a:t>
              </a:r>
            </a:p>
          </p:txBody>
        </p:sp>
        <p:sp>
          <p:nvSpPr>
            <p:cNvPr id="20" name="Rectangle 19">
              <a:extLst>
                <a:ext uri="{FF2B5EF4-FFF2-40B4-BE49-F238E27FC236}">
                  <a16:creationId xmlns:a16="http://schemas.microsoft.com/office/drawing/2014/main" id="{3DCFF178-32E3-4055-BBCC-70AA713E9C4C}"/>
                </a:ext>
              </a:extLst>
            </p:cNvPr>
            <p:cNvSpPr/>
            <p:nvPr/>
          </p:nvSpPr>
          <p:spPr>
            <a:xfrm>
              <a:off x="341596" y="1851670"/>
              <a:ext cx="2880241" cy="761384"/>
            </a:xfrm>
            <a:prstGeom prst="rect">
              <a:avLst/>
            </a:prstGeom>
            <a:no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grpSp>
        <p:nvGrpSpPr>
          <p:cNvPr id="21" name="Groupe 20">
            <a:extLst>
              <a:ext uri="{FF2B5EF4-FFF2-40B4-BE49-F238E27FC236}">
                <a16:creationId xmlns:a16="http://schemas.microsoft.com/office/drawing/2014/main" id="{CBEBBA2C-0810-469C-B1C5-1088DFB8386A}"/>
              </a:ext>
            </a:extLst>
          </p:cNvPr>
          <p:cNvGrpSpPr/>
          <p:nvPr/>
        </p:nvGrpSpPr>
        <p:grpSpPr>
          <a:xfrm>
            <a:off x="4721346" y="1851670"/>
            <a:ext cx="3990326" cy="778490"/>
            <a:chOff x="3977075" y="1851670"/>
            <a:chExt cx="3024336" cy="778490"/>
          </a:xfrm>
        </p:grpSpPr>
        <p:sp>
          <p:nvSpPr>
            <p:cNvPr id="6" name="Rectangle 5">
              <a:extLst>
                <a:ext uri="{FF2B5EF4-FFF2-40B4-BE49-F238E27FC236}">
                  <a16:creationId xmlns:a16="http://schemas.microsoft.com/office/drawing/2014/main" id="{21E0F689-2BB6-4B65-BF99-0779C6EFB61B}"/>
                </a:ext>
              </a:extLst>
            </p:cNvPr>
            <p:cNvSpPr/>
            <p:nvPr/>
          </p:nvSpPr>
          <p:spPr>
            <a:xfrm>
              <a:off x="4012189" y="1881620"/>
              <a:ext cx="2989222" cy="523220"/>
            </a:xfrm>
            <a:prstGeom prst="rect">
              <a:avLst/>
            </a:prstGeom>
          </p:spPr>
          <p:txBody>
            <a:bodyPr wrap="square">
              <a:spAutoFit/>
            </a:bodyPr>
            <a:lstStyle/>
            <a:p>
              <a:r>
                <a:rPr lang="fr-FR" sz="1400" b="1" dirty="0">
                  <a:solidFill>
                    <a:schemeClr val="accent5">
                      <a:lumMod val="75000"/>
                    </a:schemeClr>
                  </a:solidFill>
                </a:rPr>
                <a:t>Caractérisation des processus aux interfaces</a:t>
              </a:r>
              <a:endParaRPr lang="en-GB" sz="1400" b="1" dirty="0">
                <a:solidFill>
                  <a:schemeClr val="accent5">
                    <a:lumMod val="75000"/>
                  </a:schemeClr>
                </a:solidFill>
              </a:endParaRPr>
            </a:p>
          </p:txBody>
        </p:sp>
        <p:sp>
          <p:nvSpPr>
            <p:cNvPr id="7" name="Rectangle 6">
              <a:extLst>
                <a:ext uri="{FF2B5EF4-FFF2-40B4-BE49-F238E27FC236}">
                  <a16:creationId xmlns:a16="http://schemas.microsoft.com/office/drawing/2014/main" id="{62B2BC51-2A92-4485-9A62-1BA2ED6E7AFA}"/>
                </a:ext>
              </a:extLst>
            </p:cNvPr>
            <p:cNvSpPr/>
            <p:nvPr/>
          </p:nvSpPr>
          <p:spPr>
            <a:xfrm>
              <a:off x="4193977" y="2097962"/>
              <a:ext cx="2292422" cy="307777"/>
            </a:xfrm>
            <a:prstGeom prst="rect">
              <a:avLst/>
            </a:prstGeom>
          </p:spPr>
          <p:txBody>
            <a:bodyPr wrap="none">
              <a:spAutoFit/>
            </a:bodyPr>
            <a:lstStyle/>
            <a:p>
              <a:pPr marL="171450" indent="-171450">
                <a:buFont typeface="Arial" panose="020B0604020202020204" pitchFamily="34" charset="0"/>
                <a:buChar char="•"/>
              </a:pPr>
              <a:r>
                <a:rPr lang="en-GB" sz="1400" dirty="0" err="1"/>
                <a:t>Transferts</a:t>
              </a:r>
              <a:r>
                <a:rPr lang="en-GB" sz="1400" dirty="0"/>
                <a:t> matière-</a:t>
              </a:r>
              <a:r>
                <a:rPr lang="en-GB" sz="1400" dirty="0" err="1"/>
                <a:t>énergie</a:t>
              </a:r>
              <a:endParaRPr lang="en-GB" sz="1400" dirty="0"/>
            </a:p>
          </p:txBody>
        </p:sp>
        <p:sp>
          <p:nvSpPr>
            <p:cNvPr id="8" name="Rectangle 7">
              <a:extLst>
                <a:ext uri="{FF2B5EF4-FFF2-40B4-BE49-F238E27FC236}">
                  <a16:creationId xmlns:a16="http://schemas.microsoft.com/office/drawing/2014/main" id="{30AD8B82-C92A-4440-B261-0DCAF425D300}"/>
                </a:ext>
              </a:extLst>
            </p:cNvPr>
            <p:cNvSpPr/>
            <p:nvPr/>
          </p:nvSpPr>
          <p:spPr>
            <a:xfrm>
              <a:off x="4193977" y="2322383"/>
              <a:ext cx="2801473" cy="307777"/>
            </a:xfrm>
            <a:prstGeom prst="rect">
              <a:avLst/>
            </a:prstGeom>
          </p:spPr>
          <p:txBody>
            <a:bodyPr wrap="none">
              <a:spAutoFit/>
            </a:bodyPr>
            <a:lstStyle/>
            <a:p>
              <a:pPr marL="176213" indent="-176213">
                <a:buFont typeface="Arial" panose="020B0604020202020204" pitchFamily="34" charset="0"/>
                <a:buChar char="•"/>
              </a:pPr>
              <a:r>
                <a:rPr lang="en-GB" sz="1400" dirty="0" err="1"/>
                <a:t>Réactivité</a:t>
              </a:r>
              <a:r>
                <a:rPr lang="en-GB" sz="1400" dirty="0"/>
                <a:t> </a:t>
              </a:r>
              <a:r>
                <a:rPr lang="en-GB" sz="1400" dirty="0" err="1"/>
                <a:t>chimique</a:t>
              </a:r>
              <a:r>
                <a:rPr lang="en-GB" sz="1400" dirty="0"/>
                <a:t> et </a:t>
              </a:r>
              <a:r>
                <a:rPr lang="en-GB" sz="1400" dirty="0" err="1"/>
                <a:t>biologique</a:t>
              </a:r>
              <a:endParaRPr lang="en-GB" sz="1400" dirty="0"/>
            </a:p>
          </p:txBody>
        </p:sp>
        <p:sp>
          <p:nvSpPr>
            <p:cNvPr id="35" name="Rectangle 34">
              <a:extLst>
                <a:ext uri="{FF2B5EF4-FFF2-40B4-BE49-F238E27FC236}">
                  <a16:creationId xmlns:a16="http://schemas.microsoft.com/office/drawing/2014/main" id="{FC3DE1BE-4EE6-4B01-9922-019FDFD28BF4}"/>
                </a:ext>
              </a:extLst>
            </p:cNvPr>
            <p:cNvSpPr/>
            <p:nvPr/>
          </p:nvSpPr>
          <p:spPr>
            <a:xfrm>
              <a:off x="3977075" y="1851670"/>
              <a:ext cx="3024336" cy="759832"/>
            </a:xfrm>
            <a:prstGeom prst="rect">
              <a:avLst/>
            </a:prstGeom>
            <a:no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grpSp>
        <p:nvGrpSpPr>
          <p:cNvPr id="22" name="Groupe 21">
            <a:extLst>
              <a:ext uri="{FF2B5EF4-FFF2-40B4-BE49-F238E27FC236}">
                <a16:creationId xmlns:a16="http://schemas.microsoft.com/office/drawing/2014/main" id="{1F902A2D-91C3-4E80-B0E0-9E8FD60A7A61}"/>
              </a:ext>
            </a:extLst>
          </p:cNvPr>
          <p:cNvGrpSpPr/>
          <p:nvPr/>
        </p:nvGrpSpPr>
        <p:grpSpPr>
          <a:xfrm>
            <a:off x="1089509" y="2791665"/>
            <a:ext cx="2988326" cy="799682"/>
            <a:chOff x="341598" y="2789903"/>
            <a:chExt cx="2264903" cy="799682"/>
          </a:xfrm>
        </p:grpSpPr>
        <p:sp>
          <p:nvSpPr>
            <p:cNvPr id="9" name="Rectangle 8">
              <a:extLst>
                <a:ext uri="{FF2B5EF4-FFF2-40B4-BE49-F238E27FC236}">
                  <a16:creationId xmlns:a16="http://schemas.microsoft.com/office/drawing/2014/main" id="{EE1F392E-7A99-44B5-A8F7-C07865461082}"/>
                </a:ext>
              </a:extLst>
            </p:cNvPr>
            <p:cNvSpPr/>
            <p:nvPr/>
          </p:nvSpPr>
          <p:spPr>
            <a:xfrm>
              <a:off x="341598" y="2843729"/>
              <a:ext cx="2234600" cy="523220"/>
            </a:xfrm>
            <a:prstGeom prst="rect">
              <a:avLst/>
            </a:prstGeom>
          </p:spPr>
          <p:txBody>
            <a:bodyPr wrap="square">
              <a:spAutoFit/>
            </a:bodyPr>
            <a:lstStyle/>
            <a:p>
              <a:r>
                <a:rPr lang="en-GB" sz="1400" b="1" dirty="0" err="1">
                  <a:solidFill>
                    <a:schemeClr val="accent5">
                      <a:lumMod val="75000"/>
                    </a:schemeClr>
                  </a:solidFill>
                </a:rPr>
                <a:t>Effets</a:t>
              </a:r>
              <a:r>
                <a:rPr lang="en-GB" sz="1400" b="1" dirty="0">
                  <a:solidFill>
                    <a:schemeClr val="accent5">
                      <a:lumMod val="75000"/>
                    </a:schemeClr>
                  </a:solidFill>
                </a:rPr>
                <a:t> des </a:t>
              </a:r>
              <a:r>
                <a:rPr lang="en-GB" sz="1400" b="1" dirty="0" err="1">
                  <a:solidFill>
                    <a:schemeClr val="accent5">
                      <a:lumMod val="75000"/>
                    </a:schemeClr>
                  </a:solidFill>
                </a:rPr>
                <a:t>changements</a:t>
              </a:r>
              <a:r>
                <a:rPr lang="en-GB" sz="1400" b="1" dirty="0">
                  <a:solidFill>
                    <a:schemeClr val="accent5">
                      <a:lumMod val="75000"/>
                    </a:schemeClr>
                  </a:solidFill>
                </a:rPr>
                <a:t> </a:t>
              </a:r>
              <a:r>
                <a:rPr lang="en-GB" sz="1400" b="1" dirty="0" err="1">
                  <a:solidFill>
                    <a:schemeClr val="accent5">
                      <a:lumMod val="75000"/>
                    </a:schemeClr>
                  </a:solidFill>
                </a:rPr>
                <a:t>globaux</a:t>
              </a:r>
              <a:endParaRPr lang="en-GB" sz="1400" b="1" dirty="0">
                <a:solidFill>
                  <a:schemeClr val="accent5">
                    <a:lumMod val="75000"/>
                  </a:schemeClr>
                </a:solidFill>
              </a:endParaRPr>
            </a:p>
          </p:txBody>
        </p:sp>
        <p:sp>
          <p:nvSpPr>
            <p:cNvPr id="11" name="Rectangle 10">
              <a:extLst>
                <a:ext uri="{FF2B5EF4-FFF2-40B4-BE49-F238E27FC236}">
                  <a16:creationId xmlns:a16="http://schemas.microsoft.com/office/drawing/2014/main" id="{0A22274A-78D4-4F86-8EA6-BABE478EBFF9}"/>
                </a:ext>
              </a:extLst>
            </p:cNvPr>
            <p:cNvSpPr/>
            <p:nvPr/>
          </p:nvSpPr>
          <p:spPr>
            <a:xfrm>
              <a:off x="489736" y="3055635"/>
              <a:ext cx="1710661" cy="307777"/>
            </a:xfrm>
            <a:prstGeom prst="rect">
              <a:avLst/>
            </a:prstGeom>
          </p:spPr>
          <p:txBody>
            <a:bodyPr wrap="none">
              <a:spAutoFit/>
            </a:bodyPr>
            <a:lstStyle/>
            <a:p>
              <a:pPr marL="171450" indent="-171450">
                <a:buFont typeface="Arial" panose="020B0604020202020204" pitchFamily="34" charset="0"/>
                <a:buChar char="•"/>
              </a:pPr>
              <a:r>
                <a:rPr lang="en-GB" sz="1400" dirty="0"/>
                <a:t>Impact </a:t>
              </a:r>
              <a:r>
                <a:rPr lang="en-GB" sz="1400" dirty="0" err="1"/>
                <a:t>climatique</a:t>
              </a:r>
              <a:r>
                <a:rPr lang="en-GB" sz="1400" dirty="0"/>
                <a:t> </a:t>
              </a:r>
            </a:p>
          </p:txBody>
        </p:sp>
        <p:sp>
          <p:nvSpPr>
            <p:cNvPr id="12" name="Rectangle 11">
              <a:extLst>
                <a:ext uri="{FF2B5EF4-FFF2-40B4-BE49-F238E27FC236}">
                  <a16:creationId xmlns:a16="http://schemas.microsoft.com/office/drawing/2014/main" id="{FF20BE47-8998-43C2-9123-45DED2269B8D}"/>
                </a:ext>
              </a:extLst>
            </p:cNvPr>
            <p:cNvSpPr/>
            <p:nvPr/>
          </p:nvSpPr>
          <p:spPr>
            <a:xfrm>
              <a:off x="489736" y="3281808"/>
              <a:ext cx="1488100" cy="307777"/>
            </a:xfrm>
            <a:prstGeom prst="rect">
              <a:avLst/>
            </a:prstGeom>
          </p:spPr>
          <p:txBody>
            <a:bodyPr wrap="none">
              <a:spAutoFit/>
            </a:bodyPr>
            <a:lstStyle/>
            <a:p>
              <a:pPr marL="171450" indent="-171450">
                <a:buFont typeface="Arial" panose="020B0604020202020204" pitchFamily="34" charset="0"/>
                <a:buChar char="•"/>
              </a:pPr>
              <a:r>
                <a:rPr lang="en-GB" sz="1400" dirty="0" err="1"/>
                <a:t>Anthropisation</a:t>
              </a:r>
              <a:r>
                <a:rPr lang="en-GB" sz="1400" dirty="0"/>
                <a:t> </a:t>
              </a:r>
            </a:p>
          </p:txBody>
        </p:sp>
        <p:sp>
          <p:nvSpPr>
            <p:cNvPr id="36" name="Rectangle 35">
              <a:extLst>
                <a:ext uri="{FF2B5EF4-FFF2-40B4-BE49-F238E27FC236}">
                  <a16:creationId xmlns:a16="http://schemas.microsoft.com/office/drawing/2014/main" id="{38E4A11F-14C2-40FE-93F9-2C4B19CEFA8D}"/>
                </a:ext>
              </a:extLst>
            </p:cNvPr>
            <p:cNvSpPr/>
            <p:nvPr/>
          </p:nvSpPr>
          <p:spPr>
            <a:xfrm>
              <a:off x="371901" y="2789903"/>
              <a:ext cx="2234600" cy="781119"/>
            </a:xfrm>
            <a:prstGeom prst="rect">
              <a:avLst/>
            </a:prstGeom>
            <a:no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grpSp>
        <p:nvGrpSpPr>
          <p:cNvPr id="23" name="Groupe 22">
            <a:extLst>
              <a:ext uri="{FF2B5EF4-FFF2-40B4-BE49-F238E27FC236}">
                <a16:creationId xmlns:a16="http://schemas.microsoft.com/office/drawing/2014/main" id="{90518021-2D5A-49D8-A151-9F8BDA19D383}"/>
              </a:ext>
            </a:extLst>
          </p:cNvPr>
          <p:cNvGrpSpPr/>
          <p:nvPr/>
        </p:nvGrpSpPr>
        <p:grpSpPr>
          <a:xfrm>
            <a:off x="5207326" y="2799312"/>
            <a:ext cx="2551478" cy="814028"/>
            <a:chOff x="4006344" y="2787773"/>
            <a:chExt cx="1933808" cy="814028"/>
          </a:xfrm>
        </p:grpSpPr>
        <p:sp>
          <p:nvSpPr>
            <p:cNvPr id="13" name="Rectangle 12">
              <a:extLst>
                <a:ext uri="{FF2B5EF4-FFF2-40B4-BE49-F238E27FC236}">
                  <a16:creationId xmlns:a16="http://schemas.microsoft.com/office/drawing/2014/main" id="{5ED41902-09CF-463E-8F3D-2F06F24BF1C7}"/>
                </a:ext>
              </a:extLst>
            </p:cNvPr>
            <p:cNvSpPr/>
            <p:nvPr/>
          </p:nvSpPr>
          <p:spPr>
            <a:xfrm>
              <a:off x="4006344" y="2841214"/>
              <a:ext cx="1933808" cy="523220"/>
            </a:xfrm>
            <a:prstGeom prst="rect">
              <a:avLst/>
            </a:prstGeom>
          </p:spPr>
          <p:txBody>
            <a:bodyPr wrap="square">
              <a:spAutoFit/>
            </a:bodyPr>
            <a:lstStyle/>
            <a:p>
              <a:r>
                <a:rPr lang="en-GB" sz="1400" b="1" dirty="0" err="1">
                  <a:solidFill>
                    <a:schemeClr val="accent5">
                      <a:lumMod val="75000"/>
                    </a:schemeClr>
                  </a:solidFill>
                </a:rPr>
                <a:t>Modélisation</a:t>
              </a:r>
              <a:r>
                <a:rPr lang="en-GB" sz="1400" b="1" dirty="0">
                  <a:solidFill>
                    <a:schemeClr val="accent5">
                      <a:lumMod val="75000"/>
                    </a:schemeClr>
                  </a:solidFill>
                </a:rPr>
                <a:t> et </a:t>
              </a:r>
              <a:r>
                <a:rPr lang="en-GB" sz="1400" b="1" dirty="0" err="1">
                  <a:solidFill>
                    <a:schemeClr val="accent5">
                      <a:lumMod val="75000"/>
                    </a:schemeClr>
                  </a:solidFill>
                </a:rPr>
                <a:t>prédiction</a:t>
              </a:r>
              <a:endParaRPr lang="en-GB" sz="1400" b="1" dirty="0">
                <a:solidFill>
                  <a:schemeClr val="accent5">
                    <a:lumMod val="75000"/>
                  </a:schemeClr>
                </a:solidFill>
              </a:endParaRPr>
            </a:p>
          </p:txBody>
        </p:sp>
        <p:sp>
          <p:nvSpPr>
            <p:cNvPr id="14" name="Rectangle 13">
              <a:extLst>
                <a:ext uri="{FF2B5EF4-FFF2-40B4-BE49-F238E27FC236}">
                  <a16:creationId xmlns:a16="http://schemas.microsoft.com/office/drawing/2014/main" id="{40DDEF23-AAD7-4DAE-9BAE-95A575DB4933}"/>
                </a:ext>
              </a:extLst>
            </p:cNvPr>
            <p:cNvSpPr/>
            <p:nvPr/>
          </p:nvSpPr>
          <p:spPr>
            <a:xfrm>
              <a:off x="4193977" y="3048273"/>
              <a:ext cx="1621406" cy="307777"/>
            </a:xfrm>
            <a:prstGeom prst="rect">
              <a:avLst/>
            </a:prstGeom>
          </p:spPr>
          <p:txBody>
            <a:bodyPr wrap="none">
              <a:spAutoFit/>
            </a:bodyPr>
            <a:lstStyle/>
            <a:p>
              <a:pPr marL="171450" indent="-171450">
                <a:buFont typeface="Arial" panose="020B0604020202020204" pitchFamily="34" charset="0"/>
                <a:buChar char="•"/>
              </a:pPr>
              <a:r>
                <a:rPr lang="en-GB" sz="1400" dirty="0" err="1"/>
                <a:t>Modèles</a:t>
              </a:r>
              <a:r>
                <a:rPr lang="en-GB" sz="1400" dirty="0"/>
                <a:t> </a:t>
              </a:r>
              <a:r>
                <a:rPr lang="en-GB" sz="1400" dirty="0" err="1"/>
                <a:t>intégrés</a:t>
              </a:r>
              <a:endParaRPr lang="en-GB" sz="1400" dirty="0"/>
            </a:p>
          </p:txBody>
        </p:sp>
        <p:sp>
          <p:nvSpPr>
            <p:cNvPr id="15" name="Rectangle 14">
              <a:extLst>
                <a:ext uri="{FF2B5EF4-FFF2-40B4-BE49-F238E27FC236}">
                  <a16:creationId xmlns:a16="http://schemas.microsoft.com/office/drawing/2014/main" id="{395DDAF8-670F-480F-AE8E-E4991E9FA446}"/>
                </a:ext>
              </a:extLst>
            </p:cNvPr>
            <p:cNvSpPr/>
            <p:nvPr/>
          </p:nvSpPr>
          <p:spPr>
            <a:xfrm>
              <a:off x="4193977" y="3294024"/>
              <a:ext cx="1277914" cy="307777"/>
            </a:xfrm>
            <a:prstGeom prst="rect">
              <a:avLst/>
            </a:prstGeom>
          </p:spPr>
          <p:txBody>
            <a:bodyPr wrap="none">
              <a:spAutoFit/>
            </a:bodyPr>
            <a:lstStyle/>
            <a:p>
              <a:pPr marL="171450" indent="-171450">
                <a:buFont typeface="Arial" panose="020B0604020202020204" pitchFamily="34" charset="0"/>
                <a:buChar char="•"/>
              </a:pPr>
              <a:r>
                <a:rPr lang="en-GB" sz="1400" dirty="0" err="1"/>
                <a:t>Incertitudes</a:t>
              </a:r>
              <a:r>
                <a:rPr lang="en-GB" sz="1400" dirty="0"/>
                <a:t> </a:t>
              </a:r>
            </a:p>
          </p:txBody>
        </p:sp>
        <p:sp>
          <p:nvSpPr>
            <p:cNvPr id="37" name="Rectangle 36">
              <a:extLst>
                <a:ext uri="{FF2B5EF4-FFF2-40B4-BE49-F238E27FC236}">
                  <a16:creationId xmlns:a16="http://schemas.microsoft.com/office/drawing/2014/main" id="{CBD08295-D8A5-458C-A0D6-5F9619764E45}"/>
                </a:ext>
              </a:extLst>
            </p:cNvPr>
            <p:cNvSpPr/>
            <p:nvPr/>
          </p:nvSpPr>
          <p:spPr>
            <a:xfrm>
              <a:off x="4007379" y="2787773"/>
              <a:ext cx="1860765" cy="781119"/>
            </a:xfrm>
            <a:prstGeom prst="rect">
              <a:avLst/>
            </a:prstGeom>
            <a:no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grpSp>
        <p:nvGrpSpPr>
          <p:cNvPr id="24" name="Groupe 23">
            <a:extLst>
              <a:ext uri="{FF2B5EF4-FFF2-40B4-BE49-F238E27FC236}">
                <a16:creationId xmlns:a16="http://schemas.microsoft.com/office/drawing/2014/main" id="{AB3509B2-E085-4CC3-8913-95911EEFF75F}"/>
              </a:ext>
            </a:extLst>
          </p:cNvPr>
          <p:cNvGrpSpPr/>
          <p:nvPr/>
        </p:nvGrpSpPr>
        <p:grpSpPr>
          <a:xfrm>
            <a:off x="4936891" y="3780514"/>
            <a:ext cx="3411870" cy="539134"/>
            <a:chOff x="2135198" y="3772714"/>
            <a:chExt cx="2585914" cy="539134"/>
          </a:xfrm>
        </p:grpSpPr>
        <p:sp>
          <p:nvSpPr>
            <p:cNvPr id="18" name="Rectangle 17">
              <a:extLst>
                <a:ext uri="{FF2B5EF4-FFF2-40B4-BE49-F238E27FC236}">
                  <a16:creationId xmlns:a16="http://schemas.microsoft.com/office/drawing/2014/main" id="{17BF6225-BB4B-4D56-95FD-14B38065619C}"/>
                </a:ext>
              </a:extLst>
            </p:cNvPr>
            <p:cNvSpPr/>
            <p:nvPr/>
          </p:nvSpPr>
          <p:spPr>
            <a:xfrm>
              <a:off x="2135198" y="3778678"/>
              <a:ext cx="2436802" cy="523220"/>
            </a:xfrm>
            <a:prstGeom prst="rect">
              <a:avLst/>
            </a:prstGeom>
          </p:spPr>
          <p:txBody>
            <a:bodyPr wrap="square">
              <a:spAutoFit/>
            </a:bodyPr>
            <a:lstStyle/>
            <a:p>
              <a:r>
                <a:rPr lang="en-GB" sz="1400" b="1" dirty="0">
                  <a:solidFill>
                    <a:schemeClr val="accent5">
                      <a:lumMod val="75000"/>
                    </a:schemeClr>
                  </a:solidFill>
                </a:rPr>
                <a:t>Dimension socio-</a:t>
              </a:r>
              <a:r>
                <a:rPr lang="en-GB" sz="1400" b="1" dirty="0" err="1">
                  <a:solidFill>
                    <a:schemeClr val="accent5">
                      <a:lumMod val="75000"/>
                    </a:schemeClr>
                  </a:solidFill>
                </a:rPr>
                <a:t>environnementale</a:t>
              </a:r>
              <a:endParaRPr lang="en-GB" sz="1400" b="1" dirty="0">
                <a:solidFill>
                  <a:schemeClr val="accent5">
                    <a:lumMod val="75000"/>
                  </a:schemeClr>
                </a:solidFill>
              </a:endParaRPr>
            </a:p>
          </p:txBody>
        </p:sp>
        <p:sp>
          <p:nvSpPr>
            <p:cNvPr id="19" name="Rectangle 18">
              <a:extLst>
                <a:ext uri="{FF2B5EF4-FFF2-40B4-BE49-F238E27FC236}">
                  <a16:creationId xmlns:a16="http://schemas.microsoft.com/office/drawing/2014/main" id="{A218F2A1-C405-48E8-B540-ABCB2000C479}"/>
                </a:ext>
              </a:extLst>
            </p:cNvPr>
            <p:cNvSpPr/>
            <p:nvPr/>
          </p:nvSpPr>
          <p:spPr>
            <a:xfrm>
              <a:off x="2306284" y="4004071"/>
              <a:ext cx="2414828" cy="307777"/>
            </a:xfrm>
            <a:prstGeom prst="rect">
              <a:avLst/>
            </a:prstGeom>
          </p:spPr>
          <p:txBody>
            <a:bodyPr wrap="none">
              <a:spAutoFit/>
            </a:bodyPr>
            <a:lstStyle/>
            <a:p>
              <a:pPr marL="171450" indent="-171450">
                <a:buFont typeface="Arial" panose="020B0604020202020204" pitchFamily="34" charset="0"/>
                <a:buChar char="•"/>
              </a:pPr>
              <a:r>
                <a:rPr lang="fr-FR" sz="1400" dirty="0"/>
                <a:t>Lien avec les usages de l’eau</a:t>
              </a:r>
              <a:endParaRPr lang="en-GB" sz="1400" dirty="0"/>
            </a:p>
          </p:txBody>
        </p:sp>
        <p:sp>
          <p:nvSpPr>
            <p:cNvPr id="38" name="Rectangle 37">
              <a:extLst>
                <a:ext uri="{FF2B5EF4-FFF2-40B4-BE49-F238E27FC236}">
                  <a16:creationId xmlns:a16="http://schemas.microsoft.com/office/drawing/2014/main" id="{2DC54225-28EC-4E92-B021-81938006FF54}"/>
                </a:ext>
              </a:extLst>
            </p:cNvPr>
            <p:cNvSpPr/>
            <p:nvPr/>
          </p:nvSpPr>
          <p:spPr>
            <a:xfrm>
              <a:off x="2155229" y="3772714"/>
              <a:ext cx="2416771" cy="508356"/>
            </a:xfrm>
            <a:prstGeom prst="rect">
              <a:avLst/>
            </a:prstGeom>
            <a:no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grpSp>
        <p:nvGrpSpPr>
          <p:cNvPr id="42" name="Groupe 41">
            <a:extLst>
              <a:ext uri="{FF2B5EF4-FFF2-40B4-BE49-F238E27FC236}">
                <a16:creationId xmlns:a16="http://schemas.microsoft.com/office/drawing/2014/main" id="{44BDE500-9E2F-4523-9236-5991F6A0BFEE}"/>
              </a:ext>
            </a:extLst>
          </p:cNvPr>
          <p:cNvGrpSpPr/>
          <p:nvPr/>
        </p:nvGrpSpPr>
        <p:grpSpPr>
          <a:xfrm>
            <a:off x="445996" y="3671329"/>
            <a:ext cx="4275350" cy="898706"/>
            <a:chOff x="395536" y="3671329"/>
            <a:chExt cx="3240360" cy="898706"/>
          </a:xfrm>
        </p:grpSpPr>
        <p:sp>
          <p:nvSpPr>
            <p:cNvPr id="26" name="Rectangle 25">
              <a:extLst>
                <a:ext uri="{FF2B5EF4-FFF2-40B4-BE49-F238E27FC236}">
                  <a16:creationId xmlns:a16="http://schemas.microsoft.com/office/drawing/2014/main" id="{871BDEBE-4C99-450B-A800-B51B9BDC0968}"/>
                </a:ext>
              </a:extLst>
            </p:cNvPr>
            <p:cNvSpPr/>
            <p:nvPr/>
          </p:nvSpPr>
          <p:spPr>
            <a:xfrm>
              <a:off x="395536" y="3671329"/>
              <a:ext cx="3240360" cy="523220"/>
            </a:xfrm>
            <a:prstGeom prst="rect">
              <a:avLst/>
            </a:prstGeom>
          </p:spPr>
          <p:txBody>
            <a:bodyPr wrap="square">
              <a:spAutoFit/>
            </a:bodyPr>
            <a:lstStyle/>
            <a:p>
              <a:r>
                <a:rPr lang="fr-FR" sz="1400" b="1" dirty="0">
                  <a:solidFill>
                    <a:schemeClr val="accent5">
                      <a:lumMod val="75000"/>
                    </a:schemeClr>
                  </a:solidFill>
                </a:rPr>
                <a:t>Variabilité naturelle et dynamique des systèmes environnementaux</a:t>
              </a:r>
              <a:endParaRPr lang="en-GB" sz="1400" b="1" dirty="0">
                <a:solidFill>
                  <a:schemeClr val="accent5">
                    <a:lumMod val="75000"/>
                  </a:schemeClr>
                </a:solidFill>
              </a:endParaRPr>
            </a:p>
          </p:txBody>
        </p:sp>
        <p:sp>
          <p:nvSpPr>
            <p:cNvPr id="39" name="Rectangle 38">
              <a:extLst>
                <a:ext uri="{FF2B5EF4-FFF2-40B4-BE49-F238E27FC236}">
                  <a16:creationId xmlns:a16="http://schemas.microsoft.com/office/drawing/2014/main" id="{08C596CD-50A7-4385-8CC3-04968421559D}"/>
                </a:ext>
              </a:extLst>
            </p:cNvPr>
            <p:cNvSpPr/>
            <p:nvPr/>
          </p:nvSpPr>
          <p:spPr>
            <a:xfrm>
              <a:off x="518985" y="4041103"/>
              <a:ext cx="3053978" cy="307777"/>
            </a:xfrm>
            <a:prstGeom prst="rect">
              <a:avLst/>
            </a:prstGeom>
          </p:spPr>
          <p:txBody>
            <a:bodyPr wrap="none">
              <a:spAutoFit/>
            </a:bodyPr>
            <a:lstStyle/>
            <a:p>
              <a:pPr marL="171450" indent="-171450">
                <a:buFont typeface="Arial" panose="020B0604020202020204" pitchFamily="34" charset="0"/>
                <a:buChar char="•"/>
              </a:pPr>
              <a:r>
                <a:rPr lang="en-GB" sz="1400" dirty="0" err="1"/>
                <a:t>Hétérogénéité</a:t>
              </a:r>
              <a:r>
                <a:rPr lang="en-GB" sz="1400" dirty="0"/>
                <a:t> </a:t>
              </a:r>
              <a:r>
                <a:rPr lang="en-GB" sz="1400" dirty="0" err="1"/>
                <a:t>spatiale</a:t>
              </a:r>
              <a:r>
                <a:rPr lang="en-GB" sz="1400" dirty="0"/>
                <a:t> et </a:t>
              </a:r>
              <a:r>
                <a:rPr lang="en-GB" sz="1400" dirty="0" err="1"/>
                <a:t>temporelle</a:t>
              </a:r>
              <a:endParaRPr lang="en-GB" sz="1400" dirty="0"/>
            </a:p>
          </p:txBody>
        </p:sp>
        <p:sp>
          <p:nvSpPr>
            <p:cNvPr id="40" name="Rectangle 39">
              <a:extLst>
                <a:ext uri="{FF2B5EF4-FFF2-40B4-BE49-F238E27FC236}">
                  <a16:creationId xmlns:a16="http://schemas.microsoft.com/office/drawing/2014/main" id="{68CCC526-E59D-4689-90B7-A5787E448469}"/>
                </a:ext>
              </a:extLst>
            </p:cNvPr>
            <p:cNvSpPr/>
            <p:nvPr/>
          </p:nvSpPr>
          <p:spPr>
            <a:xfrm>
              <a:off x="518985" y="4262258"/>
              <a:ext cx="2886816" cy="307777"/>
            </a:xfrm>
            <a:prstGeom prst="rect">
              <a:avLst/>
            </a:prstGeom>
          </p:spPr>
          <p:txBody>
            <a:bodyPr wrap="none">
              <a:spAutoFit/>
            </a:bodyPr>
            <a:lstStyle/>
            <a:p>
              <a:pPr marL="171450" indent="-171450">
                <a:buFont typeface="Arial" panose="020B0604020202020204" pitchFamily="34" charset="0"/>
                <a:buChar char="•"/>
              </a:pPr>
              <a:r>
                <a:rPr lang="en-GB" sz="1400" dirty="0" err="1"/>
                <a:t>Dynamique</a:t>
              </a:r>
              <a:r>
                <a:rPr lang="en-GB" sz="1400" dirty="0"/>
                <a:t> des </a:t>
              </a:r>
              <a:r>
                <a:rPr lang="en-GB" sz="1400" dirty="0" err="1"/>
                <a:t>processus</a:t>
              </a:r>
              <a:r>
                <a:rPr lang="en-GB" sz="1400" dirty="0"/>
                <a:t> </a:t>
              </a:r>
              <a:r>
                <a:rPr lang="en-GB" sz="1400" dirty="0" err="1"/>
                <a:t>naturels</a:t>
              </a:r>
              <a:endParaRPr lang="en-GB" sz="1400" dirty="0"/>
            </a:p>
          </p:txBody>
        </p:sp>
        <p:sp>
          <p:nvSpPr>
            <p:cNvPr id="41" name="Rectangle 40">
              <a:extLst>
                <a:ext uri="{FF2B5EF4-FFF2-40B4-BE49-F238E27FC236}">
                  <a16:creationId xmlns:a16="http://schemas.microsoft.com/office/drawing/2014/main" id="{102DEB7D-03B0-4A15-8AB9-8A1551D48276}"/>
                </a:ext>
              </a:extLst>
            </p:cNvPr>
            <p:cNvSpPr/>
            <p:nvPr/>
          </p:nvSpPr>
          <p:spPr>
            <a:xfrm>
              <a:off x="395536" y="3721335"/>
              <a:ext cx="3168352" cy="781119"/>
            </a:xfrm>
            <a:prstGeom prst="rect">
              <a:avLst/>
            </a:prstGeom>
            <a:no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spTree>
    <p:extLst>
      <p:ext uri="{BB962C8B-B14F-4D97-AF65-F5344CB8AC3E}">
        <p14:creationId xmlns:p14="http://schemas.microsoft.com/office/powerpoint/2010/main" val="1585423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955937" cy="461665"/>
          </a:xfrm>
          <a:prstGeom prst="rect">
            <a:avLst/>
          </a:prstGeom>
          <a:noFill/>
        </p:spPr>
        <p:txBody>
          <a:bodyPr wrap="none" rtlCol="0">
            <a:spAutoFit/>
          </a:bodyPr>
          <a:lstStyle/>
          <a:p>
            <a:r>
              <a:rPr lang="fr-FR" sz="2400" b="1" dirty="0">
                <a:solidFill>
                  <a:srgbClr val="008F9B"/>
                </a:solidFill>
              </a:rPr>
              <a:t>Les défis scientifiques</a:t>
            </a:r>
          </a:p>
        </p:txBody>
      </p:sp>
      <p:sp>
        <p:nvSpPr>
          <p:cNvPr id="30" name="ZoneTexte 29">
            <a:extLst>
              <a:ext uri="{FF2B5EF4-FFF2-40B4-BE49-F238E27FC236}">
                <a16:creationId xmlns:a16="http://schemas.microsoft.com/office/drawing/2014/main" id="{6AE47A95-15DA-4B31-8236-0A03A199A241}"/>
              </a:ext>
            </a:extLst>
          </p:cNvPr>
          <p:cNvSpPr txBox="1"/>
          <p:nvPr/>
        </p:nvSpPr>
        <p:spPr>
          <a:xfrm>
            <a:off x="109627" y="1518296"/>
            <a:ext cx="8578660" cy="2554545"/>
          </a:xfrm>
          <a:prstGeom prst="rect">
            <a:avLst/>
          </a:prstGeom>
          <a:noFill/>
        </p:spPr>
        <p:txBody>
          <a:bodyPr wrap="square" rtlCol="0">
            <a:spAutoFit/>
          </a:bodyPr>
          <a:lstStyle/>
          <a:p>
            <a:pPr marL="380990" indent="-380990" defTabSz="1219170">
              <a:buFont typeface="Courier New" panose="02070309020205020404" pitchFamily="49" charset="0"/>
              <a:buChar char="o"/>
            </a:pPr>
            <a:r>
              <a:rPr lang="fr-FR" dirty="0">
                <a:solidFill>
                  <a:prstClr val="black"/>
                </a:solidFill>
                <a:latin typeface="Calibri"/>
              </a:rPr>
              <a:t>Comment définir un évènement extrême? </a:t>
            </a:r>
          </a:p>
          <a:p>
            <a:pPr defTabSz="1219170"/>
            <a:r>
              <a:rPr lang="fr-FR" dirty="0">
                <a:solidFill>
                  <a:prstClr val="black"/>
                </a:solidFill>
                <a:latin typeface="Calibri"/>
              </a:rPr>
              <a:t>      Métriques définies à définir pour les caractériser</a:t>
            </a:r>
          </a:p>
          <a:p>
            <a:pPr defTabSz="1219170"/>
            <a:r>
              <a:rPr lang="fr-FR" sz="1600" i="1" dirty="0">
                <a:solidFill>
                  <a:prstClr val="black"/>
                </a:solidFill>
                <a:latin typeface="Calibri"/>
              </a:rPr>
              <a:t>        Précipitations intenses, vague de chaleur, sécheresse, crues,…</a:t>
            </a:r>
          </a:p>
          <a:p>
            <a:pPr defTabSz="1219170"/>
            <a:r>
              <a:rPr lang="fr-FR" dirty="0">
                <a:solidFill>
                  <a:prstClr val="black"/>
                </a:solidFill>
                <a:latin typeface="Calibri"/>
              </a:rPr>
              <a:t>       D’autres à définir en lien avec les compartiments impactés par ces</a:t>
            </a:r>
          </a:p>
          <a:p>
            <a:pPr defTabSz="1219170"/>
            <a:r>
              <a:rPr lang="fr-FR" dirty="0">
                <a:solidFill>
                  <a:prstClr val="black"/>
                </a:solidFill>
                <a:latin typeface="Calibri"/>
              </a:rPr>
              <a:t>       évènements, notamment les écosystèmes</a:t>
            </a:r>
          </a:p>
          <a:p>
            <a:pPr defTabSz="1219170"/>
            <a:endParaRPr lang="fr-FR" dirty="0">
              <a:solidFill>
                <a:prstClr val="black"/>
              </a:solidFill>
              <a:latin typeface="Calibri"/>
            </a:endParaRPr>
          </a:p>
          <a:p>
            <a:pPr marL="380990" indent="-380990" defTabSz="1219170">
              <a:buFont typeface="Courier New" panose="02070309020205020404" pitchFamily="49" charset="0"/>
              <a:buChar char="o"/>
            </a:pPr>
            <a:r>
              <a:rPr lang="fr-FR" dirty="0">
                <a:solidFill>
                  <a:prstClr val="black"/>
                </a:solidFill>
                <a:latin typeface="Calibri"/>
              </a:rPr>
              <a:t>Comment mettre en place les méthodes d’observation fiables, pertinents et pérennes pour les détecter et le quantifier?</a:t>
            </a:r>
          </a:p>
          <a:p>
            <a:pPr defTabSz="1219170"/>
            <a:r>
              <a:rPr lang="fr-FR" sz="1600" i="1" dirty="0">
                <a:solidFill>
                  <a:prstClr val="black"/>
                </a:solidFill>
                <a:latin typeface="Calibri"/>
              </a:rPr>
              <a:t>       Les études rétro-climatiques de ces évènements seront utiles</a:t>
            </a:r>
          </a:p>
        </p:txBody>
      </p:sp>
      <p:sp>
        <p:nvSpPr>
          <p:cNvPr id="34" name="ZoneTexte 33">
            <a:extLst>
              <a:ext uri="{FF2B5EF4-FFF2-40B4-BE49-F238E27FC236}">
                <a16:creationId xmlns:a16="http://schemas.microsoft.com/office/drawing/2014/main" id="{CDACBE4A-BD22-4197-A175-B434E9B7EC6E}"/>
              </a:ext>
            </a:extLst>
          </p:cNvPr>
          <p:cNvSpPr txBox="1"/>
          <p:nvPr/>
        </p:nvSpPr>
        <p:spPr>
          <a:xfrm>
            <a:off x="3602465" y="4202881"/>
            <a:ext cx="4084111" cy="923330"/>
          </a:xfrm>
          <a:prstGeom prst="rect">
            <a:avLst/>
          </a:prstGeom>
          <a:solidFill>
            <a:schemeClr val="accent5">
              <a:lumMod val="60000"/>
              <a:lumOff val="40000"/>
            </a:schemeClr>
          </a:solidFill>
        </p:spPr>
        <p:txBody>
          <a:bodyPr wrap="square" rtlCol="0">
            <a:spAutoFit/>
          </a:bodyPr>
          <a:lstStyle/>
          <a:p>
            <a:pPr defTabSz="1219170"/>
            <a:r>
              <a:rPr lang="fr-FR" dirty="0">
                <a:solidFill>
                  <a:prstClr val="black"/>
                </a:solidFill>
                <a:latin typeface="Calibri"/>
              </a:rPr>
              <a:t>Instrumentations</a:t>
            </a:r>
          </a:p>
          <a:p>
            <a:pPr defTabSz="1219170"/>
            <a:r>
              <a:rPr lang="fr-FR" dirty="0">
                <a:solidFill>
                  <a:prstClr val="black"/>
                </a:solidFill>
                <a:latin typeface="Calibri"/>
              </a:rPr>
              <a:t>Acquisition/stockage données</a:t>
            </a:r>
          </a:p>
          <a:p>
            <a:pPr defTabSz="1219170"/>
            <a:r>
              <a:rPr lang="fr-FR" dirty="0">
                <a:solidFill>
                  <a:prstClr val="black"/>
                </a:solidFill>
                <a:latin typeface="Calibri"/>
              </a:rPr>
              <a:t>Outils statistiques / IA</a:t>
            </a:r>
          </a:p>
        </p:txBody>
      </p:sp>
      <p:pic>
        <p:nvPicPr>
          <p:cNvPr id="36" name="Picture 4">
            <a:extLst>
              <a:ext uri="{FF2B5EF4-FFF2-40B4-BE49-F238E27FC236}">
                <a16:creationId xmlns:a16="http://schemas.microsoft.com/office/drawing/2014/main" id="{F44BF1A3-A2A7-4221-A2D5-F05EBDF699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64" r="18960" b="-1"/>
          <a:stretch/>
        </p:blipFill>
        <p:spPr bwMode="auto">
          <a:xfrm>
            <a:off x="6732240" y="2"/>
            <a:ext cx="2411760" cy="277384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7719929B-A736-434C-93B2-31C9B85EC908}"/>
              </a:ext>
            </a:extLst>
          </p:cNvPr>
          <p:cNvSpPr txBox="1"/>
          <p:nvPr/>
        </p:nvSpPr>
        <p:spPr>
          <a:xfrm>
            <a:off x="11703" y="594966"/>
            <a:ext cx="7008569" cy="923330"/>
          </a:xfrm>
          <a:prstGeom prst="rect">
            <a:avLst/>
          </a:prstGeom>
          <a:noFill/>
        </p:spPr>
        <p:txBody>
          <a:bodyPr wrap="square">
            <a:spAutoFit/>
          </a:bodyPr>
          <a:lstStyle/>
          <a:p>
            <a:pPr defTabSz="1219170"/>
            <a:r>
              <a:rPr lang="fr-FR" b="1" dirty="0">
                <a:solidFill>
                  <a:prstClr val="black"/>
                </a:solidFill>
                <a:latin typeface="Calibri"/>
              </a:rPr>
              <a:t>Défi 3: Identification et caractérisation des évènements extrêmes et de leurs impacts sur le fonctionnement des écosystèmes, des usages de l’eau et du mode de gouvernance</a:t>
            </a:r>
            <a:endParaRPr lang="en-US" b="1" dirty="0">
              <a:solidFill>
                <a:prstClr val="black"/>
              </a:solidFill>
              <a:latin typeface="Calibri"/>
            </a:endParaRPr>
          </a:p>
        </p:txBody>
      </p:sp>
      <p:pic>
        <p:nvPicPr>
          <p:cNvPr id="38" name="Picture 2" descr="Cible arc : 66 166 photos libres de droits et images de stock | Shutterstock">
            <a:extLst>
              <a:ext uri="{FF2B5EF4-FFF2-40B4-BE49-F238E27FC236}">
                <a16:creationId xmlns:a16="http://schemas.microsoft.com/office/drawing/2014/main" id="{726927A5-4CE1-4C0D-B3CD-AB2C597BD76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23" t="16646" b="9565"/>
          <a:stretch/>
        </p:blipFill>
        <p:spPr bwMode="auto">
          <a:xfrm>
            <a:off x="7657722" y="2295493"/>
            <a:ext cx="778024" cy="64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340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955937" cy="461665"/>
          </a:xfrm>
          <a:prstGeom prst="rect">
            <a:avLst/>
          </a:prstGeom>
          <a:noFill/>
        </p:spPr>
        <p:txBody>
          <a:bodyPr wrap="none" rtlCol="0">
            <a:spAutoFit/>
          </a:bodyPr>
          <a:lstStyle/>
          <a:p>
            <a:r>
              <a:rPr lang="fr-FR" sz="2400" b="1" dirty="0">
                <a:solidFill>
                  <a:srgbClr val="008F9B"/>
                </a:solidFill>
              </a:rPr>
              <a:t>Les défis scientifiques</a:t>
            </a:r>
          </a:p>
        </p:txBody>
      </p:sp>
      <p:sp>
        <p:nvSpPr>
          <p:cNvPr id="4" name="ZoneTexte 3">
            <a:extLst>
              <a:ext uri="{FF2B5EF4-FFF2-40B4-BE49-F238E27FC236}">
                <a16:creationId xmlns:a16="http://schemas.microsoft.com/office/drawing/2014/main" id="{A8E62A1C-7291-42F9-ABA9-770D7A53CCBF}"/>
              </a:ext>
            </a:extLst>
          </p:cNvPr>
          <p:cNvSpPr txBox="1"/>
          <p:nvPr/>
        </p:nvSpPr>
        <p:spPr>
          <a:xfrm>
            <a:off x="11702" y="566461"/>
            <a:ext cx="8592746" cy="646331"/>
          </a:xfrm>
          <a:prstGeom prst="rect">
            <a:avLst/>
          </a:prstGeom>
          <a:noFill/>
        </p:spPr>
        <p:txBody>
          <a:bodyPr wrap="square">
            <a:spAutoFit/>
          </a:bodyPr>
          <a:lstStyle/>
          <a:p>
            <a:pPr defTabSz="1219170"/>
            <a:r>
              <a:rPr lang="fr-FR" b="1" dirty="0">
                <a:solidFill>
                  <a:prstClr val="black"/>
                </a:solidFill>
                <a:latin typeface="Calibri"/>
              </a:rPr>
              <a:t>Défi 3: Identification et caractérisation des évènements extrêmes et de leurs impacts sur le fonctionnement des écosystèmes, des usages de l’eau et du mode de gouvernance</a:t>
            </a:r>
            <a:endParaRPr lang="en-US" b="1" dirty="0">
              <a:solidFill>
                <a:prstClr val="black"/>
              </a:solidFill>
              <a:latin typeface="Calibri"/>
            </a:endParaRPr>
          </a:p>
        </p:txBody>
      </p:sp>
      <p:sp>
        <p:nvSpPr>
          <p:cNvPr id="5" name="ZoneTexte 4">
            <a:extLst>
              <a:ext uri="{FF2B5EF4-FFF2-40B4-BE49-F238E27FC236}">
                <a16:creationId xmlns:a16="http://schemas.microsoft.com/office/drawing/2014/main" id="{17A6A07D-93EE-42F6-B94E-337EDF3C0C17}"/>
              </a:ext>
            </a:extLst>
          </p:cNvPr>
          <p:cNvSpPr txBox="1"/>
          <p:nvPr/>
        </p:nvSpPr>
        <p:spPr>
          <a:xfrm>
            <a:off x="221122" y="1355612"/>
            <a:ext cx="5430998" cy="1077218"/>
          </a:xfrm>
          <a:prstGeom prst="rect">
            <a:avLst/>
          </a:prstGeom>
          <a:noFill/>
        </p:spPr>
        <p:txBody>
          <a:bodyPr wrap="square" rtlCol="0">
            <a:spAutoFit/>
          </a:bodyPr>
          <a:lstStyle/>
          <a:p>
            <a:pPr marL="380990" indent="-380990" defTabSz="1219170">
              <a:buFont typeface="Courier New" panose="02070309020205020404" pitchFamily="49" charset="0"/>
              <a:buChar char="o"/>
            </a:pPr>
            <a:r>
              <a:rPr lang="fr-FR" sz="1600" dirty="0">
                <a:solidFill>
                  <a:prstClr val="black"/>
                </a:solidFill>
                <a:latin typeface="Calibri"/>
              </a:rPr>
              <a:t>Ecosystèmes à cibler: rivières /lacs, zones humides, forêt</a:t>
            </a:r>
          </a:p>
          <a:p>
            <a:pPr defTabSz="1219170"/>
            <a:r>
              <a:rPr lang="fr-FR" sz="1600" dirty="0">
                <a:solidFill>
                  <a:prstClr val="black"/>
                </a:solidFill>
                <a:latin typeface="Calibri"/>
              </a:rPr>
              <a:t>Méthodologie pour caractériser leur réponse/adaptation</a:t>
            </a:r>
          </a:p>
          <a:p>
            <a:pPr defTabSz="1219170"/>
            <a:r>
              <a:rPr lang="fr-FR" sz="1600" i="1" dirty="0">
                <a:solidFill>
                  <a:prstClr val="black"/>
                </a:solidFill>
                <a:latin typeface="Calibri"/>
              </a:rPr>
              <a:t>Réponses aux perturbations/résilience? Mécanismes associés?</a:t>
            </a:r>
          </a:p>
          <a:p>
            <a:pPr defTabSz="1219170"/>
            <a:r>
              <a:rPr lang="fr-FR" sz="1600" i="1" dirty="0">
                <a:solidFill>
                  <a:prstClr val="black"/>
                </a:solidFill>
                <a:latin typeface="Calibri"/>
              </a:rPr>
              <a:t>Dynamique d’invasion, changement des communautés…</a:t>
            </a:r>
          </a:p>
        </p:txBody>
      </p:sp>
      <p:sp>
        <p:nvSpPr>
          <p:cNvPr id="6" name="ZoneTexte 5">
            <a:extLst>
              <a:ext uri="{FF2B5EF4-FFF2-40B4-BE49-F238E27FC236}">
                <a16:creationId xmlns:a16="http://schemas.microsoft.com/office/drawing/2014/main" id="{29FDC3D9-F580-4F9F-A7C5-5259306F9E3E}"/>
              </a:ext>
            </a:extLst>
          </p:cNvPr>
          <p:cNvSpPr txBox="1"/>
          <p:nvPr/>
        </p:nvSpPr>
        <p:spPr>
          <a:xfrm>
            <a:off x="5857899" y="1752226"/>
            <a:ext cx="2550122" cy="584775"/>
          </a:xfrm>
          <a:prstGeom prst="rect">
            <a:avLst/>
          </a:prstGeom>
          <a:solidFill>
            <a:schemeClr val="accent5">
              <a:lumMod val="60000"/>
              <a:lumOff val="40000"/>
            </a:schemeClr>
          </a:solidFill>
        </p:spPr>
        <p:txBody>
          <a:bodyPr wrap="none" rtlCol="0">
            <a:spAutoFit/>
          </a:bodyPr>
          <a:lstStyle/>
          <a:p>
            <a:pPr defTabSz="1219170"/>
            <a:r>
              <a:rPr lang="fr-FR" sz="1600" dirty="0">
                <a:solidFill>
                  <a:prstClr val="black"/>
                </a:solidFill>
                <a:latin typeface="Calibri"/>
              </a:rPr>
              <a:t>Conditions réelles</a:t>
            </a:r>
          </a:p>
          <a:p>
            <a:pPr defTabSz="1219170"/>
            <a:r>
              <a:rPr lang="fr-FR" sz="1600" dirty="0">
                <a:solidFill>
                  <a:prstClr val="black"/>
                </a:solidFill>
                <a:latin typeface="Calibri"/>
              </a:rPr>
              <a:t>Conditions semi-contrôlées?</a:t>
            </a:r>
          </a:p>
        </p:txBody>
      </p:sp>
      <p:sp>
        <p:nvSpPr>
          <p:cNvPr id="7" name="ZoneTexte 6">
            <a:extLst>
              <a:ext uri="{FF2B5EF4-FFF2-40B4-BE49-F238E27FC236}">
                <a16:creationId xmlns:a16="http://schemas.microsoft.com/office/drawing/2014/main" id="{D0CBE640-C1A3-4AA0-9E74-18E0B22B653F}"/>
              </a:ext>
            </a:extLst>
          </p:cNvPr>
          <p:cNvSpPr txBox="1"/>
          <p:nvPr/>
        </p:nvSpPr>
        <p:spPr>
          <a:xfrm>
            <a:off x="221121" y="2643968"/>
            <a:ext cx="7663246" cy="830997"/>
          </a:xfrm>
          <a:prstGeom prst="rect">
            <a:avLst/>
          </a:prstGeom>
          <a:noFill/>
        </p:spPr>
        <p:txBody>
          <a:bodyPr wrap="square">
            <a:spAutoFit/>
          </a:bodyPr>
          <a:lstStyle/>
          <a:p>
            <a:pPr marL="380990" indent="-380990" defTabSz="1219170">
              <a:buFont typeface="Courier New" panose="02070309020205020404" pitchFamily="49" charset="0"/>
              <a:buChar char="o"/>
            </a:pPr>
            <a:r>
              <a:rPr lang="fr-FR" sz="1600" dirty="0">
                <a:solidFill>
                  <a:prstClr val="black"/>
                </a:solidFill>
                <a:latin typeface="Calibri"/>
              </a:rPr>
              <a:t>Ces évènements vont naturellement poser la question de la disponibilité de l’eau (</a:t>
            </a:r>
            <a:r>
              <a:rPr lang="fr-FR" sz="1600" i="1" dirty="0">
                <a:solidFill>
                  <a:prstClr val="black"/>
                </a:solidFill>
                <a:latin typeface="Calibri"/>
              </a:rPr>
              <a:t>rechargement des nappes, stockage de l’eau…</a:t>
            </a:r>
            <a:r>
              <a:rPr lang="fr-FR" sz="1600" dirty="0">
                <a:solidFill>
                  <a:prstClr val="black"/>
                </a:solidFill>
                <a:latin typeface="Calibri"/>
              </a:rPr>
              <a:t>) pour différents secteurs et exacerber de nombreuses formes de pollution de l'eau</a:t>
            </a:r>
            <a:endParaRPr lang="en-US" sz="1600" dirty="0">
              <a:solidFill>
                <a:prstClr val="black"/>
              </a:solidFill>
              <a:latin typeface="Calibri"/>
            </a:endParaRPr>
          </a:p>
        </p:txBody>
      </p:sp>
      <p:sp>
        <p:nvSpPr>
          <p:cNvPr id="8" name="ZoneTexte 7">
            <a:extLst>
              <a:ext uri="{FF2B5EF4-FFF2-40B4-BE49-F238E27FC236}">
                <a16:creationId xmlns:a16="http://schemas.microsoft.com/office/drawing/2014/main" id="{81145DCF-CDAD-4681-BF24-3476554AF387}"/>
              </a:ext>
            </a:extLst>
          </p:cNvPr>
          <p:cNvSpPr txBox="1"/>
          <p:nvPr/>
        </p:nvSpPr>
        <p:spPr>
          <a:xfrm>
            <a:off x="221121" y="3579862"/>
            <a:ext cx="5430998" cy="830997"/>
          </a:xfrm>
          <a:prstGeom prst="rect">
            <a:avLst/>
          </a:prstGeom>
          <a:noFill/>
        </p:spPr>
        <p:txBody>
          <a:bodyPr wrap="square">
            <a:spAutoFit/>
          </a:bodyPr>
          <a:lstStyle/>
          <a:p>
            <a:pPr marL="380990" indent="-380990" defTabSz="1219170">
              <a:buFont typeface="Courier New" panose="02070309020205020404" pitchFamily="49" charset="0"/>
              <a:buChar char="o"/>
            </a:pPr>
            <a:r>
              <a:rPr lang="fr-FR" sz="1600" dirty="0">
                <a:solidFill>
                  <a:prstClr val="black"/>
                </a:solidFill>
                <a:latin typeface="Calibri"/>
              </a:rPr>
              <a:t>Ces études seront aux bénéfices/service de la prédiction/anticipation de ces évènements (</a:t>
            </a:r>
            <a:r>
              <a:rPr lang="fr-FR" sz="1600" i="1" dirty="0">
                <a:solidFill>
                  <a:prstClr val="black"/>
                </a:solidFill>
                <a:latin typeface="Calibri"/>
              </a:rPr>
              <a:t>ex: prévision inondation</a:t>
            </a:r>
            <a:r>
              <a:rPr lang="fr-FR" sz="1600" dirty="0">
                <a:solidFill>
                  <a:prstClr val="black"/>
                </a:solidFill>
                <a:latin typeface="Calibri"/>
              </a:rPr>
              <a:t>) et d’une meilleure gestion des écosystèmes</a:t>
            </a:r>
            <a:endParaRPr lang="en-US" sz="1600" dirty="0">
              <a:solidFill>
                <a:prstClr val="black"/>
              </a:solidFill>
              <a:latin typeface="Calibri"/>
            </a:endParaRPr>
          </a:p>
        </p:txBody>
      </p:sp>
      <p:pic>
        <p:nvPicPr>
          <p:cNvPr id="9" name="Picture 2" descr="Prévenir les risques | Eaufrance">
            <a:extLst>
              <a:ext uri="{FF2B5EF4-FFF2-40B4-BE49-F238E27FC236}">
                <a16:creationId xmlns:a16="http://schemas.microsoft.com/office/drawing/2014/main" id="{BA13DD78-DF62-4667-B1BD-0D298C410C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3418837"/>
            <a:ext cx="2097546" cy="100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10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11560" y="915566"/>
            <a:ext cx="8149526" cy="1323439"/>
          </a:xfrm>
          <a:prstGeom prst="rect">
            <a:avLst/>
          </a:prstGeom>
          <a:noFill/>
        </p:spPr>
        <p:txBody>
          <a:bodyPr wrap="square" rtlCol="0">
            <a:spAutoFit/>
          </a:bodyPr>
          <a:lstStyle/>
          <a:p>
            <a:pPr marL="0" lvl="1">
              <a:buClr>
                <a:schemeClr val="accent1"/>
              </a:buClr>
            </a:pPr>
            <a:r>
              <a:rPr lang="fr-FR" sz="2000" b="1" dirty="0">
                <a:solidFill>
                  <a:schemeClr val="accent2"/>
                </a:solidFill>
                <a:ea typeface="Calibri" panose="020F0502020204030204" pitchFamily="34" charset="0"/>
                <a:cs typeface="Times New Roman" panose="02020603050405020304" pitchFamily="18" charset="0"/>
              </a:rPr>
              <a:t>Fédérer et promouvoir les recherches pluri- et </a:t>
            </a:r>
            <a:r>
              <a:rPr lang="fr-FR" sz="2000" b="1" dirty="0" err="1">
                <a:solidFill>
                  <a:schemeClr val="accent2"/>
                </a:solidFill>
                <a:ea typeface="Calibri" panose="020F0502020204030204" pitchFamily="34" charset="0"/>
                <a:cs typeface="Times New Roman" panose="02020603050405020304" pitchFamily="18" charset="0"/>
              </a:rPr>
              <a:t>inter-disciplinaires</a:t>
            </a:r>
            <a:r>
              <a:rPr lang="fr-FR" sz="2000" b="1" dirty="0">
                <a:solidFill>
                  <a:schemeClr val="accent2"/>
                </a:solidFill>
                <a:ea typeface="Calibri" panose="020F0502020204030204" pitchFamily="34" charset="0"/>
                <a:cs typeface="Times New Roman" panose="02020603050405020304" pitchFamily="18" charset="0"/>
              </a:rPr>
              <a:t> du site Clermont Auvergne  sur l’eau en </a:t>
            </a:r>
            <a:r>
              <a:rPr lang="fr-FR" sz="2000" b="1" dirty="0">
                <a:solidFill>
                  <a:schemeClr val="accent2"/>
                </a:solidFill>
              </a:rPr>
              <a:t>interaction avec l’environnement et les socio-écosystèmes des territoires associés</a:t>
            </a:r>
            <a:r>
              <a:rPr lang="fr-FR" sz="2000" b="1" dirty="0">
                <a:solidFill>
                  <a:schemeClr val="accent2"/>
                </a:solidFill>
                <a:ea typeface="Calibri" panose="020F0502020204030204" pitchFamily="34" charset="0"/>
                <a:cs typeface="Times New Roman" panose="02020603050405020304" pitchFamily="18" charset="0"/>
              </a:rPr>
              <a:t>, dans un contexte de pression anthropique et de changements globaux</a:t>
            </a:r>
          </a:p>
        </p:txBody>
      </p:sp>
      <p:sp>
        <p:nvSpPr>
          <p:cNvPr id="10" name="ZoneTexte 9"/>
          <p:cNvSpPr txBox="1"/>
          <p:nvPr/>
        </p:nvSpPr>
        <p:spPr>
          <a:xfrm>
            <a:off x="238898" y="365152"/>
            <a:ext cx="1321387" cy="461665"/>
          </a:xfrm>
          <a:prstGeom prst="rect">
            <a:avLst/>
          </a:prstGeom>
          <a:noFill/>
        </p:spPr>
        <p:txBody>
          <a:bodyPr wrap="none" rtlCol="0">
            <a:spAutoFit/>
          </a:bodyPr>
          <a:lstStyle/>
          <a:p>
            <a:r>
              <a:rPr lang="fr-FR" sz="2400" b="1" dirty="0">
                <a:solidFill>
                  <a:srgbClr val="008F9B"/>
                </a:solidFill>
              </a:rPr>
              <a:t>Objectifs</a:t>
            </a:r>
          </a:p>
        </p:txBody>
      </p:sp>
      <p:pic>
        <p:nvPicPr>
          <p:cNvPr id="8" name="Image 7">
            <a:extLst>
              <a:ext uri="{FF2B5EF4-FFF2-40B4-BE49-F238E27FC236}">
                <a16:creationId xmlns:a16="http://schemas.microsoft.com/office/drawing/2014/main" id="{5644DA76-145B-4195-985F-24ED0E6E72D1}"/>
              </a:ext>
            </a:extLst>
          </p:cNvPr>
          <p:cNvPicPr>
            <a:picLocks noChangeAspect="1"/>
          </p:cNvPicPr>
          <p:nvPr/>
        </p:nvPicPr>
        <p:blipFill>
          <a:blip r:embed="rId3"/>
          <a:stretch>
            <a:fillRect/>
          </a:stretch>
        </p:blipFill>
        <p:spPr>
          <a:xfrm>
            <a:off x="4860032" y="2571750"/>
            <a:ext cx="2295233" cy="2225518"/>
          </a:xfrm>
          <a:prstGeom prst="rect">
            <a:avLst/>
          </a:prstGeom>
        </p:spPr>
      </p:pic>
      <p:pic>
        <p:nvPicPr>
          <p:cNvPr id="11" name="Image 10">
            <a:extLst>
              <a:ext uri="{FF2B5EF4-FFF2-40B4-BE49-F238E27FC236}">
                <a16:creationId xmlns:a16="http://schemas.microsoft.com/office/drawing/2014/main" id="{628060F6-BCF4-45F8-B030-3C6865184529}"/>
              </a:ext>
            </a:extLst>
          </p:cNvPr>
          <p:cNvPicPr>
            <a:picLocks noChangeAspect="1"/>
          </p:cNvPicPr>
          <p:nvPr/>
        </p:nvPicPr>
        <p:blipFill>
          <a:blip r:embed="rId4"/>
          <a:stretch>
            <a:fillRect/>
          </a:stretch>
        </p:blipFill>
        <p:spPr>
          <a:xfrm>
            <a:off x="1776333" y="2571750"/>
            <a:ext cx="2220282" cy="2225518"/>
          </a:xfrm>
          <a:prstGeom prst="rect">
            <a:avLst/>
          </a:prstGeom>
        </p:spPr>
      </p:pic>
    </p:spTree>
    <p:extLst>
      <p:ext uri="{BB962C8B-B14F-4D97-AF65-F5344CB8AC3E}">
        <p14:creationId xmlns:p14="http://schemas.microsoft.com/office/powerpoint/2010/main" val="2003536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955937" cy="461665"/>
          </a:xfrm>
          <a:prstGeom prst="rect">
            <a:avLst/>
          </a:prstGeom>
          <a:noFill/>
        </p:spPr>
        <p:txBody>
          <a:bodyPr wrap="none" rtlCol="0">
            <a:spAutoFit/>
          </a:bodyPr>
          <a:lstStyle/>
          <a:p>
            <a:r>
              <a:rPr lang="fr-FR" sz="2400" b="1" dirty="0">
                <a:solidFill>
                  <a:srgbClr val="008F9B"/>
                </a:solidFill>
              </a:rPr>
              <a:t>Les défis scientifiques</a:t>
            </a:r>
          </a:p>
        </p:txBody>
      </p:sp>
      <p:sp>
        <p:nvSpPr>
          <p:cNvPr id="4" name="Rectangle 3">
            <a:extLst>
              <a:ext uri="{FF2B5EF4-FFF2-40B4-BE49-F238E27FC236}">
                <a16:creationId xmlns:a16="http://schemas.microsoft.com/office/drawing/2014/main" id="{F5E66F97-A1EB-413E-8716-B36DE6068CE6}"/>
              </a:ext>
            </a:extLst>
          </p:cNvPr>
          <p:cNvSpPr/>
          <p:nvPr/>
        </p:nvSpPr>
        <p:spPr>
          <a:xfrm>
            <a:off x="251520" y="700012"/>
            <a:ext cx="8100291" cy="671915"/>
          </a:xfrm>
          <a:prstGeom prst="rect">
            <a:avLst/>
          </a:prstGeom>
        </p:spPr>
        <p:txBody>
          <a:bodyPr wrap="square">
            <a:spAutoFit/>
          </a:bodyPr>
          <a:lstStyle/>
          <a:p>
            <a:pPr algn="just">
              <a:lnSpc>
                <a:spcPct val="107000"/>
              </a:lnSpc>
              <a:spcAft>
                <a:spcPts val="800"/>
              </a:spcAft>
            </a:pPr>
            <a:r>
              <a:rPr lang="fr-FR" b="1" dirty="0">
                <a:solidFill>
                  <a:srgbClr val="000000"/>
                </a:solidFill>
                <a:latin typeface="Calibri" panose="020F0502020204030204" pitchFamily="34" charset="0"/>
                <a:ea typeface="Calibri" panose="020F0502020204030204" pitchFamily="34" charset="0"/>
                <a:cs typeface="Calibri" panose="020F0502020204030204" pitchFamily="34" charset="0"/>
              </a:rPr>
              <a:t>Défi 4 : Approches systémiques et intégrées de la gestion de l’eau : quels cadres conceptuels et méthodologiques ?  </a:t>
            </a:r>
            <a:endParaRPr lang="en-GB"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57F9DBE0-0D09-44A6-8B21-C9EEDE0AA721}"/>
              </a:ext>
            </a:extLst>
          </p:cNvPr>
          <p:cNvPicPr>
            <a:picLocks noChangeAspect="1"/>
          </p:cNvPicPr>
          <p:nvPr/>
        </p:nvPicPr>
        <p:blipFill>
          <a:blip r:embed="rId4"/>
          <a:stretch>
            <a:fillRect/>
          </a:stretch>
        </p:blipFill>
        <p:spPr>
          <a:xfrm>
            <a:off x="384901" y="1742119"/>
            <a:ext cx="4051139" cy="1443487"/>
          </a:xfrm>
          <a:prstGeom prst="rect">
            <a:avLst/>
          </a:prstGeom>
        </p:spPr>
      </p:pic>
      <p:sp>
        <p:nvSpPr>
          <p:cNvPr id="7" name="ZoneTexte 6">
            <a:extLst>
              <a:ext uri="{FF2B5EF4-FFF2-40B4-BE49-F238E27FC236}">
                <a16:creationId xmlns:a16="http://schemas.microsoft.com/office/drawing/2014/main" id="{8E4426F3-430F-45F1-8749-B3AF173689E3}"/>
              </a:ext>
            </a:extLst>
          </p:cNvPr>
          <p:cNvSpPr txBox="1"/>
          <p:nvPr/>
        </p:nvSpPr>
        <p:spPr>
          <a:xfrm>
            <a:off x="179512" y="3431395"/>
            <a:ext cx="4104456" cy="646331"/>
          </a:xfrm>
          <a:prstGeom prst="rect">
            <a:avLst/>
          </a:prstGeom>
          <a:solidFill>
            <a:schemeClr val="bg1"/>
          </a:solidFill>
        </p:spPr>
        <p:txBody>
          <a:bodyPr wrap="square" rtlCol="0">
            <a:spAutoFit/>
          </a:bodyPr>
          <a:lstStyle/>
          <a:p>
            <a:r>
              <a:rPr lang="en-US" sz="1200" dirty="0">
                <a:latin typeface="Calibri" panose="020F0502020204030204" pitchFamily="34" charset="0"/>
                <a:cs typeface="Calibri" panose="020F0502020204030204" pitchFamily="34" charset="0"/>
              </a:rPr>
              <a:t>Binder, C. R., </a:t>
            </a:r>
            <a:r>
              <a:rPr lang="en-US" sz="1200" dirty="0" err="1">
                <a:latin typeface="Calibri" panose="020F0502020204030204" pitchFamily="34" charset="0"/>
                <a:cs typeface="Calibri" panose="020F0502020204030204" pitchFamily="34" charset="0"/>
              </a:rPr>
              <a:t>Hinkel</a:t>
            </a:r>
            <a:r>
              <a:rPr lang="en-US" sz="1200" dirty="0">
                <a:latin typeface="Calibri" panose="020F0502020204030204" pitchFamily="34" charset="0"/>
                <a:cs typeface="Calibri" panose="020F0502020204030204" pitchFamily="34" charset="0"/>
              </a:rPr>
              <a:t>, J., Bots, P. W., &amp; </a:t>
            </a:r>
            <a:r>
              <a:rPr lang="en-US" sz="1200" dirty="0" err="1">
                <a:latin typeface="Calibri" panose="020F0502020204030204" pitchFamily="34" charset="0"/>
                <a:cs typeface="Calibri" panose="020F0502020204030204" pitchFamily="34" charset="0"/>
              </a:rPr>
              <a:t>Pahl-Wostl</a:t>
            </a:r>
            <a:r>
              <a:rPr lang="en-US" sz="1200" dirty="0">
                <a:latin typeface="Calibri" panose="020F0502020204030204" pitchFamily="34" charset="0"/>
                <a:cs typeface="Calibri" panose="020F0502020204030204" pitchFamily="34" charset="0"/>
              </a:rPr>
              <a:t>, C. (2013). Comparison of frameworks for analyzing social-ecological systems. Ecology and society, 18(4).</a:t>
            </a:r>
            <a:endParaRPr lang="fr-FR" sz="1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8BC2AF4F-A8DD-4E76-A824-74428439B252}"/>
              </a:ext>
            </a:extLst>
          </p:cNvPr>
          <p:cNvSpPr/>
          <p:nvPr/>
        </p:nvSpPr>
        <p:spPr>
          <a:xfrm>
            <a:off x="4572001" y="1534648"/>
            <a:ext cx="4032448" cy="1403205"/>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
            </a:pPr>
            <a:r>
              <a:rPr lang="fr-FR" sz="1600" dirty="0">
                <a:latin typeface="Calibri" panose="020F0502020204030204" pitchFamily="34" charset="0"/>
                <a:ea typeface="Calibri" panose="020F0502020204030204" pitchFamily="34" charset="0"/>
                <a:cs typeface="Times New Roman" panose="02020603050405020304" pitchFamily="18" charset="0"/>
              </a:rPr>
              <a:t>Développer et opérationnaliser des cadres conceptuels interdisciplinaires </a:t>
            </a:r>
          </a:p>
          <a:p>
            <a:pPr marL="742950" lvl="1" indent="-285750" algn="just">
              <a:lnSpc>
                <a:spcPct val="107000"/>
              </a:lnSpc>
              <a:spcAft>
                <a:spcPts val="800"/>
              </a:spcAft>
              <a:buFont typeface="Arial" panose="020B0604020202020204" pitchFamily="34" charset="0"/>
              <a:buChar char="•"/>
            </a:pPr>
            <a:r>
              <a:rPr lang="fr-FR" sz="1400" dirty="0">
                <a:latin typeface="Calibri" panose="020F0502020204030204" pitchFamily="34" charset="0"/>
                <a:cs typeface="Times New Roman" panose="02020603050405020304" pitchFamily="18" charset="0"/>
              </a:rPr>
              <a:t>Une diversité de concepts/cadres pour l’analyse et la modélisation des processus écologiques et sociaux </a:t>
            </a:r>
          </a:p>
        </p:txBody>
      </p:sp>
    </p:spTree>
    <p:extLst>
      <p:ext uri="{BB962C8B-B14F-4D97-AF65-F5344CB8AC3E}">
        <p14:creationId xmlns:p14="http://schemas.microsoft.com/office/powerpoint/2010/main" val="2661736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955937" cy="461665"/>
          </a:xfrm>
          <a:prstGeom prst="rect">
            <a:avLst/>
          </a:prstGeom>
          <a:noFill/>
        </p:spPr>
        <p:txBody>
          <a:bodyPr wrap="none" rtlCol="0">
            <a:spAutoFit/>
          </a:bodyPr>
          <a:lstStyle/>
          <a:p>
            <a:r>
              <a:rPr lang="fr-FR" sz="2400" b="1" dirty="0">
                <a:solidFill>
                  <a:srgbClr val="008F9B"/>
                </a:solidFill>
              </a:rPr>
              <a:t>Les défis scientifiques</a:t>
            </a:r>
          </a:p>
        </p:txBody>
      </p:sp>
      <p:sp>
        <p:nvSpPr>
          <p:cNvPr id="4" name="Rectangle 3">
            <a:extLst>
              <a:ext uri="{FF2B5EF4-FFF2-40B4-BE49-F238E27FC236}">
                <a16:creationId xmlns:a16="http://schemas.microsoft.com/office/drawing/2014/main" id="{F5E66F97-A1EB-413E-8716-B36DE6068CE6}"/>
              </a:ext>
            </a:extLst>
          </p:cNvPr>
          <p:cNvSpPr/>
          <p:nvPr/>
        </p:nvSpPr>
        <p:spPr>
          <a:xfrm>
            <a:off x="251520" y="700012"/>
            <a:ext cx="8100291" cy="671915"/>
          </a:xfrm>
          <a:prstGeom prst="rect">
            <a:avLst/>
          </a:prstGeom>
        </p:spPr>
        <p:txBody>
          <a:bodyPr wrap="square">
            <a:spAutoFit/>
          </a:bodyPr>
          <a:lstStyle/>
          <a:p>
            <a:pPr algn="just">
              <a:lnSpc>
                <a:spcPct val="107000"/>
              </a:lnSpc>
              <a:spcAft>
                <a:spcPts val="800"/>
              </a:spcAft>
            </a:pPr>
            <a:r>
              <a:rPr lang="fr-FR" b="1" dirty="0">
                <a:solidFill>
                  <a:srgbClr val="000000"/>
                </a:solidFill>
                <a:latin typeface="Calibri" panose="020F0502020204030204" pitchFamily="34" charset="0"/>
                <a:ea typeface="Calibri" panose="020F0502020204030204" pitchFamily="34" charset="0"/>
                <a:cs typeface="Calibri" panose="020F0502020204030204" pitchFamily="34" charset="0"/>
              </a:rPr>
              <a:t>Défi 4 : Approches systémiques et intégrées de la gestion de l’eau : quels cadres conceptuels et méthodologiques ?  </a:t>
            </a:r>
            <a:endParaRPr lang="en-GB"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8E4426F3-430F-45F1-8749-B3AF173689E3}"/>
              </a:ext>
            </a:extLst>
          </p:cNvPr>
          <p:cNvSpPr txBox="1"/>
          <p:nvPr/>
        </p:nvSpPr>
        <p:spPr>
          <a:xfrm>
            <a:off x="179512" y="3431395"/>
            <a:ext cx="4104456" cy="646331"/>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Binder, C. R., </a:t>
            </a:r>
            <a:r>
              <a:rPr lang="en-US" sz="1200" dirty="0" err="1">
                <a:latin typeface="Calibri" panose="020F0502020204030204" pitchFamily="34" charset="0"/>
                <a:cs typeface="Calibri" panose="020F0502020204030204" pitchFamily="34" charset="0"/>
              </a:rPr>
              <a:t>Hinkel</a:t>
            </a:r>
            <a:r>
              <a:rPr lang="en-US" sz="1200" dirty="0">
                <a:latin typeface="Calibri" panose="020F0502020204030204" pitchFamily="34" charset="0"/>
                <a:cs typeface="Calibri" panose="020F0502020204030204" pitchFamily="34" charset="0"/>
              </a:rPr>
              <a:t>, J., Bots, P. W., &amp; </a:t>
            </a:r>
            <a:r>
              <a:rPr lang="en-US" sz="1200" dirty="0" err="1">
                <a:latin typeface="Calibri" panose="020F0502020204030204" pitchFamily="34" charset="0"/>
                <a:cs typeface="Calibri" panose="020F0502020204030204" pitchFamily="34" charset="0"/>
              </a:rPr>
              <a:t>Pahl-Wostl</a:t>
            </a:r>
            <a:r>
              <a:rPr lang="en-US" sz="1200" dirty="0">
                <a:latin typeface="Calibri" panose="020F0502020204030204" pitchFamily="34" charset="0"/>
                <a:cs typeface="Calibri" panose="020F0502020204030204" pitchFamily="34" charset="0"/>
              </a:rPr>
              <a:t>, C. (2013). Comparison of frameworks for analyzing social-ecological systems. Ecology and society, 18(4).</a:t>
            </a:r>
            <a:endParaRPr lang="fr-FR" sz="1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8BC2AF4F-A8DD-4E76-A824-74428439B252}"/>
              </a:ext>
            </a:extLst>
          </p:cNvPr>
          <p:cNvSpPr/>
          <p:nvPr/>
        </p:nvSpPr>
        <p:spPr>
          <a:xfrm>
            <a:off x="5845652" y="1635646"/>
            <a:ext cx="3124243" cy="1666675"/>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
            </a:pPr>
            <a:r>
              <a:rPr lang="fr-FR" sz="1600" dirty="0">
                <a:latin typeface="Calibri" panose="020F0502020204030204" pitchFamily="34" charset="0"/>
                <a:ea typeface="Calibri" panose="020F0502020204030204" pitchFamily="34" charset="0"/>
                <a:cs typeface="Times New Roman" panose="02020603050405020304" pitchFamily="18" charset="0"/>
              </a:rPr>
              <a:t>Développer des outils et méthodes de gestion et traitement des données</a:t>
            </a:r>
          </a:p>
          <a:p>
            <a:pPr marL="742950" lvl="1" indent="-285750">
              <a:lnSpc>
                <a:spcPct val="107000"/>
              </a:lnSpc>
              <a:spcAft>
                <a:spcPts val="800"/>
              </a:spcAft>
              <a:buFont typeface="Arial" panose="020B0604020202020204" pitchFamily="34" charset="0"/>
              <a:buChar char="•"/>
            </a:pPr>
            <a:r>
              <a:rPr lang="fr-FR" sz="1400" dirty="0">
                <a:latin typeface="Calibri" panose="020F0502020204030204" pitchFamily="34" charset="0"/>
                <a:ea typeface="Calibri" panose="020F0502020204030204" pitchFamily="34" charset="0"/>
                <a:cs typeface="Times New Roman" panose="02020603050405020304" pitchFamily="18" charset="0"/>
              </a:rPr>
              <a:t>Données hétérogènes à différentes échelles temporelles et spatiales </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39FF417D-98FA-4E2B-85F7-CB9074BAA261}"/>
              </a:ext>
            </a:extLst>
          </p:cNvPr>
          <p:cNvPicPr>
            <a:picLocks noChangeAspect="1"/>
          </p:cNvPicPr>
          <p:nvPr/>
        </p:nvPicPr>
        <p:blipFill rotWithShape="1">
          <a:blip r:embed="rId4"/>
          <a:srcRect t="5462"/>
          <a:stretch/>
        </p:blipFill>
        <p:spPr>
          <a:xfrm>
            <a:off x="0" y="1518896"/>
            <a:ext cx="5845652" cy="2547996"/>
          </a:xfrm>
          <a:prstGeom prst="rect">
            <a:avLst/>
          </a:prstGeom>
        </p:spPr>
      </p:pic>
      <p:sp>
        <p:nvSpPr>
          <p:cNvPr id="8" name="ZoneTexte 7">
            <a:extLst>
              <a:ext uri="{FF2B5EF4-FFF2-40B4-BE49-F238E27FC236}">
                <a16:creationId xmlns:a16="http://schemas.microsoft.com/office/drawing/2014/main" id="{0FF206BB-3C26-4955-933A-2D7D5CCF2D8A}"/>
              </a:ext>
            </a:extLst>
          </p:cNvPr>
          <p:cNvSpPr txBox="1"/>
          <p:nvPr/>
        </p:nvSpPr>
        <p:spPr>
          <a:xfrm>
            <a:off x="0" y="4045009"/>
            <a:ext cx="4325887" cy="830997"/>
          </a:xfrm>
          <a:prstGeom prst="rect">
            <a:avLst/>
          </a:prstGeom>
          <a:solidFill>
            <a:schemeClr val="bg1"/>
          </a:solidFill>
        </p:spPr>
        <p:txBody>
          <a:bodyPr wrap="square" rtlCol="0">
            <a:spAutoFit/>
          </a:bodyPr>
          <a:lstStyle/>
          <a:p>
            <a:r>
              <a:rPr lang="en-US" sz="1200" dirty="0"/>
              <a:t>Guerrero, A. M., Bennett, N. J., Wilson, K. A., Carter, N., Gill, D., Mills, M., ... &amp; Nuno, A. (2018). Achieving the promise of integration in social-ecological research. Ecology and Society, 23(3).</a:t>
            </a:r>
            <a:endParaRPr lang="fr-FR" sz="1200" dirty="0"/>
          </a:p>
        </p:txBody>
      </p:sp>
    </p:spTree>
    <p:extLst>
      <p:ext uri="{BB962C8B-B14F-4D97-AF65-F5344CB8AC3E}">
        <p14:creationId xmlns:p14="http://schemas.microsoft.com/office/powerpoint/2010/main" val="1059030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955937" cy="461665"/>
          </a:xfrm>
          <a:prstGeom prst="rect">
            <a:avLst/>
          </a:prstGeom>
          <a:noFill/>
        </p:spPr>
        <p:txBody>
          <a:bodyPr wrap="none" rtlCol="0">
            <a:spAutoFit/>
          </a:bodyPr>
          <a:lstStyle/>
          <a:p>
            <a:r>
              <a:rPr lang="fr-FR" sz="2400" b="1" dirty="0">
                <a:solidFill>
                  <a:srgbClr val="008F9B"/>
                </a:solidFill>
              </a:rPr>
              <a:t>Les défis scientifiques</a:t>
            </a:r>
          </a:p>
        </p:txBody>
      </p:sp>
      <p:sp>
        <p:nvSpPr>
          <p:cNvPr id="5" name="Rectangle 4">
            <a:extLst>
              <a:ext uri="{FF2B5EF4-FFF2-40B4-BE49-F238E27FC236}">
                <a16:creationId xmlns:a16="http://schemas.microsoft.com/office/drawing/2014/main" id="{E11A6C0A-389B-4FBA-93DF-5475FA897B88}"/>
              </a:ext>
            </a:extLst>
          </p:cNvPr>
          <p:cNvSpPr/>
          <p:nvPr/>
        </p:nvSpPr>
        <p:spPr>
          <a:xfrm>
            <a:off x="193209" y="696589"/>
            <a:ext cx="8682181" cy="671915"/>
          </a:xfrm>
          <a:prstGeom prst="rect">
            <a:avLst/>
          </a:prstGeom>
        </p:spPr>
        <p:txBody>
          <a:bodyPr wrap="square">
            <a:spAutoFit/>
          </a:bodyPr>
          <a:lstStyle/>
          <a:p>
            <a:pPr algn="just">
              <a:lnSpc>
                <a:spcPct val="107000"/>
              </a:lnSpc>
              <a:spcAft>
                <a:spcPts val="800"/>
              </a:spcAft>
            </a:pPr>
            <a:r>
              <a:rPr lang="fr-FR" b="1" dirty="0">
                <a:solidFill>
                  <a:srgbClr val="000000"/>
                </a:solidFill>
                <a:latin typeface="Calibri" panose="020F0502020204030204" pitchFamily="34" charset="0"/>
                <a:ea typeface="Calibri" panose="020F0502020204030204" pitchFamily="34" charset="0"/>
                <a:cs typeface="Calibri" panose="020F0502020204030204" pitchFamily="34" charset="0"/>
              </a:rPr>
              <a:t>Défi 5 : Changement institutionnel et évolution des usages et représentations de l’eau : analyse des processus et transitions</a:t>
            </a:r>
            <a:endParaRPr lang="en-GB"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864C55EA-29D0-4DE8-B7E1-608E4EF3812F}"/>
              </a:ext>
            </a:extLst>
          </p:cNvPr>
          <p:cNvSpPr txBox="1"/>
          <p:nvPr/>
        </p:nvSpPr>
        <p:spPr>
          <a:xfrm>
            <a:off x="230909" y="1403379"/>
            <a:ext cx="8682181" cy="2492990"/>
          </a:xfrm>
          <a:prstGeom prst="rect">
            <a:avLst/>
          </a:prstGeom>
          <a:noFill/>
        </p:spPr>
        <p:txBody>
          <a:bodyPr wrap="square" rtlCol="0">
            <a:spAutoFit/>
          </a:bodyPr>
          <a:lstStyle/>
          <a:p>
            <a:pPr marL="285750" indent="-285750">
              <a:buFont typeface="Wingdings" panose="05000000000000000000" pitchFamily="2" charset="2"/>
              <a:buChar char="§"/>
            </a:pPr>
            <a:r>
              <a:rPr lang="fr-FR" sz="1600" dirty="0"/>
              <a:t>Transition écologique =&gt; évolution des usages et représentations de la ressource en eau</a:t>
            </a:r>
          </a:p>
          <a:p>
            <a:endParaRPr lang="fr-FR" sz="1400" dirty="0"/>
          </a:p>
          <a:p>
            <a:pPr marL="742950" lvl="1" indent="-285750">
              <a:buFont typeface="Arial" panose="020B0604020202020204" pitchFamily="34" charset="0"/>
              <a:buChar char="•"/>
            </a:pPr>
            <a:r>
              <a:rPr lang="fr-FR" sz="1400" dirty="0"/>
              <a:t>Quels facteurs écologiques, économiques et sociaux ? </a:t>
            </a:r>
          </a:p>
          <a:p>
            <a:pPr marL="742950" lvl="1" indent="-285750">
              <a:buFont typeface="Arial" panose="020B0604020202020204" pitchFamily="34" charset="0"/>
              <a:buChar char="•"/>
            </a:pPr>
            <a:r>
              <a:rPr lang="fr-FR" sz="1400" dirty="0"/>
              <a:t>Quel rôle de l’environnement institutionnel ? </a:t>
            </a:r>
          </a:p>
          <a:p>
            <a:pPr marL="1200150" lvl="2" indent="-285750">
              <a:buFont typeface="Courier New" panose="02070309020205020404" pitchFamily="49" charset="0"/>
              <a:buChar char="o"/>
            </a:pPr>
            <a:r>
              <a:rPr lang="fr-FR" sz="1200" dirty="0"/>
              <a:t>Cadre légal et règlementaire</a:t>
            </a:r>
          </a:p>
          <a:p>
            <a:pPr marL="1200150" lvl="2" indent="-285750">
              <a:buFont typeface="Courier New" panose="02070309020205020404" pitchFamily="49" charset="0"/>
              <a:buChar char="o"/>
            </a:pPr>
            <a:r>
              <a:rPr lang="fr-FR" sz="1200" dirty="0"/>
              <a:t>Politiques environnementales, sectorielles, d’aménagement</a:t>
            </a:r>
          </a:p>
          <a:p>
            <a:pPr marL="1200150" lvl="2" indent="-285750">
              <a:buFont typeface="Courier New" panose="02070309020205020404" pitchFamily="49" charset="0"/>
              <a:buChar char="o"/>
            </a:pPr>
            <a:r>
              <a:rPr lang="fr-FR" sz="1200" dirty="0"/>
              <a:t>Normes sociales</a:t>
            </a:r>
          </a:p>
          <a:p>
            <a:pPr lvl="2"/>
            <a:endParaRPr lang="fr-FR" sz="1400" dirty="0"/>
          </a:p>
          <a:p>
            <a:pPr marL="285750" lvl="2" indent="-285750">
              <a:buFont typeface="Wingdings" panose="05000000000000000000" pitchFamily="2" charset="2"/>
              <a:buChar char="§"/>
            </a:pPr>
            <a:r>
              <a:rPr lang="fr-FR" sz="1600" dirty="0"/>
              <a:t>Objectif : mieux comprendre les interactions entre processus de changement institutionnel et évolution des usages et représentations</a:t>
            </a:r>
          </a:p>
          <a:p>
            <a:pPr marL="742950" lvl="1" indent="-285750">
              <a:buFont typeface="Wingdings" panose="05000000000000000000" pitchFamily="2" charset="2"/>
              <a:buChar char="Ø"/>
            </a:pPr>
            <a:r>
              <a:rPr lang="fr-FR" sz="1600" dirty="0"/>
              <a:t>Leviers pour une gestion adaptative et durable de la ressource en eau</a:t>
            </a:r>
          </a:p>
        </p:txBody>
      </p:sp>
    </p:spTree>
    <p:extLst>
      <p:ext uri="{BB962C8B-B14F-4D97-AF65-F5344CB8AC3E}">
        <p14:creationId xmlns:p14="http://schemas.microsoft.com/office/powerpoint/2010/main" val="2097732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8138510" cy="400110"/>
          </a:xfrm>
          <a:prstGeom prst="rect">
            <a:avLst/>
          </a:prstGeom>
          <a:noFill/>
        </p:spPr>
        <p:txBody>
          <a:bodyPr wrap="none" rtlCol="0">
            <a:spAutoFit/>
          </a:bodyPr>
          <a:lstStyle/>
          <a:p>
            <a:r>
              <a:rPr lang="fr-FR" sz="2000" b="1" dirty="0">
                <a:solidFill>
                  <a:srgbClr val="008F9B"/>
                </a:solidFill>
              </a:rPr>
              <a:t>Intégration du projet scientifique dans le contexte national et international</a:t>
            </a:r>
          </a:p>
        </p:txBody>
      </p:sp>
      <p:sp>
        <p:nvSpPr>
          <p:cNvPr id="6" name="Rectangle 5">
            <a:extLst>
              <a:ext uri="{FF2B5EF4-FFF2-40B4-BE49-F238E27FC236}">
                <a16:creationId xmlns:a16="http://schemas.microsoft.com/office/drawing/2014/main" id="{D3AF3542-C912-4B25-A223-559028C31CDD}"/>
              </a:ext>
            </a:extLst>
          </p:cNvPr>
          <p:cNvSpPr/>
          <p:nvPr/>
        </p:nvSpPr>
        <p:spPr>
          <a:xfrm>
            <a:off x="0" y="627534"/>
            <a:ext cx="9108504" cy="584775"/>
          </a:xfrm>
          <a:prstGeom prst="rect">
            <a:avLst/>
          </a:prstGeom>
        </p:spPr>
        <p:txBody>
          <a:bodyPr wrap="square">
            <a:spAutoFit/>
          </a:bodyPr>
          <a:lstStyle/>
          <a:p>
            <a:pPr marL="342900" indent="-342900">
              <a:buFont typeface="Wingdings" panose="05000000000000000000" pitchFamily="2" charset="2"/>
              <a:buChar char="§"/>
            </a:pPr>
            <a:r>
              <a:rPr lang="fr-FR" sz="1600" b="1" dirty="0">
                <a:solidFill>
                  <a:schemeClr val="tx2"/>
                </a:solidFill>
                <a:ea typeface="Times New Roman" panose="02020603050405020304" pitchFamily="18" charset="0"/>
                <a:cs typeface="Arial" panose="020B0604020202020204" pitchFamily="34" charset="0"/>
              </a:rPr>
              <a:t>En phase avec les enjeux de recherche et les enjeux sociétaux affichés au  niveau régional/national/ européen</a:t>
            </a:r>
            <a:endParaRPr lang="fr-FR" sz="1600" dirty="0"/>
          </a:p>
        </p:txBody>
      </p:sp>
      <p:sp>
        <p:nvSpPr>
          <p:cNvPr id="7" name="Rectangle 6">
            <a:extLst>
              <a:ext uri="{FF2B5EF4-FFF2-40B4-BE49-F238E27FC236}">
                <a16:creationId xmlns:a16="http://schemas.microsoft.com/office/drawing/2014/main" id="{17E00BC8-F857-43C8-B888-DADAA0DF66C1}"/>
              </a:ext>
            </a:extLst>
          </p:cNvPr>
          <p:cNvSpPr/>
          <p:nvPr/>
        </p:nvSpPr>
        <p:spPr>
          <a:xfrm>
            <a:off x="-1" y="1355882"/>
            <a:ext cx="3780737" cy="677108"/>
          </a:xfrm>
          <a:prstGeom prst="rect">
            <a:avLst/>
          </a:prstGeom>
        </p:spPr>
        <p:txBody>
          <a:bodyPr wrap="square">
            <a:spAutoFit/>
          </a:bodyPr>
          <a:lstStyle/>
          <a:p>
            <a:pPr algn="ctr"/>
            <a:r>
              <a:rPr lang="en-GB" sz="1400" b="1" dirty="0">
                <a:latin typeface="+mj-lt"/>
              </a:rPr>
              <a:t>Fonds Massif - Programme 2021-2027</a:t>
            </a:r>
          </a:p>
          <a:p>
            <a:pPr algn="ctr"/>
            <a:r>
              <a:rPr lang="fr-FR" sz="1200" b="1" dirty="0">
                <a:latin typeface="+mj-lt"/>
              </a:rPr>
              <a:t>convention Interrégionale du Massif central (CIMAC)</a:t>
            </a:r>
            <a:r>
              <a:rPr lang="fr-FR" sz="1200" dirty="0">
                <a:latin typeface="+mj-lt"/>
              </a:rPr>
              <a:t> et </a:t>
            </a:r>
            <a:r>
              <a:rPr lang="fr-FR" sz="1200" b="1" dirty="0">
                <a:latin typeface="+mj-lt"/>
              </a:rPr>
              <a:t>d'un programme FEDER (POMAC)</a:t>
            </a:r>
            <a:r>
              <a:rPr lang="fr-FR" sz="1200" dirty="0">
                <a:latin typeface="+mj-lt"/>
              </a:rPr>
              <a:t> </a:t>
            </a:r>
            <a:endParaRPr lang="en-GB" sz="1200" dirty="0">
              <a:latin typeface="+mj-lt"/>
            </a:endParaRPr>
          </a:p>
        </p:txBody>
      </p:sp>
      <p:sp>
        <p:nvSpPr>
          <p:cNvPr id="8" name="Rectangle 7">
            <a:extLst>
              <a:ext uri="{FF2B5EF4-FFF2-40B4-BE49-F238E27FC236}">
                <a16:creationId xmlns:a16="http://schemas.microsoft.com/office/drawing/2014/main" id="{2BB9C2AD-D2C3-4497-80B0-9974A2FDAC73}"/>
              </a:ext>
            </a:extLst>
          </p:cNvPr>
          <p:cNvSpPr/>
          <p:nvPr/>
        </p:nvSpPr>
        <p:spPr>
          <a:xfrm>
            <a:off x="264702" y="2041010"/>
            <a:ext cx="3343836" cy="430887"/>
          </a:xfrm>
          <a:prstGeom prst="rect">
            <a:avLst/>
          </a:prstGeom>
        </p:spPr>
        <p:txBody>
          <a:bodyPr wrap="square">
            <a:spAutoFit/>
          </a:bodyPr>
          <a:lstStyle/>
          <a:p>
            <a:r>
              <a:rPr lang="fr-FR" sz="1100" b="1" dirty="0"/>
              <a:t>Préserver et valoriser les ressources naturelles</a:t>
            </a:r>
            <a:r>
              <a:rPr lang="fr-FR" sz="1100" dirty="0"/>
              <a:t> : biodiversité, eau et énergies renouvelables</a:t>
            </a:r>
            <a:endParaRPr lang="en-GB" sz="1100" dirty="0"/>
          </a:p>
        </p:txBody>
      </p:sp>
      <p:pic>
        <p:nvPicPr>
          <p:cNvPr id="9" name="Image 8">
            <a:extLst>
              <a:ext uri="{FF2B5EF4-FFF2-40B4-BE49-F238E27FC236}">
                <a16:creationId xmlns:a16="http://schemas.microsoft.com/office/drawing/2014/main" id="{8B01DD72-3BE9-4387-8366-4297C2F4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912" r="4898" b="4476"/>
          <a:stretch/>
        </p:blipFill>
        <p:spPr>
          <a:xfrm>
            <a:off x="1043608" y="2548509"/>
            <a:ext cx="1183342" cy="1680725"/>
          </a:xfrm>
          <a:prstGeom prst="rect">
            <a:avLst/>
          </a:prstGeom>
        </p:spPr>
      </p:pic>
      <p:pic>
        <p:nvPicPr>
          <p:cNvPr id="11" name="Graphique 10">
            <a:extLst>
              <a:ext uri="{FF2B5EF4-FFF2-40B4-BE49-F238E27FC236}">
                <a16:creationId xmlns:a16="http://schemas.microsoft.com/office/drawing/2014/main" id="{5EC5D457-678B-486C-96DA-E55B238FF7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0123" y="1399764"/>
            <a:ext cx="2126036" cy="559483"/>
          </a:xfrm>
          <a:prstGeom prst="rect">
            <a:avLst/>
          </a:prstGeom>
        </p:spPr>
      </p:pic>
      <p:sp>
        <p:nvSpPr>
          <p:cNvPr id="12" name="Rectangle 11">
            <a:extLst>
              <a:ext uri="{FF2B5EF4-FFF2-40B4-BE49-F238E27FC236}">
                <a16:creationId xmlns:a16="http://schemas.microsoft.com/office/drawing/2014/main" id="{A7D14093-55C4-48D9-9632-2AE9BC968038}"/>
              </a:ext>
            </a:extLst>
          </p:cNvPr>
          <p:cNvSpPr/>
          <p:nvPr/>
        </p:nvSpPr>
        <p:spPr>
          <a:xfrm>
            <a:off x="3801141" y="2176071"/>
            <a:ext cx="3008760" cy="1754326"/>
          </a:xfrm>
          <a:prstGeom prst="rect">
            <a:avLst/>
          </a:prstGeom>
        </p:spPr>
        <p:txBody>
          <a:bodyPr wrap="square">
            <a:spAutoFit/>
          </a:bodyPr>
          <a:lstStyle/>
          <a:p>
            <a:pPr marL="171450" indent="-171450">
              <a:buFont typeface="Wingdings" panose="05000000000000000000" pitchFamily="2" charset="2"/>
              <a:buChar char="§"/>
            </a:pPr>
            <a:r>
              <a:rPr lang="fr-FR" sz="1200" dirty="0"/>
              <a:t>Programme national de recherche sur l’eau douce continentale.</a:t>
            </a:r>
          </a:p>
          <a:p>
            <a:pPr marL="171450" indent="-171450">
              <a:buFont typeface="Wingdings" panose="05000000000000000000" pitchFamily="2" charset="2"/>
              <a:buChar char="§"/>
            </a:pPr>
            <a:r>
              <a:rPr lang="fr-FR" sz="1200" dirty="0"/>
              <a:t>Changer de paradigme et réhabiliter l’eau comme bien commun dans un contexte de pressions climatiques et anthropiques accrues sur l’environnement.</a:t>
            </a:r>
          </a:p>
          <a:p>
            <a:pPr marL="171450" indent="-171450">
              <a:buFont typeface="Wingdings" panose="05000000000000000000" pitchFamily="2" charset="2"/>
              <a:buChar char="§"/>
            </a:pPr>
            <a:r>
              <a:rPr lang="fr-FR" sz="1200" dirty="0"/>
              <a:t>Accélérer les transitions et mesurer les impacts des changements globaux sur les socio-écosystèmes </a:t>
            </a:r>
            <a:endParaRPr lang="en-GB" sz="1200" dirty="0">
              <a:latin typeface="+mj-lt"/>
            </a:endParaRPr>
          </a:p>
        </p:txBody>
      </p:sp>
      <p:pic>
        <p:nvPicPr>
          <p:cNvPr id="13" name="Image 12">
            <a:extLst>
              <a:ext uri="{FF2B5EF4-FFF2-40B4-BE49-F238E27FC236}">
                <a16:creationId xmlns:a16="http://schemas.microsoft.com/office/drawing/2014/main" id="{032C4CF8-B7FD-4CA3-BB63-DB836C83AF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0211" y="1399764"/>
            <a:ext cx="2126036" cy="614757"/>
          </a:xfrm>
          <a:prstGeom prst="rect">
            <a:avLst/>
          </a:prstGeom>
        </p:spPr>
      </p:pic>
      <p:sp>
        <p:nvSpPr>
          <p:cNvPr id="14" name="Rectangle 13">
            <a:extLst>
              <a:ext uri="{FF2B5EF4-FFF2-40B4-BE49-F238E27FC236}">
                <a16:creationId xmlns:a16="http://schemas.microsoft.com/office/drawing/2014/main" id="{0AFCE4EC-B327-4154-BDE7-7184BE675B0A}"/>
              </a:ext>
            </a:extLst>
          </p:cNvPr>
          <p:cNvSpPr/>
          <p:nvPr/>
        </p:nvSpPr>
        <p:spPr>
          <a:xfrm>
            <a:off x="6809901" y="2176071"/>
            <a:ext cx="2298603" cy="1015663"/>
          </a:xfrm>
          <a:prstGeom prst="rect">
            <a:avLst/>
          </a:prstGeom>
        </p:spPr>
        <p:txBody>
          <a:bodyPr wrap="square">
            <a:spAutoFit/>
          </a:bodyPr>
          <a:lstStyle/>
          <a:p>
            <a:pPr marL="171450" indent="-171450">
              <a:buFont typeface="Wingdings" panose="05000000000000000000" pitchFamily="2" charset="2"/>
              <a:buChar char="§"/>
            </a:pPr>
            <a:r>
              <a:rPr lang="fr-FR" sz="1200" dirty="0"/>
              <a:t>Programme européen de recherche, d’innovation et de solutions intégrées pour la gestion durable et </a:t>
            </a:r>
            <a:r>
              <a:rPr lang="fr-FR" sz="1200" dirty="0" err="1"/>
              <a:t>securisée</a:t>
            </a:r>
            <a:r>
              <a:rPr lang="fr-FR" sz="1200" dirty="0"/>
              <a:t> des ressources en eau</a:t>
            </a:r>
            <a:endParaRPr lang="en-GB" sz="1200" dirty="0">
              <a:latin typeface="+mj-lt"/>
            </a:endParaRPr>
          </a:p>
        </p:txBody>
      </p:sp>
    </p:spTree>
    <p:extLst>
      <p:ext uri="{BB962C8B-B14F-4D97-AF65-F5344CB8AC3E}">
        <p14:creationId xmlns:p14="http://schemas.microsoft.com/office/powerpoint/2010/main" val="2399331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1884170" cy="461665"/>
          </a:xfrm>
          <a:prstGeom prst="rect">
            <a:avLst/>
          </a:prstGeom>
          <a:noFill/>
        </p:spPr>
        <p:txBody>
          <a:bodyPr wrap="none" rtlCol="0">
            <a:spAutoFit/>
          </a:bodyPr>
          <a:lstStyle/>
          <a:p>
            <a:r>
              <a:rPr lang="fr-FR" sz="2400" b="1" dirty="0">
                <a:solidFill>
                  <a:srgbClr val="008F9B"/>
                </a:solidFill>
              </a:rPr>
              <a:t>Gouvernance</a:t>
            </a:r>
          </a:p>
        </p:txBody>
      </p:sp>
      <p:grpSp>
        <p:nvGrpSpPr>
          <p:cNvPr id="4" name="Groupe 3">
            <a:extLst>
              <a:ext uri="{FF2B5EF4-FFF2-40B4-BE49-F238E27FC236}">
                <a16:creationId xmlns:a16="http://schemas.microsoft.com/office/drawing/2014/main" id="{126825FC-9AE2-474D-BAEA-473980F74045}"/>
              </a:ext>
            </a:extLst>
          </p:cNvPr>
          <p:cNvGrpSpPr/>
          <p:nvPr/>
        </p:nvGrpSpPr>
        <p:grpSpPr>
          <a:xfrm>
            <a:off x="545247" y="699542"/>
            <a:ext cx="8053506" cy="2819499"/>
            <a:chOff x="1081786" y="2078044"/>
            <a:chExt cx="10208387" cy="3573913"/>
          </a:xfrm>
        </p:grpSpPr>
        <p:sp>
          <p:nvSpPr>
            <p:cNvPr id="5" name="object 2">
              <a:extLst>
                <a:ext uri="{FF2B5EF4-FFF2-40B4-BE49-F238E27FC236}">
                  <a16:creationId xmlns:a16="http://schemas.microsoft.com/office/drawing/2014/main" id="{0BAA09BC-6BB2-42C2-AFDD-E3ADBE548770}"/>
                </a:ext>
              </a:extLst>
            </p:cNvPr>
            <p:cNvSpPr/>
            <p:nvPr/>
          </p:nvSpPr>
          <p:spPr>
            <a:xfrm flipH="1">
              <a:off x="6124767" y="3659821"/>
              <a:ext cx="90678" cy="302579"/>
            </a:xfrm>
            <a:custGeom>
              <a:avLst/>
              <a:gdLst/>
              <a:ahLst/>
              <a:cxnLst/>
              <a:rect l="l" t="t" r="r" b="b"/>
              <a:pathLst>
                <a:path h="1901189">
                  <a:moveTo>
                    <a:pt x="0" y="0"/>
                  </a:moveTo>
                  <a:lnTo>
                    <a:pt x="0" y="1900682"/>
                  </a:lnTo>
                </a:path>
              </a:pathLst>
            </a:custGeom>
            <a:ln w="38100">
              <a:solidFill>
                <a:srgbClr val="000000"/>
              </a:solidFill>
            </a:ln>
          </p:spPr>
          <p:txBody>
            <a:bodyPr wrap="square" lIns="0" tIns="0" rIns="0" bIns="0" rtlCol="0"/>
            <a:lstStyle/>
            <a:p>
              <a:endParaRPr sz="1400"/>
            </a:p>
          </p:txBody>
        </p:sp>
        <p:grpSp>
          <p:nvGrpSpPr>
            <p:cNvPr id="6" name="object 10">
              <a:extLst>
                <a:ext uri="{FF2B5EF4-FFF2-40B4-BE49-F238E27FC236}">
                  <a16:creationId xmlns:a16="http://schemas.microsoft.com/office/drawing/2014/main" id="{92A4CE08-DBF2-427B-9BD1-17FF2F9F0372}"/>
                </a:ext>
              </a:extLst>
            </p:cNvPr>
            <p:cNvGrpSpPr/>
            <p:nvPr/>
          </p:nvGrpSpPr>
          <p:grpSpPr>
            <a:xfrm>
              <a:off x="4765294" y="2110485"/>
              <a:ext cx="2841625" cy="1168400"/>
              <a:chOff x="4765294" y="2110485"/>
              <a:chExt cx="2841625" cy="1168400"/>
            </a:xfrm>
          </p:grpSpPr>
          <p:sp>
            <p:nvSpPr>
              <p:cNvPr id="34" name="object 11">
                <a:extLst>
                  <a:ext uri="{FF2B5EF4-FFF2-40B4-BE49-F238E27FC236}">
                    <a16:creationId xmlns:a16="http://schemas.microsoft.com/office/drawing/2014/main" id="{AB1A4D4A-50C0-4EAE-A722-42D499047F7D}"/>
                  </a:ext>
                </a:extLst>
              </p:cNvPr>
              <p:cNvSpPr/>
              <p:nvPr/>
            </p:nvSpPr>
            <p:spPr>
              <a:xfrm>
                <a:off x="4771644" y="2116835"/>
                <a:ext cx="2828925" cy="1155700"/>
              </a:xfrm>
              <a:custGeom>
                <a:avLst/>
                <a:gdLst/>
                <a:ahLst/>
                <a:cxnLst/>
                <a:rect l="l" t="t" r="r" b="b"/>
                <a:pathLst>
                  <a:path w="2828925" h="1155700">
                    <a:moveTo>
                      <a:pt x="2636011" y="0"/>
                    </a:moveTo>
                    <a:lnTo>
                      <a:pt x="192531" y="0"/>
                    </a:lnTo>
                    <a:lnTo>
                      <a:pt x="148396" y="5086"/>
                    </a:lnTo>
                    <a:lnTo>
                      <a:pt x="107875" y="19575"/>
                    </a:lnTo>
                    <a:lnTo>
                      <a:pt x="72127" y="42307"/>
                    </a:lnTo>
                    <a:lnTo>
                      <a:pt x="42307" y="72127"/>
                    </a:lnTo>
                    <a:lnTo>
                      <a:pt x="19575" y="107875"/>
                    </a:lnTo>
                    <a:lnTo>
                      <a:pt x="5086" y="148396"/>
                    </a:lnTo>
                    <a:lnTo>
                      <a:pt x="0" y="192531"/>
                    </a:lnTo>
                    <a:lnTo>
                      <a:pt x="0" y="962660"/>
                    </a:lnTo>
                    <a:lnTo>
                      <a:pt x="5086" y="1006795"/>
                    </a:lnTo>
                    <a:lnTo>
                      <a:pt x="19575" y="1047316"/>
                    </a:lnTo>
                    <a:lnTo>
                      <a:pt x="42307" y="1083064"/>
                    </a:lnTo>
                    <a:lnTo>
                      <a:pt x="72127" y="1112884"/>
                    </a:lnTo>
                    <a:lnTo>
                      <a:pt x="107875" y="1135616"/>
                    </a:lnTo>
                    <a:lnTo>
                      <a:pt x="148396" y="1150105"/>
                    </a:lnTo>
                    <a:lnTo>
                      <a:pt x="192531" y="1155191"/>
                    </a:lnTo>
                    <a:lnTo>
                      <a:pt x="2636011" y="1155191"/>
                    </a:lnTo>
                    <a:lnTo>
                      <a:pt x="2680147" y="1150105"/>
                    </a:lnTo>
                    <a:lnTo>
                      <a:pt x="2720668" y="1135616"/>
                    </a:lnTo>
                    <a:lnTo>
                      <a:pt x="2756416" y="1112884"/>
                    </a:lnTo>
                    <a:lnTo>
                      <a:pt x="2786236" y="1083064"/>
                    </a:lnTo>
                    <a:lnTo>
                      <a:pt x="2808968" y="1047316"/>
                    </a:lnTo>
                    <a:lnTo>
                      <a:pt x="2823457" y="1006795"/>
                    </a:lnTo>
                    <a:lnTo>
                      <a:pt x="2828544" y="962660"/>
                    </a:lnTo>
                    <a:lnTo>
                      <a:pt x="2828544" y="192531"/>
                    </a:lnTo>
                    <a:lnTo>
                      <a:pt x="2823457" y="148396"/>
                    </a:lnTo>
                    <a:lnTo>
                      <a:pt x="2808968" y="107875"/>
                    </a:lnTo>
                    <a:lnTo>
                      <a:pt x="2786236" y="72127"/>
                    </a:lnTo>
                    <a:lnTo>
                      <a:pt x="2756416" y="42307"/>
                    </a:lnTo>
                    <a:lnTo>
                      <a:pt x="2720668" y="19575"/>
                    </a:lnTo>
                    <a:lnTo>
                      <a:pt x="2680147" y="5086"/>
                    </a:lnTo>
                    <a:lnTo>
                      <a:pt x="2636011" y="0"/>
                    </a:lnTo>
                    <a:close/>
                  </a:path>
                </a:pathLst>
              </a:custGeom>
              <a:solidFill>
                <a:srgbClr val="4471C4"/>
              </a:solidFill>
            </p:spPr>
            <p:txBody>
              <a:bodyPr wrap="square" lIns="0" tIns="0" rIns="0" bIns="0" rtlCol="0"/>
              <a:lstStyle/>
              <a:p>
                <a:endParaRPr sz="1400"/>
              </a:p>
            </p:txBody>
          </p:sp>
          <p:sp>
            <p:nvSpPr>
              <p:cNvPr id="35" name="object 12">
                <a:extLst>
                  <a:ext uri="{FF2B5EF4-FFF2-40B4-BE49-F238E27FC236}">
                    <a16:creationId xmlns:a16="http://schemas.microsoft.com/office/drawing/2014/main" id="{7E6EB904-276D-4955-992F-5082B90CA181}"/>
                  </a:ext>
                </a:extLst>
              </p:cNvPr>
              <p:cNvSpPr/>
              <p:nvPr/>
            </p:nvSpPr>
            <p:spPr>
              <a:xfrm>
                <a:off x="4771644" y="2116835"/>
                <a:ext cx="2828925" cy="1155700"/>
              </a:xfrm>
              <a:custGeom>
                <a:avLst/>
                <a:gdLst/>
                <a:ahLst/>
                <a:cxnLst/>
                <a:rect l="l" t="t" r="r" b="b"/>
                <a:pathLst>
                  <a:path w="2828925" h="1155700">
                    <a:moveTo>
                      <a:pt x="0" y="192531"/>
                    </a:moveTo>
                    <a:lnTo>
                      <a:pt x="5086" y="148396"/>
                    </a:lnTo>
                    <a:lnTo>
                      <a:pt x="19575" y="107875"/>
                    </a:lnTo>
                    <a:lnTo>
                      <a:pt x="42307" y="72127"/>
                    </a:lnTo>
                    <a:lnTo>
                      <a:pt x="72127" y="42307"/>
                    </a:lnTo>
                    <a:lnTo>
                      <a:pt x="107875" y="19575"/>
                    </a:lnTo>
                    <a:lnTo>
                      <a:pt x="148396" y="5086"/>
                    </a:lnTo>
                    <a:lnTo>
                      <a:pt x="192531" y="0"/>
                    </a:lnTo>
                    <a:lnTo>
                      <a:pt x="2636011" y="0"/>
                    </a:lnTo>
                    <a:lnTo>
                      <a:pt x="2680147" y="5086"/>
                    </a:lnTo>
                    <a:lnTo>
                      <a:pt x="2720668" y="19575"/>
                    </a:lnTo>
                    <a:lnTo>
                      <a:pt x="2756416" y="42307"/>
                    </a:lnTo>
                    <a:lnTo>
                      <a:pt x="2786236" y="72127"/>
                    </a:lnTo>
                    <a:lnTo>
                      <a:pt x="2808968" y="107875"/>
                    </a:lnTo>
                    <a:lnTo>
                      <a:pt x="2823457" y="148396"/>
                    </a:lnTo>
                    <a:lnTo>
                      <a:pt x="2828544" y="192531"/>
                    </a:lnTo>
                    <a:lnTo>
                      <a:pt x="2828544" y="962660"/>
                    </a:lnTo>
                    <a:lnTo>
                      <a:pt x="2823457" y="1006795"/>
                    </a:lnTo>
                    <a:lnTo>
                      <a:pt x="2808968" y="1047316"/>
                    </a:lnTo>
                    <a:lnTo>
                      <a:pt x="2786236" y="1083064"/>
                    </a:lnTo>
                    <a:lnTo>
                      <a:pt x="2756416" y="1112884"/>
                    </a:lnTo>
                    <a:lnTo>
                      <a:pt x="2720668" y="1135616"/>
                    </a:lnTo>
                    <a:lnTo>
                      <a:pt x="2680147" y="1150105"/>
                    </a:lnTo>
                    <a:lnTo>
                      <a:pt x="2636011" y="1155191"/>
                    </a:lnTo>
                    <a:lnTo>
                      <a:pt x="192531" y="1155191"/>
                    </a:lnTo>
                    <a:lnTo>
                      <a:pt x="148396" y="1150105"/>
                    </a:lnTo>
                    <a:lnTo>
                      <a:pt x="107875" y="1135616"/>
                    </a:lnTo>
                    <a:lnTo>
                      <a:pt x="72127" y="1112884"/>
                    </a:lnTo>
                    <a:lnTo>
                      <a:pt x="42307" y="1083064"/>
                    </a:lnTo>
                    <a:lnTo>
                      <a:pt x="19575" y="1047316"/>
                    </a:lnTo>
                    <a:lnTo>
                      <a:pt x="5086" y="1006795"/>
                    </a:lnTo>
                    <a:lnTo>
                      <a:pt x="0" y="962660"/>
                    </a:lnTo>
                    <a:lnTo>
                      <a:pt x="0" y="192531"/>
                    </a:lnTo>
                    <a:close/>
                  </a:path>
                </a:pathLst>
              </a:custGeom>
              <a:ln w="12192">
                <a:solidFill>
                  <a:srgbClr val="2E528F"/>
                </a:solidFill>
              </a:ln>
            </p:spPr>
            <p:txBody>
              <a:bodyPr wrap="square" lIns="0" tIns="0" rIns="0" bIns="0" rtlCol="0"/>
              <a:lstStyle/>
              <a:p>
                <a:endParaRPr sz="1400"/>
              </a:p>
            </p:txBody>
          </p:sp>
        </p:grpSp>
        <p:sp>
          <p:nvSpPr>
            <p:cNvPr id="7" name="object 13">
              <a:extLst>
                <a:ext uri="{FF2B5EF4-FFF2-40B4-BE49-F238E27FC236}">
                  <a16:creationId xmlns:a16="http://schemas.microsoft.com/office/drawing/2014/main" id="{546AAF8E-A0EC-42ED-9558-BEAD00441E6F}"/>
                </a:ext>
              </a:extLst>
            </p:cNvPr>
            <p:cNvSpPr txBox="1"/>
            <p:nvPr/>
          </p:nvSpPr>
          <p:spPr>
            <a:xfrm>
              <a:off x="4928140" y="2205325"/>
              <a:ext cx="2430779" cy="835525"/>
            </a:xfrm>
            <a:prstGeom prst="rect">
              <a:avLst/>
            </a:prstGeom>
          </p:spPr>
          <p:txBody>
            <a:bodyPr vert="horz" wrap="square" lIns="0" tIns="12700" rIns="0" bIns="0" rtlCol="0">
              <a:spAutoFit/>
            </a:bodyPr>
            <a:lstStyle/>
            <a:p>
              <a:pPr marL="635" algn="ctr">
                <a:lnSpc>
                  <a:spcPct val="100000"/>
                </a:lnSpc>
                <a:spcBef>
                  <a:spcPts val="100"/>
                </a:spcBef>
              </a:pPr>
              <a:r>
                <a:rPr sz="1400" b="1" u="sng" spc="-5" dirty="0">
                  <a:solidFill>
                    <a:srgbClr val="FFFFFF"/>
                  </a:solidFill>
                  <a:latin typeface="Calibri"/>
                  <a:cs typeface="Calibri"/>
                </a:rPr>
                <a:t>Bureau</a:t>
              </a:r>
              <a:r>
                <a:rPr sz="1400" b="1" u="sng" spc="-90" dirty="0">
                  <a:solidFill>
                    <a:srgbClr val="FFFFFF"/>
                  </a:solidFill>
                  <a:latin typeface="Calibri"/>
                  <a:cs typeface="Calibri"/>
                </a:rPr>
                <a:t> </a:t>
              </a:r>
              <a:r>
                <a:rPr sz="1400" b="1" u="sng" spc="-10" dirty="0">
                  <a:solidFill>
                    <a:srgbClr val="FFFFFF"/>
                  </a:solidFill>
                  <a:latin typeface="Calibri"/>
                  <a:cs typeface="Calibri"/>
                </a:rPr>
                <a:t>exécutif</a:t>
              </a:r>
              <a:endParaRPr sz="1400" b="1" u="sng" dirty="0">
                <a:latin typeface="Calibri"/>
                <a:cs typeface="Calibri"/>
              </a:endParaRPr>
            </a:p>
            <a:p>
              <a:pPr marL="12700" marR="5080" algn="ctr">
                <a:lnSpc>
                  <a:spcPct val="100000"/>
                </a:lnSpc>
              </a:pPr>
              <a:r>
                <a:rPr sz="1400" spc="-50" dirty="0">
                  <a:solidFill>
                    <a:srgbClr val="FFFFFF"/>
                  </a:solidFill>
                  <a:latin typeface="Calibri"/>
                  <a:cs typeface="Calibri"/>
                </a:rPr>
                <a:t>Dir.</a:t>
              </a:r>
              <a:r>
                <a:rPr sz="1400" spc="-5" dirty="0">
                  <a:solidFill>
                    <a:srgbClr val="FFFFFF"/>
                  </a:solidFill>
                  <a:latin typeface="Calibri"/>
                  <a:cs typeface="Calibri"/>
                </a:rPr>
                <a:t> </a:t>
              </a:r>
              <a:r>
                <a:rPr sz="1400" dirty="0">
                  <a:solidFill>
                    <a:srgbClr val="FFFFFF"/>
                  </a:solidFill>
                  <a:latin typeface="Calibri"/>
                  <a:cs typeface="Calibri"/>
                </a:rPr>
                <a:t>+</a:t>
              </a:r>
              <a:r>
                <a:rPr sz="1400" spc="-10" dirty="0">
                  <a:solidFill>
                    <a:srgbClr val="FFFFFF"/>
                  </a:solidFill>
                  <a:latin typeface="Calibri"/>
                  <a:cs typeface="Calibri"/>
                </a:rPr>
                <a:t> </a:t>
              </a:r>
              <a:r>
                <a:rPr sz="1400" dirty="0">
                  <a:solidFill>
                    <a:srgbClr val="FFFFFF"/>
                  </a:solidFill>
                  <a:latin typeface="Calibri"/>
                  <a:cs typeface="Calibri"/>
                </a:rPr>
                <a:t>2</a:t>
              </a:r>
              <a:r>
                <a:rPr sz="1400" spc="5" dirty="0">
                  <a:solidFill>
                    <a:srgbClr val="FFFFFF"/>
                  </a:solidFill>
                  <a:latin typeface="Calibri"/>
                  <a:cs typeface="Calibri"/>
                </a:rPr>
                <a:t> </a:t>
              </a:r>
              <a:r>
                <a:rPr sz="1400" spc="-5" dirty="0">
                  <a:solidFill>
                    <a:srgbClr val="FFFFFF"/>
                  </a:solidFill>
                  <a:latin typeface="Calibri"/>
                  <a:cs typeface="Calibri"/>
                </a:rPr>
                <a:t>Dir</a:t>
              </a:r>
              <a:r>
                <a:rPr sz="1400" dirty="0">
                  <a:solidFill>
                    <a:srgbClr val="FFFFFF"/>
                  </a:solidFill>
                  <a:latin typeface="Calibri"/>
                  <a:cs typeface="Calibri"/>
                </a:rPr>
                <a:t> adj.</a:t>
              </a:r>
              <a:endParaRPr lang="fr-FR" sz="1400" dirty="0">
                <a:solidFill>
                  <a:srgbClr val="FFFFFF"/>
                </a:solidFill>
                <a:latin typeface="Calibri"/>
                <a:cs typeface="Calibri"/>
              </a:endParaRPr>
            </a:p>
            <a:p>
              <a:pPr marL="12700" marR="5080" algn="ctr">
                <a:lnSpc>
                  <a:spcPct val="100000"/>
                </a:lnSpc>
              </a:pPr>
              <a:r>
                <a:rPr sz="1400" dirty="0">
                  <a:solidFill>
                    <a:srgbClr val="FFFFFF"/>
                  </a:solidFill>
                  <a:latin typeface="Calibri"/>
                  <a:cs typeface="Calibri"/>
                </a:rPr>
                <a:t>+</a:t>
              </a:r>
              <a:r>
                <a:rPr sz="1400" spc="-5" dirty="0">
                  <a:solidFill>
                    <a:srgbClr val="FFFFFF"/>
                  </a:solidFill>
                  <a:latin typeface="Calibri"/>
                  <a:cs typeface="Calibri"/>
                </a:rPr>
                <a:t> </a:t>
              </a:r>
              <a:r>
                <a:rPr lang="fr-FR" sz="1400" spc="-10" dirty="0">
                  <a:solidFill>
                    <a:srgbClr val="FFFFFF"/>
                  </a:solidFill>
                  <a:latin typeface="Calibri"/>
                  <a:cs typeface="Calibri"/>
                </a:rPr>
                <a:t>Chargés missions</a:t>
              </a:r>
              <a:endParaRPr sz="1400" dirty="0">
                <a:latin typeface="Calibri"/>
                <a:cs typeface="Calibri"/>
              </a:endParaRPr>
            </a:p>
          </p:txBody>
        </p:sp>
        <p:grpSp>
          <p:nvGrpSpPr>
            <p:cNvPr id="8" name="object 14">
              <a:extLst>
                <a:ext uri="{FF2B5EF4-FFF2-40B4-BE49-F238E27FC236}">
                  <a16:creationId xmlns:a16="http://schemas.microsoft.com/office/drawing/2014/main" id="{0A5A07B6-AACD-457D-9273-9E1CFFD929FD}"/>
                </a:ext>
              </a:extLst>
            </p:cNvPr>
            <p:cNvGrpSpPr/>
            <p:nvPr/>
          </p:nvGrpSpPr>
          <p:grpSpPr>
            <a:xfrm>
              <a:off x="1081786" y="4125214"/>
              <a:ext cx="2842895" cy="1169670"/>
              <a:chOff x="1081786" y="4125214"/>
              <a:chExt cx="2842895" cy="1169670"/>
            </a:xfrm>
          </p:grpSpPr>
          <p:sp>
            <p:nvSpPr>
              <p:cNvPr id="32" name="object 15">
                <a:extLst>
                  <a:ext uri="{FF2B5EF4-FFF2-40B4-BE49-F238E27FC236}">
                    <a16:creationId xmlns:a16="http://schemas.microsoft.com/office/drawing/2014/main" id="{F49DBBD7-B021-4AD9-A509-D3374F0E6D93}"/>
                  </a:ext>
                </a:extLst>
              </p:cNvPr>
              <p:cNvSpPr/>
              <p:nvPr/>
            </p:nvSpPr>
            <p:spPr>
              <a:xfrm>
                <a:off x="1088136" y="4131564"/>
                <a:ext cx="2830195" cy="1156970"/>
              </a:xfrm>
              <a:custGeom>
                <a:avLst/>
                <a:gdLst/>
                <a:ahLst/>
                <a:cxnLst/>
                <a:rect l="l" t="t" r="r" b="b"/>
                <a:pathLst>
                  <a:path w="2830195" h="1156970">
                    <a:moveTo>
                      <a:pt x="2637281" y="0"/>
                    </a:moveTo>
                    <a:lnTo>
                      <a:pt x="192785" y="0"/>
                    </a:lnTo>
                    <a:lnTo>
                      <a:pt x="148580" y="5094"/>
                    </a:lnTo>
                    <a:lnTo>
                      <a:pt x="108001" y="19603"/>
                    </a:lnTo>
                    <a:lnTo>
                      <a:pt x="72206" y="42367"/>
                    </a:lnTo>
                    <a:lnTo>
                      <a:pt x="42351" y="72227"/>
                    </a:lnTo>
                    <a:lnTo>
                      <a:pt x="19594" y="108024"/>
                    </a:lnTo>
                    <a:lnTo>
                      <a:pt x="5091" y="148596"/>
                    </a:lnTo>
                    <a:lnTo>
                      <a:pt x="0" y="192786"/>
                    </a:lnTo>
                    <a:lnTo>
                      <a:pt x="0" y="963930"/>
                    </a:lnTo>
                    <a:lnTo>
                      <a:pt x="5091" y="1008119"/>
                    </a:lnTo>
                    <a:lnTo>
                      <a:pt x="19594" y="1048691"/>
                    </a:lnTo>
                    <a:lnTo>
                      <a:pt x="42351" y="1084488"/>
                    </a:lnTo>
                    <a:lnTo>
                      <a:pt x="72206" y="1114348"/>
                    </a:lnTo>
                    <a:lnTo>
                      <a:pt x="108001" y="1137112"/>
                    </a:lnTo>
                    <a:lnTo>
                      <a:pt x="148580" y="1151621"/>
                    </a:lnTo>
                    <a:lnTo>
                      <a:pt x="192785" y="1156716"/>
                    </a:lnTo>
                    <a:lnTo>
                      <a:pt x="2637281" y="1156716"/>
                    </a:lnTo>
                    <a:lnTo>
                      <a:pt x="2681471" y="1151621"/>
                    </a:lnTo>
                    <a:lnTo>
                      <a:pt x="2722043" y="1137112"/>
                    </a:lnTo>
                    <a:lnTo>
                      <a:pt x="2757840" y="1114348"/>
                    </a:lnTo>
                    <a:lnTo>
                      <a:pt x="2787700" y="1084488"/>
                    </a:lnTo>
                    <a:lnTo>
                      <a:pt x="2810464" y="1048691"/>
                    </a:lnTo>
                    <a:lnTo>
                      <a:pt x="2824973" y="1008119"/>
                    </a:lnTo>
                    <a:lnTo>
                      <a:pt x="2830067" y="963930"/>
                    </a:lnTo>
                    <a:lnTo>
                      <a:pt x="2830067" y="192786"/>
                    </a:lnTo>
                    <a:lnTo>
                      <a:pt x="2824973" y="148596"/>
                    </a:lnTo>
                    <a:lnTo>
                      <a:pt x="2810464" y="108024"/>
                    </a:lnTo>
                    <a:lnTo>
                      <a:pt x="2787700" y="72227"/>
                    </a:lnTo>
                    <a:lnTo>
                      <a:pt x="2757840" y="42367"/>
                    </a:lnTo>
                    <a:lnTo>
                      <a:pt x="2722043" y="19603"/>
                    </a:lnTo>
                    <a:lnTo>
                      <a:pt x="2681471" y="5094"/>
                    </a:lnTo>
                    <a:lnTo>
                      <a:pt x="2637281" y="0"/>
                    </a:lnTo>
                    <a:close/>
                  </a:path>
                </a:pathLst>
              </a:custGeom>
              <a:solidFill>
                <a:srgbClr val="FFC000"/>
              </a:solidFill>
            </p:spPr>
            <p:txBody>
              <a:bodyPr wrap="square" lIns="0" tIns="0" rIns="0" bIns="0" rtlCol="0"/>
              <a:lstStyle/>
              <a:p>
                <a:endParaRPr sz="1400"/>
              </a:p>
            </p:txBody>
          </p:sp>
          <p:sp>
            <p:nvSpPr>
              <p:cNvPr id="33" name="object 16">
                <a:extLst>
                  <a:ext uri="{FF2B5EF4-FFF2-40B4-BE49-F238E27FC236}">
                    <a16:creationId xmlns:a16="http://schemas.microsoft.com/office/drawing/2014/main" id="{8E18331F-5002-43EB-B960-AF0F65BC051A}"/>
                  </a:ext>
                </a:extLst>
              </p:cNvPr>
              <p:cNvSpPr/>
              <p:nvPr/>
            </p:nvSpPr>
            <p:spPr>
              <a:xfrm>
                <a:off x="1088136" y="4131564"/>
                <a:ext cx="2830195" cy="1156970"/>
              </a:xfrm>
              <a:custGeom>
                <a:avLst/>
                <a:gdLst/>
                <a:ahLst/>
                <a:cxnLst/>
                <a:rect l="l" t="t" r="r" b="b"/>
                <a:pathLst>
                  <a:path w="2830195" h="1156970">
                    <a:moveTo>
                      <a:pt x="0" y="192786"/>
                    </a:moveTo>
                    <a:lnTo>
                      <a:pt x="5091" y="148596"/>
                    </a:lnTo>
                    <a:lnTo>
                      <a:pt x="19594" y="108024"/>
                    </a:lnTo>
                    <a:lnTo>
                      <a:pt x="42351" y="72227"/>
                    </a:lnTo>
                    <a:lnTo>
                      <a:pt x="72206" y="42367"/>
                    </a:lnTo>
                    <a:lnTo>
                      <a:pt x="108001" y="19603"/>
                    </a:lnTo>
                    <a:lnTo>
                      <a:pt x="148580" y="5094"/>
                    </a:lnTo>
                    <a:lnTo>
                      <a:pt x="192785" y="0"/>
                    </a:lnTo>
                    <a:lnTo>
                      <a:pt x="2637281" y="0"/>
                    </a:lnTo>
                    <a:lnTo>
                      <a:pt x="2681471" y="5094"/>
                    </a:lnTo>
                    <a:lnTo>
                      <a:pt x="2722043" y="19603"/>
                    </a:lnTo>
                    <a:lnTo>
                      <a:pt x="2757840" y="42367"/>
                    </a:lnTo>
                    <a:lnTo>
                      <a:pt x="2787700" y="72227"/>
                    </a:lnTo>
                    <a:lnTo>
                      <a:pt x="2810464" y="108024"/>
                    </a:lnTo>
                    <a:lnTo>
                      <a:pt x="2824973" y="148596"/>
                    </a:lnTo>
                    <a:lnTo>
                      <a:pt x="2830067" y="192786"/>
                    </a:lnTo>
                    <a:lnTo>
                      <a:pt x="2830067" y="963930"/>
                    </a:lnTo>
                    <a:lnTo>
                      <a:pt x="2824973" y="1008119"/>
                    </a:lnTo>
                    <a:lnTo>
                      <a:pt x="2810464" y="1048691"/>
                    </a:lnTo>
                    <a:lnTo>
                      <a:pt x="2787700" y="1084488"/>
                    </a:lnTo>
                    <a:lnTo>
                      <a:pt x="2757840" y="1114348"/>
                    </a:lnTo>
                    <a:lnTo>
                      <a:pt x="2722043" y="1137112"/>
                    </a:lnTo>
                    <a:lnTo>
                      <a:pt x="2681471" y="1151621"/>
                    </a:lnTo>
                    <a:lnTo>
                      <a:pt x="2637281" y="1156716"/>
                    </a:lnTo>
                    <a:lnTo>
                      <a:pt x="192785" y="1156716"/>
                    </a:lnTo>
                    <a:lnTo>
                      <a:pt x="148580" y="1151621"/>
                    </a:lnTo>
                    <a:lnTo>
                      <a:pt x="108001" y="1137112"/>
                    </a:lnTo>
                    <a:lnTo>
                      <a:pt x="72206" y="1114348"/>
                    </a:lnTo>
                    <a:lnTo>
                      <a:pt x="42351" y="1084488"/>
                    </a:lnTo>
                    <a:lnTo>
                      <a:pt x="19594" y="1048691"/>
                    </a:lnTo>
                    <a:lnTo>
                      <a:pt x="5091" y="1008119"/>
                    </a:lnTo>
                    <a:lnTo>
                      <a:pt x="0" y="963930"/>
                    </a:lnTo>
                    <a:lnTo>
                      <a:pt x="0" y="192786"/>
                    </a:lnTo>
                    <a:close/>
                  </a:path>
                </a:pathLst>
              </a:custGeom>
              <a:ln w="12192">
                <a:solidFill>
                  <a:srgbClr val="2E528F"/>
                </a:solidFill>
              </a:ln>
            </p:spPr>
            <p:txBody>
              <a:bodyPr wrap="square" lIns="0" tIns="0" rIns="0" bIns="0" rtlCol="0"/>
              <a:lstStyle/>
              <a:p>
                <a:endParaRPr sz="1400"/>
              </a:p>
            </p:txBody>
          </p:sp>
        </p:grpSp>
        <p:sp>
          <p:nvSpPr>
            <p:cNvPr id="9" name="object 17">
              <a:extLst>
                <a:ext uri="{FF2B5EF4-FFF2-40B4-BE49-F238E27FC236}">
                  <a16:creationId xmlns:a16="http://schemas.microsoft.com/office/drawing/2014/main" id="{7841C6F8-5728-465D-B0AA-572626275197}"/>
                </a:ext>
              </a:extLst>
            </p:cNvPr>
            <p:cNvSpPr txBox="1"/>
            <p:nvPr/>
          </p:nvSpPr>
          <p:spPr>
            <a:xfrm>
              <a:off x="1440559" y="4234344"/>
              <a:ext cx="2124076" cy="835525"/>
            </a:xfrm>
            <a:prstGeom prst="rect">
              <a:avLst/>
            </a:prstGeom>
          </p:spPr>
          <p:txBody>
            <a:bodyPr vert="horz" wrap="square" lIns="0" tIns="12700" rIns="0" bIns="0" rtlCol="0">
              <a:spAutoFit/>
            </a:bodyPr>
            <a:lstStyle/>
            <a:p>
              <a:pPr marL="12700" marR="5080" algn="ctr">
                <a:lnSpc>
                  <a:spcPct val="100000"/>
                </a:lnSpc>
                <a:spcBef>
                  <a:spcPts val="100"/>
                </a:spcBef>
              </a:pPr>
              <a:r>
                <a:rPr sz="1400" b="1" u="sng" spc="-5" dirty="0">
                  <a:solidFill>
                    <a:srgbClr val="FFFFFF"/>
                  </a:solidFill>
                  <a:latin typeface="Calibri"/>
                  <a:cs typeface="Calibri"/>
                </a:rPr>
                <a:t>Co</a:t>
              </a:r>
              <a:r>
                <a:rPr lang="fr-FR" sz="1400" b="1" u="sng" spc="-5" dirty="0">
                  <a:solidFill>
                    <a:srgbClr val="FFFFFF"/>
                  </a:solidFill>
                  <a:latin typeface="Calibri"/>
                  <a:cs typeface="Calibri"/>
                </a:rPr>
                <a:t>mité</a:t>
              </a:r>
              <a:r>
                <a:rPr sz="1400" b="1" u="sng" spc="-5" dirty="0">
                  <a:solidFill>
                    <a:srgbClr val="FFFFFF"/>
                  </a:solidFill>
                  <a:latin typeface="Calibri"/>
                  <a:cs typeface="Calibri"/>
                </a:rPr>
                <a:t> </a:t>
              </a:r>
              <a:r>
                <a:rPr sz="1400" b="1" u="sng" spc="-5" dirty="0" err="1">
                  <a:solidFill>
                    <a:srgbClr val="FFFFFF"/>
                  </a:solidFill>
                  <a:latin typeface="Calibri"/>
                  <a:cs typeface="Calibri"/>
                </a:rPr>
                <a:t>scientifique</a:t>
              </a:r>
              <a:r>
                <a:rPr sz="1400" b="1" u="sng" dirty="0">
                  <a:solidFill>
                    <a:srgbClr val="FFFFFF"/>
                  </a:solidFill>
                  <a:latin typeface="Calibri"/>
                  <a:cs typeface="Calibri"/>
                </a:rPr>
                <a:t> </a:t>
              </a:r>
              <a:r>
                <a:rPr sz="1400" b="1" u="sng" spc="-395" dirty="0">
                  <a:solidFill>
                    <a:srgbClr val="FFFFFF"/>
                  </a:solidFill>
                  <a:latin typeface="Calibri"/>
                  <a:cs typeface="Calibri"/>
                </a:rPr>
                <a:t> </a:t>
              </a:r>
              <a:r>
                <a:rPr sz="1400" spc="-5" dirty="0">
                  <a:solidFill>
                    <a:srgbClr val="FFFFFF"/>
                  </a:solidFill>
                  <a:latin typeface="Calibri"/>
                  <a:cs typeface="Calibri"/>
                </a:rPr>
                <a:t>Bureau </a:t>
              </a:r>
              <a:r>
                <a:rPr sz="1400" dirty="0">
                  <a:solidFill>
                    <a:srgbClr val="FFFFFF"/>
                  </a:solidFill>
                  <a:latin typeface="Calibri"/>
                  <a:cs typeface="Calibri"/>
                </a:rPr>
                <a:t>+ </a:t>
              </a:r>
              <a:r>
                <a:rPr sz="1400" spc="-10" dirty="0">
                  <a:solidFill>
                    <a:srgbClr val="FFFFFF"/>
                  </a:solidFill>
                  <a:latin typeface="Calibri"/>
                  <a:cs typeface="Calibri"/>
                </a:rPr>
                <a:t>experts </a:t>
              </a:r>
              <a:r>
                <a:rPr sz="1400" spc="-5" dirty="0">
                  <a:solidFill>
                    <a:srgbClr val="FFFFFF"/>
                  </a:solidFill>
                  <a:latin typeface="Calibri"/>
                  <a:cs typeface="Calibri"/>
                </a:rPr>
                <a:t> </a:t>
              </a:r>
              <a:r>
                <a:rPr sz="1400" spc="-10" dirty="0">
                  <a:solidFill>
                    <a:srgbClr val="FFFFFF"/>
                  </a:solidFill>
                  <a:latin typeface="Calibri"/>
                  <a:cs typeface="Calibri"/>
                </a:rPr>
                <a:t>extérieurs</a:t>
              </a:r>
              <a:endParaRPr sz="1400" dirty="0">
                <a:latin typeface="Calibri"/>
                <a:cs typeface="Calibri"/>
              </a:endParaRPr>
            </a:p>
          </p:txBody>
        </p:sp>
        <p:grpSp>
          <p:nvGrpSpPr>
            <p:cNvPr id="11" name="object 18">
              <a:extLst>
                <a:ext uri="{FF2B5EF4-FFF2-40B4-BE49-F238E27FC236}">
                  <a16:creationId xmlns:a16="http://schemas.microsoft.com/office/drawing/2014/main" id="{BCD47BC5-7CBE-4C83-9DE8-0B8B9123EFD7}"/>
                </a:ext>
              </a:extLst>
            </p:cNvPr>
            <p:cNvGrpSpPr/>
            <p:nvPr/>
          </p:nvGrpSpPr>
          <p:grpSpPr>
            <a:xfrm>
              <a:off x="4791870" y="3978477"/>
              <a:ext cx="2841625" cy="1341755"/>
              <a:chOff x="4765294" y="3594861"/>
              <a:chExt cx="2841625" cy="1341755"/>
            </a:xfrm>
          </p:grpSpPr>
          <p:sp>
            <p:nvSpPr>
              <p:cNvPr id="30" name="object 19">
                <a:extLst>
                  <a:ext uri="{FF2B5EF4-FFF2-40B4-BE49-F238E27FC236}">
                    <a16:creationId xmlns:a16="http://schemas.microsoft.com/office/drawing/2014/main" id="{9B9D9882-3E30-4261-8D00-7C3545E57E34}"/>
                  </a:ext>
                </a:extLst>
              </p:cNvPr>
              <p:cNvSpPr/>
              <p:nvPr/>
            </p:nvSpPr>
            <p:spPr>
              <a:xfrm>
                <a:off x="4771644" y="3601211"/>
                <a:ext cx="2828925" cy="1329055"/>
              </a:xfrm>
              <a:custGeom>
                <a:avLst/>
                <a:gdLst/>
                <a:ahLst/>
                <a:cxnLst/>
                <a:rect l="l" t="t" r="r" b="b"/>
                <a:pathLst>
                  <a:path w="2828925" h="1329054">
                    <a:moveTo>
                      <a:pt x="2607055" y="0"/>
                    </a:moveTo>
                    <a:lnTo>
                      <a:pt x="221487" y="0"/>
                    </a:lnTo>
                    <a:lnTo>
                      <a:pt x="176857" y="4500"/>
                    </a:lnTo>
                    <a:lnTo>
                      <a:pt x="135284" y="17408"/>
                    </a:lnTo>
                    <a:lnTo>
                      <a:pt x="97662" y="37832"/>
                    </a:lnTo>
                    <a:lnTo>
                      <a:pt x="64881" y="64881"/>
                    </a:lnTo>
                    <a:lnTo>
                      <a:pt x="37832" y="97662"/>
                    </a:lnTo>
                    <a:lnTo>
                      <a:pt x="17408" y="135284"/>
                    </a:lnTo>
                    <a:lnTo>
                      <a:pt x="4500" y="176857"/>
                    </a:lnTo>
                    <a:lnTo>
                      <a:pt x="0" y="221487"/>
                    </a:lnTo>
                    <a:lnTo>
                      <a:pt x="0" y="1107439"/>
                    </a:lnTo>
                    <a:lnTo>
                      <a:pt x="4500" y="1152070"/>
                    </a:lnTo>
                    <a:lnTo>
                      <a:pt x="17408" y="1193643"/>
                    </a:lnTo>
                    <a:lnTo>
                      <a:pt x="37832" y="1231265"/>
                    </a:lnTo>
                    <a:lnTo>
                      <a:pt x="64881" y="1264046"/>
                    </a:lnTo>
                    <a:lnTo>
                      <a:pt x="97662" y="1291095"/>
                    </a:lnTo>
                    <a:lnTo>
                      <a:pt x="135284" y="1311519"/>
                    </a:lnTo>
                    <a:lnTo>
                      <a:pt x="176857" y="1324427"/>
                    </a:lnTo>
                    <a:lnTo>
                      <a:pt x="221487" y="1328927"/>
                    </a:lnTo>
                    <a:lnTo>
                      <a:pt x="2607055" y="1328927"/>
                    </a:lnTo>
                    <a:lnTo>
                      <a:pt x="2651686" y="1324427"/>
                    </a:lnTo>
                    <a:lnTo>
                      <a:pt x="2693259" y="1311519"/>
                    </a:lnTo>
                    <a:lnTo>
                      <a:pt x="2730881" y="1291095"/>
                    </a:lnTo>
                    <a:lnTo>
                      <a:pt x="2763662" y="1264046"/>
                    </a:lnTo>
                    <a:lnTo>
                      <a:pt x="2790711" y="1231265"/>
                    </a:lnTo>
                    <a:lnTo>
                      <a:pt x="2811135" y="1193643"/>
                    </a:lnTo>
                    <a:lnTo>
                      <a:pt x="2824043" y="1152070"/>
                    </a:lnTo>
                    <a:lnTo>
                      <a:pt x="2828544" y="1107439"/>
                    </a:lnTo>
                    <a:lnTo>
                      <a:pt x="2828544" y="221487"/>
                    </a:lnTo>
                    <a:lnTo>
                      <a:pt x="2824043" y="176857"/>
                    </a:lnTo>
                    <a:lnTo>
                      <a:pt x="2811135" y="135284"/>
                    </a:lnTo>
                    <a:lnTo>
                      <a:pt x="2790711" y="97662"/>
                    </a:lnTo>
                    <a:lnTo>
                      <a:pt x="2763662" y="64881"/>
                    </a:lnTo>
                    <a:lnTo>
                      <a:pt x="2730881" y="37832"/>
                    </a:lnTo>
                    <a:lnTo>
                      <a:pt x="2693259" y="17408"/>
                    </a:lnTo>
                    <a:lnTo>
                      <a:pt x="2651686" y="4500"/>
                    </a:lnTo>
                    <a:lnTo>
                      <a:pt x="2607055" y="0"/>
                    </a:lnTo>
                    <a:close/>
                  </a:path>
                </a:pathLst>
              </a:custGeom>
              <a:solidFill>
                <a:srgbClr val="4471C4"/>
              </a:solidFill>
            </p:spPr>
            <p:txBody>
              <a:bodyPr wrap="square" lIns="0" tIns="0" rIns="0" bIns="0" rtlCol="0"/>
              <a:lstStyle/>
              <a:p>
                <a:endParaRPr sz="1400"/>
              </a:p>
            </p:txBody>
          </p:sp>
          <p:sp>
            <p:nvSpPr>
              <p:cNvPr id="31" name="object 20">
                <a:extLst>
                  <a:ext uri="{FF2B5EF4-FFF2-40B4-BE49-F238E27FC236}">
                    <a16:creationId xmlns:a16="http://schemas.microsoft.com/office/drawing/2014/main" id="{AB255CA1-7A2F-41A8-8695-457E14DCC898}"/>
                  </a:ext>
                </a:extLst>
              </p:cNvPr>
              <p:cNvSpPr/>
              <p:nvPr/>
            </p:nvSpPr>
            <p:spPr>
              <a:xfrm>
                <a:off x="4771644" y="3601211"/>
                <a:ext cx="2828925" cy="1329055"/>
              </a:xfrm>
              <a:custGeom>
                <a:avLst/>
                <a:gdLst/>
                <a:ahLst/>
                <a:cxnLst/>
                <a:rect l="l" t="t" r="r" b="b"/>
                <a:pathLst>
                  <a:path w="2828925" h="1329054">
                    <a:moveTo>
                      <a:pt x="0" y="221487"/>
                    </a:moveTo>
                    <a:lnTo>
                      <a:pt x="4500" y="176857"/>
                    </a:lnTo>
                    <a:lnTo>
                      <a:pt x="17408" y="135284"/>
                    </a:lnTo>
                    <a:lnTo>
                      <a:pt x="37832" y="97662"/>
                    </a:lnTo>
                    <a:lnTo>
                      <a:pt x="64881" y="64881"/>
                    </a:lnTo>
                    <a:lnTo>
                      <a:pt x="97662" y="37832"/>
                    </a:lnTo>
                    <a:lnTo>
                      <a:pt x="135284" y="17408"/>
                    </a:lnTo>
                    <a:lnTo>
                      <a:pt x="176857" y="4500"/>
                    </a:lnTo>
                    <a:lnTo>
                      <a:pt x="221487" y="0"/>
                    </a:lnTo>
                    <a:lnTo>
                      <a:pt x="2607055" y="0"/>
                    </a:lnTo>
                    <a:lnTo>
                      <a:pt x="2651686" y="4500"/>
                    </a:lnTo>
                    <a:lnTo>
                      <a:pt x="2693259" y="17408"/>
                    </a:lnTo>
                    <a:lnTo>
                      <a:pt x="2730881" y="37832"/>
                    </a:lnTo>
                    <a:lnTo>
                      <a:pt x="2763662" y="64881"/>
                    </a:lnTo>
                    <a:lnTo>
                      <a:pt x="2790711" y="97662"/>
                    </a:lnTo>
                    <a:lnTo>
                      <a:pt x="2811135" y="135284"/>
                    </a:lnTo>
                    <a:lnTo>
                      <a:pt x="2824043" y="176857"/>
                    </a:lnTo>
                    <a:lnTo>
                      <a:pt x="2828544" y="221487"/>
                    </a:lnTo>
                    <a:lnTo>
                      <a:pt x="2828544" y="1107439"/>
                    </a:lnTo>
                    <a:lnTo>
                      <a:pt x="2824043" y="1152070"/>
                    </a:lnTo>
                    <a:lnTo>
                      <a:pt x="2811135" y="1193643"/>
                    </a:lnTo>
                    <a:lnTo>
                      <a:pt x="2790711" y="1231265"/>
                    </a:lnTo>
                    <a:lnTo>
                      <a:pt x="2763662" y="1264046"/>
                    </a:lnTo>
                    <a:lnTo>
                      <a:pt x="2730881" y="1291095"/>
                    </a:lnTo>
                    <a:lnTo>
                      <a:pt x="2693259" y="1311519"/>
                    </a:lnTo>
                    <a:lnTo>
                      <a:pt x="2651686" y="1324427"/>
                    </a:lnTo>
                    <a:lnTo>
                      <a:pt x="2607055" y="1328927"/>
                    </a:lnTo>
                    <a:lnTo>
                      <a:pt x="221487" y="1328927"/>
                    </a:lnTo>
                    <a:lnTo>
                      <a:pt x="176857" y="1324427"/>
                    </a:lnTo>
                    <a:lnTo>
                      <a:pt x="135284" y="1311519"/>
                    </a:lnTo>
                    <a:lnTo>
                      <a:pt x="97662" y="1291095"/>
                    </a:lnTo>
                    <a:lnTo>
                      <a:pt x="64881" y="1264046"/>
                    </a:lnTo>
                    <a:lnTo>
                      <a:pt x="37832" y="1231265"/>
                    </a:lnTo>
                    <a:lnTo>
                      <a:pt x="17408" y="1193643"/>
                    </a:lnTo>
                    <a:lnTo>
                      <a:pt x="4500" y="1152070"/>
                    </a:lnTo>
                    <a:lnTo>
                      <a:pt x="0" y="1107439"/>
                    </a:lnTo>
                    <a:lnTo>
                      <a:pt x="0" y="221487"/>
                    </a:lnTo>
                    <a:close/>
                  </a:path>
                </a:pathLst>
              </a:custGeom>
              <a:ln w="12191">
                <a:solidFill>
                  <a:srgbClr val="2E528F"/>
                </a:solidFill>
              </a:ln>
            </p:spPr>
            <p:txBody>
              <a:bodyPr wrap="square" lIns="0" tIns="0" rIns="0" bIns="0" rtlCol="0"/>
              <a:lstStyle/>
              <a:p>
                <a:endParaRPr sz="1400"/>
              </a:p>
            </p:txBody>
          </p:sp>
        </p:grpSp>
        <p:sp>
          <p:nvSpPr>
            <p:cNvPr id="12" name="object 21">
              <a:extLst>
                <a:ext uri="{FF2B5EF4-FFF2-40B4-BE49-F238E27FC236}">
                  <a16:creationId xmlns:a16="http://schemas.microsoft.com/office/drawing/2014/main" id="{56433EC8-E9F6-4BC3-9C71-9FD7E03DDF41}"/>
                </a:ext>
              </a:extLst>
            </p:cNvPr>
            <p:cNvSpPr txBox="1"/>
            <p:nvPr/>
          </p:nvSpPr>
          <p:spPr>
            <a:xfrm>
              <a:off x="4875950" y="4024191"/>
              <a:ext cx="2702179" cy="1108614"/>
            </a:xfrm>
            <a:prstGeom prst="rect">
              <a:avLst/>
            </a:prstGeom>
          </p:spPr>
          <p:txBody>
            <a:bodyPr vert="horz" wrap="square" lIns="0" tIns="12700" rIns="0" bIns="0" rtlCol="0">
              <a:spAutoFit/>
            </a:bodyPr>
            <a:lstStyle/>
            <a:p>
              <a:pPr marL="1905" algn="ctr">
                <a:lnSpc>
                  <a:spcPct val="100000"/>
                </a:lnSpc>
                <a:spcBef>
                  <a:spcPts val="100"/>
                </a:spcBef>
              </a:pPr>
              <a:r>
                <a:rPr lang="fr-FR" sz="1400" b="1" u="sng" spc="-5" dirty="0">
                  <a:solidFill>
                    <a:srgbClr val="FFFFFF"/>
                  </a:solidFill>
                  <a:latin typeface="Calibri"/>
                  <a:cs typeface="Calibri"/>
                </a:rPr>
                <a:t>Conseil de la FR</a:t>
              </a:r>
              <a:endParaRPr sz="1400" b="1" u="sng" dirty="0">
                <a:latin typeface="Calibri"/>
                <a:cs typeface="Calibri"/>
              </a:endParaRPr>
            </a:p>
            <a:p>
              <a:pPr marL="12065" marR="5080" indent="-1270" algn="ctr">
                <a:lnSpc>
                  <a:spcPct val="100000"/>
                </a:lnSpc>
              </a:pPr>
              <a:r>
                <a:rPr sz="1400" spc="-15" dirty="0">
                  <a:solidFill>
                    <a:srgbClr val="FFFFFF"/>
                  </a:solidFill>
                  <a:latin typeface="Calibri"/>
                  <a:cs typeface="Calibri"/>
                </a:rPr>
                <a:t>Re</a:t>
              </a:r>
              <a:r>
                <a:rPr lang="fr-FR" sz="1400" spc="-15" dirty="0">
                  <a:solidFill>
                    <a:srgbClr val="FFFFFF"/>
                  </a:solidFill>
                  <a:latin typeface="Calibri"/>
                  <a:cs typeface="Calibri"/>
                </a:rPr>
                <a:t>s</a:t>
              </a:r>
              <a:r>
                <a:rPr sz="1400" spc="-15" dirty="0">
                  <a:solidFill>
                    <a:srgbClr val="FFFFFF"/>
                  </a:solidFill>
                  <a:latin typeface="Calibri"/>
                  <a:cs typeface="Calibri"/>
                </a:rPr>
                <a:t>p.</a:t>
              </a:r>
              <a:r>
                <a:rPr sz="1400" spc="10" dirty="0">
                  <a:solidFill>
                    <a:srgbClr val="FFFFFF"/>
                  </a:solidFill>
                  <a:latin typeface="Calibri"/>
                  <a:cs typeface="Calibri"/>
                </a:rPr>
                <a:t> </a:t>
              </a:r>
              <a:r>
                <a:rPr sz="1400" spc="-5" dirty="0">
                  <a:solidFill>
                    <a:srgbClr val="FFFFFF"/>
                  </a:solidFill>
                  <a:latin typeface="Calibri"/>
                  <a:cs typeface="Calibri"/>
                </a:rPr>
                <a:t>Labos</a:t>
              </a:r>
              <a:r>
                <a:rPr sz="1400" spc="-10" dirty="0">
                  <a:solidFill>
                    <a:srgbClr val="FFFFFF"/>
                  </a:solidFill>
                  <a:latin typeface="Calibri"/>
                  <a:cs typeface="Calibri"/>
                </a:rPr>
                <a:t> </a:t>
              </a:r>
              <a:r>
                <a:rPr sz="1400" dirty="0">
                  <a:solidFill>
                    <a:srgbClr val="FFFFFF"/>
                  </a:solidFill>
                  <a:latin typeface="Calibri"/>
                  <a:cs typeface="Calibri"/>
                </a:rPr>
                <a:t>+ </a:t>
              </a:r>
              <a:r>
                <a:rPr sz="1400" spc="-15" dirty="0">
                  <a:solidFill>
                    <a:srgbClr val="FFFFFF"/>
                  </a:solidFill>
                  <a:latin typeface="Calibri"/>
                  <a:cs typeface="Calibri"/>
                </a:rPr>
                <a:t>Re</a:t>
              </a:r>
              <a:r>
                <a:rPr lang="fr-FR" sz="1400" spc="-15" dirty="0">
                  <a:solidFill>
                    <a:srgbClr val="FFFFFF"/>
                  </a:solidFill>
                  <a:latin typeface="Calibri"/>
                  <a:cs typeface="Calibri"/>
                </a:rPr>
                <a:t>s</a:t>
              </a:r>
              <a:r>
                <a:rPr sz="1400" spc="-15" dirty="0">
                  <a:solidFill>
                    <a:srgbClr val="FFFFFF"/>
                  </a:solidFill>
                  <a:latin typeface="Calibri"/>
                  <a:cs typeface="Calibri"/>
                </a:rPr>
                <a:t>p. </a:t>
              </a:r>
              <a:r>
                <a:rPr sz="1400" spc="-10" dirty="0">
                  <a:solidFill>
                    <a:srgbClr val="FFFFFF"/>
                  </a:solidFill>
                  <a:latin typeface="Calibri"/>
                  <a:cs typeface="Calibri"/>
                </a:rPr>
                <a:t> structures</a:t>
              </a:r>
              <a:r>
                <a:rPr sz="1400" spc="-5" dirty="0">
                  <a:solidFill>
                    <a:srgbClr val="FFFFFF"/>
                  </a:solidFill>
                  <a:latin typeface="Calibri"/>
                  <a:cs typeface="Calibri"/>
                </a:rPr>
                <a:t> </a:t>
              </a:r>
              <a:r>
                <a:rPr sz="1400" spc="-10" dirty="0">
                  <a:solidFill>
                    <a:srgbClr val="FFFFFF"/>
                  </a:solidFill>
                  <a:latin typeface="Calibri"/>
                  <a:cs typeface="Calibri"/>
                </a:rPr>
                <a:t>partenaires </a:t>
              </a:r>
              <a:r>
                <a:rPr sz="1400" spc="-5" dirty="0">
                  <a:solidFill>
                    <a:srgbClr val="FFFFFF"/>
                  </a:solidFill>
                  <a:latin typeface="Calibri"/>
                  <a:cs typeface="Calibri"/>
                </a:rPr>
                <a:t> (CIR1, </a:t>
              </a:r>
              <a:r>
                <a:rPr sz="1400" spc="-40" dirty="0">
                  <a:solidFill>
                    <a:srgbClr val="FFFFFF"/>
                  </a:solidFill>
                  <a:latin typeface="Calibri"/>
                  <a:cs typeface="Calibri"/>
                </a:rPr>
                <a:t>ZATU, </a:t>
              </a:r>
              <a:r>
                <a:rPr sz="1400" spc="-5" dirty="0">
                  <a:solidFill>
                    <a:srgbClr val="FFFFFF"/>
                  </a:solidFill>
                  <a:latin typeface="Calibri"/>
                  <a:cs typeface="Calibri"/>
                </a:rPr>
                <a:t>BRGM, ZAL, </a:t>
              </a:r>
              <a:r>
                <a:rPr sz="1400" spc="-395" dirty="0">
                  <a:solidFill>
                    <a:srgbClr val="FFFFFF"/>
                  </a:solidFill>
                  <a:latin typeface="Calibri"/>
                  <a:cs typeface="Calibri"/>
                </a:rPr>
                <a:t> </a:t>
              </a:r>
              <a:r>
                <a:rPr sz="1400" spc="-5" dirty="0">
                  <a:solidFill>
                    <a:srgbClr val="FFFFFF"/>
                  </a:solidFill>
                  <a:latin typeface="Calibri"/>
                  <a:cs typeface="Calibri"/>
                </a:rPr>
                <a:t>FR</a:t>
              </a:r>
              <a:r>
                <a:rPr sz="1400" spc="-10" dirty="0">
                  <a:solidFill>
                    <a:srgbClr val="FFFFFF"/>
                  </a:solidFill>
                  <a:latin typeface="Calibri"/>
                  <a:cs typeface="Calibri"/>
                </a:rPr>
                <a:t> </a:t>
              </a:r>
              <a:r>
                <a:rPr sz="1400" spc="-5" dirty="0">
                  <a:solidFill>
                    <a:srgbClr val="FFFFFF"/>
                  </a:solidFill>
                  <a:latin typeface="Calibri"/>
                  <a:cs typeface="Calibri"/>
                </a:rPr>
                <a:t>…)</a:t>
              </a:r>
              <a:endParaRPr sz="1400" dirty="0">
                <a:latin typeface="Calibri"/>
                <a:cs typeface="Calibri"/>
              </a:endParaRPr>
            </a:p>
          </p:txBody>
        </p:sp>
        <p:grpSp>
          <p:nvGrpSpPr>
            <p:cNvPr id="13" name="object 22">
              <a:extLst>
                <a:ext uri="{FF2B5EF4-FFF2-40B4-BE49-F238E27FC236}">
                  <a16:creationId xmlns:a16="http://schemas.microsoft.com/office/drawing/2014/main" id="{9DEE03FA-4019-48A6-B5AA-6C644D559B2A}"/>
                </a:ext>
              </a:extLst>
            </p:cNvPr>
            <p:cNvGrpSpPr/>
            <p:nvPr/>
          </p:nvGrpSpPr>
          <p:grpSpPr>
            <a:xfrm>
              <a:off x="8447278" y="3984827"/>
              <a:ext cx="2842895" cy="1349249"/>
              <a:chOff x="8447278" y="4125214"/>
              <a:chExt cx="2842895" cy="1169670"/>
            </a:xfrm>
          </p:grpSpPr>
          <p:sp>
            <p:nvSpPr>
              <p:cNvPr id="28" name="object 23">
                <a:extLst>
                  <a:ext uri="{FF2B5EF4-FFF2-40B4-BE49-F238E27FC236}">
                    <a16:creationId xmlns:a16="http://schemas.microsoft.com/office/drawing/2014/main" id="{3CA2CE00-851E-4E28-A040-C407958BB61C}"/>
                  </a:ext>
                </a:extLst>
              </p:cNvPr>
              <p:cNvSpPr/>
              <p:nvPr/>
            </p:nvSpPr>
            <p:spPr>
              <a:xfrm>
                <a:off x="8453628" y="4131564"/>
                <a:ext cx="2830195" cy="1156970"/>
              </a:xfrm>
              <a:custGeom>
                <a:avLst/>
                <a:gdLst/>
                <a:ahLst/>
                <a:cxnLst/>
                <a:rect l="l" t="t" r="r" b="b"/>
                <a:pathLst>
                  <a:path w="2830195" h="1156970">
                    <a:moveTo>
                      <a:pt x="2637281" y="0"/>
                    </a:moveTo>
                    <a:lnTo>
                      <a:pt x="192786" y="0"/>
                    </a:lnTo>
                    <a:lnTo>
                      <a:pt x="148596" y="5094"/>
                    </a:lnTo>
                    <a:lnTo>
                      <a:pt x="108024" y="19603"/>
                    </a:lnTo>
                    <a:lnTo>
                      <a:pt x="72227" y="42367"/>
                    </a:lnTo>
                    <a:lnTo>
                      <a:pt x="42367" y="72227"/>
                    </a:lnTo>
                    <a:lnTo>
                      <a:pt x="19603" y="108024"/>
                    </a:lnTo>
                    <a:lnTo>
                      <a:pt x="5094" y="148596"/>
                    </a:lnTo>
                    <a:lnTo>
                      <a:pt x="0" y="192786"/>
                    </a:lnTo>
                    <a:lnTo>
                      <a:pt x="0" y="963930"/>
                    </a:lnTo>
                    <a:lnTo>
                      <a:pt x="5094" y="1008119"/>
                    </a:lnTo>
                    <a:lnTo>
                      <a:pt x="19603" y="1048691"/>
                    </a:lnTo>
                    <a:lnTo>
                      <a:pt x="42367" y="1084488"/>
                    </a:lnTo>
                    <a:lnTo>
                      <a:pt x="72227" y="1114348"/>
                    </a:lnTo>
                    <a:lnTo>
                      <a:pt x="108024" y="1137112"/>
                    </a:lnTo>
                    <a:lnTo>
                      <a:pt x="148596" y="1151621"/>
                    </a:lnTo>
                    <a:lnTo>
                      <a:pt x="192786" y="1156716"/>
                    </a:lnTo>
                    <a:lnTo>
                      <a:pt x="2637281" y="1156716"/>
                    </a:lnTo>
                    <a:lnTo>
                      <a:pt x="2681471" y="1151621"/>
                    </a:lnTo>
                    <a:lnTo>
                      <a:pt x="2722043" y="1137112"/>
                    </a:lnTo>
                    <a:lnTo>
                      <a:pt x="2757840" y="1114348"/>
                    </a:lnTo>
                    <a:lnTo>
                      <a:pt x="2787700" y="1084488"/>
                    </a:lnTo>
                    <a:lnTo>
                      <a:pt x="2810464" y="1048691"/>
                    </a:lnTo>
                    <a:lnTo>
                      <a:pt x="2824973" y="1008119"/>
                    </a:lnTo>
                    <a:lnTo>
                      <a:pt x="2830068" y="963930"/>
                    </a:lnTo>
                    <a:lnTo>
                      <a:pt x="2830068" y="192786"/>
                    </a:lnTo>
                    <a:lnTo>
                      <a:pt x="2824973" y="148596"/>
                    </a:lnTo>
                    <a:lnTo>
                      <a:pt x="2810464" y="108024"/>
                    </a:lnTo>
                    <a:lnTo>
                      <a:pt x="2787700" y="72227"/>
                    </a:lnTo>
                    <a:lnTo>
                      <a:pt x="2757840" y="42367"/>
                    </a:lnTo>
                    <a:lnTo>
                      <a:pt x="2722043" y="19603"/>
                    </a:lnTo>
                    <a:lnTo>
                      <a:pt x="2681471" y="5094"/>
                    </a:lnTo>
                    <a:lnTo>
                      <a:pt x="2637281" y="0"/>
                    </a:lnTo>
                    <a:close/>
                  </a:path>
                </a:pathLst>
              </a:custGeom>
              <a:solidFill>
                <a:srgbClr val="9DC3E6"/>
              </a:solidFill>
            </p:spPr>
            <p:txBody>
              <a:bodyPr wrap="square" lIns="0" tIns="0" rIns="0" bIns="0" rtlCol="0"/>
              <a:lstStyle/>
              <a:p>
                <a:endParaRPr sz="1400"/>
              </a:p>
            </p:txBody>
          </p:sp>
          <p:sp>
            <p:nvSpPr>
              <p:cNvPr id="29" name="object 24">
                <a:extLst>
                  <a:ext uri="{FF2B5EF4-FFF2-40B4-BE49-F238E27FC236}">
                    <a16:creationId xmlns:a16="http://schemas.microsoft.com/office/drawing/2014/main" id="{931264D5-0E98-4C16-801F-8E6FBAFA28C8}"/>
                  </a:ext>
                </a:extLst>
              </p:cNvPr>
              <p:cNvSpPr/>
              <p:nvPr/>
            </p:nvSpPr>
            <p:spPr>
              <a:xfrm>
                <a:off x="8453628" y="4131564"/>
                <a:ext cx="2830195" cy="1156970"/>
              </a:xfrm>
              <a:custGeom>
                <a:avLst/>
                <a:gdLst/>
                <a:ahLst/>
                <a:cxnLst/>
                <a:rect l="l" t="t" r="r" b="b"/>
                <a:pathLst>
                  <a:path w="2830195" h="1156970">
                    <a:moveTo>
                      <a:pt x="0" y="192786"/>
                    </a:moveTo>
                    <a:lnTo>
                      <a:pt x="5094" y="148596"/>
                    </a:lnTo>
                    <a:lnTo>
                      <a:pt x="19603" y="108024"/>
                    </a:lnTo>
                    <a:lnTo>
                      <a:pt x="42367" y="72227"/>
                    </a:lnTo>
                    <a:lnTo>
                      <a:pt x="72227" y="42367"/>
                    </a:lnTo>
                    <a:lnTo>
                      <a:pt x="108024" y="19603"/>
                    </a:lnTo>
                    <a:lnTo>
                      <a:pt x="148596" y="5094"/>
                    </a:lnTo>
                    <a:lnTo>
                      <a:pt x="192786" y="0"/>
                    </a:lnTo>
                    <a:lnTo>
                      <a:pt x="2637281" y="0"/>
                    </a:lnTo>
                    <a:lnTo>
                      <a:pt x="2681471" y="5094"/>
                    </a:lnTo>
                    <a:lnTo>
                      <a:pt x="2722043" y="19603"/>
                    </a:lnTo>
                    <a:lnTo>
                      <a:pt x="2757840" y="42367"/>
                    </a:lnTo>
                    <a:lnTo>
                      <a:pt x="2787700" y="72227"/>
                    </a:lnTo>
                    <a:lnTo>
                      <a:pt x="2810464" y="108024"/>
                    </a:lnTo>
                    <a:lnTo>
                      <a:pt x="2824973" y="148596"/>
                    </a:lnTo>
                    <a:lnTo>
                      <a:pt x="2830068" y="192786"/>
                    </a:lnTo>
                    <a:lnTo>
                      <a:pt x="2830068" y="963930"/>
                    </a:lnTo>
                    <a:lnTo>
                      <a:pt x="2824973" y="1008119"/>
                    </a:lnTo>
                    <a:lnTo>
                      <a:pt x="2810464" y="1048691"/>
                    </a:lnTo>
                    <a:lnTo>
                      <a:pt x="2787700" y="1084488"/>
                    </a:lnTo>
                    <a:lnTo>
                      <a:pt x="2757840" y="1114348"/>
                    </a:lnTo>
                    <a:lnTo>
                      <a:pt x="2722043" y="1137112"/>
                    </a:lnTo>
                    <a:lnTo>
                      <a:pt x="2681471" y="1151621"/>
                    </a:lnTo>
                    <a:lnTo>
                      <a:pt x="2637281" y="1156716"/>
                    </a:lnTo>
                    <a:lnTo>
                      <a:pt x="192786" y="1156716"/>
                    </a:lnTo>
                    <a:lnTo>
                      <a:pt x="148596" y="1151621"/>
                    </a:lnTo>
                    <a:lnTo>
                      <a:pt x="108024" y="1137112"/>
                    </a:lnTo>
                    <a:lnTo>
                      <a:pt x="72227" y="1114348"/>
                    </a:lnTo>
                    <a:lnTo>
                      <a:pt x="42367" y="1084488"/>
                    </a:lnTo>
                    <a:lnTo>
                      <a:pt x="19603" y="1048691"/>
                    </a:lnTo>
                    <a:lnTo>
                      <a:pt x="5094" y="1008119"/>
                    </a:lnTo>
                    <a:lnTo>
                      <a:pt x="0" y="963930"/>
                    </a:lnTo>
                    <a:lnTo>
                      <a:pt x="0" y="192786"/>
                    </a:lnTo>
                    <a:close/>
                  </a:path>
                </a:pathLst>
              </a:custGeom>
              <a:ln w="12191">
                <a:solidFill>
                  <a:srgbClr val="2E528F"/>
                </a:solidFill>
              </a:ln>
            </p:spPr>
            <p:txBody>
              <a:bodyPr wrap="square" lIns="0" tIns="0" rIns="0" bIns="0" rtlCol="0"/>
              <a:lstStyle/>
              <a:p>
                <a:endParaRPr sz="1400"/>
              </a:p>
            </p:txBody>
          </p:sp>
        </p:grpSp>
        <p:grpSp>
          <p:nvGrpSpPr>
            <p:cNvPr id="14" name="object 25">
              <a:extLst>
                <a:ext uri="{FF2B5EF4-FFF2-40B4-BE49-F238E27FC236}">
                  <a16:creationId xmlns:a16="http://schemas.microsoft.com/office/drawing/2014/main" id="{4E0CC296-93C3-4781-A1E6-57F1EC7FBC81}"/>
                </a:ext>
              </a:extLst>
            </p:cNvPr>
            <p:cNvGrpSpPr/>
            <p:nvPr/>
          </p:nvGrpSpPr>
          <p:grpSpPr>
            <a:xfrm>
              <a:off x="8447278" y="2110485"/>
              <a:ext cx="2842895" cy="1222650"/>
              <a:chOff x="8447278" y="2110485"/>
              <a:chExt cx="2842895" cy="1168400"/>
            </a:xfrm>
          </p:grpSpPr>
          <p:sp>
            <p:nvSpPr>
              <p:cNvPr id="26" name="object 26">
                <a:extLst>
                  <a:ext uri="{FF2B5EF4-FFF2-40B4-BE49-F238E27FC236}">
                    <a16:creationId xmlns:a16="http://schemas.microsoft.com/office/drawing/2014/main" id="{39ABCDCA-55ED-4461-BBF7-48B1AE7BF8A2}"/>
                  </a:ext>
                </a:extLst>
              </p:cNvPr>
              <p:cNvSpPr/>
              <p:nvPr/>
            </p:nvSpPr>
            <p:spPr>
              <a:xfrm>
                <a:off x="8453628" y="2116835"/>
                <a:ext cx="2830195" cy="1155700"/>
              </a:xfrm>
              <a:custGeom>
                <a:avLst/>
                <a:gdLst/>
                <a:ahLst/>
                <a:cxnLst/>
                <a:rect l="l" t="t" r="r" b="b"/>
                <a:pathLst>
                  <a:path w="2830195" h="1155700">
                    <a:moveTo>
                      <a:pt x="2637536" y="0"/>
                    </a:moveTo>
                    <a:lnTo>
                      <a:pt x="192531" y="0"/>
                    </a:lnTo>
                    <a:lnTo>
                      <a:pt x="148396" y="5086"/>
                    </a:lnTo>
                    <a:lnTo>
                      <a:pt x="107875" y="19575"/>
                    </a:lnTo>
                    <a:lnTo>
                      <a:pt x="72127" y="42307"/>
                    </a:lnTo>
                    <a:lnTo>
                      <a:pt x="42307" y="72127"/>
                    </a:lnTo>
                    <a:lnTo>
                      <a:pt x="19575" y="107875"/>
                    </a:lnTo>
                    <a:lnTo>
                      <a:pt x="5086" y="148396"/>
                    </a:lnTo>
                    <a:lnTo>
                      <a:pt x="0" y="192531"/>
                    </a:lnTo>
                    <a:lnTo>
                      <a:pt x="0" y="962660"/>
                    </a:lnTo>
                    <a:lnTo>
                      <a:pt x="5086" y="1006795"/>
                    </a:lnTo>
                    <a:lnTo>
                      <a:pt x="19575" y="1047316"/>
                    </a:lnTo>
                    <a:lnTo>
                      <a:pt x="42307" y="1083064"/>
                    </a:lnTo>
                    <a:lnTo>
                      <a:pt x="72127" y="1112884"/>
                    </a:lnTo>
                    <a:lnTo>
                      <a:pt x="107875" y="1135616"/>
                    </a:lnTo>
                    <a:lnTo>
                      <a:pt x="148396" y="1150105"/>
                    </a:lnTo>
                    <a:lnTo>
                      <a:pt x="192531" y="1155191"/>
                    </a:lnTo>
                    <a:lnTo>
                      <a:pt x="2637536" y="1155191"/>
                    </a:lnTo>
                    <a:lnTo>
                      <a:pt x="2681671" y="1150105"/>
                    </a:lnTo>
                    <a:lnTo>
                      <a:pt x="2722192" y="1135616"/>
                    </a:lnTo>
                    <a:lnTo>
                      <a:pt x="2757940" y="1112884"/>
                    </a:lnTo>
                    <a:lnTo>
                      <a:pt x="2787760" y="1083064"/>
                    </a:lnTo>
                    <a:lnTo>
                      <a:pt x="2810492" y="1047316"/>
                    </a:lnTo>
                    <a:lnTo>
                      <a:pt x="2824981" y="1006795"/>
                    </a:lnTo>
                    <a:lnTo>
                      <a:pt x="2830068" y="962660"/>
                    </a:lnTo>
                    <a:lnTo>
                      <a:pt x="2830068" y="192531"/>
                    </a:lnTo>
                    <a:lnTo>
                      <a:pt x="2824981" y="148396"/>
                    </a:lnTo>
                    <a:lnTo>
                      <a:pt x="2810492" y="107875"/>
                    </a:lnTo>
                    <a:lnTo>
                      <a:pt x="2787760" y="72127"/>
                    </a:lnTo>
                    <a:lnTo>
                      <a:pt x="2757940" y="42307"/>
                    </a:lnTo>
                    <a:lnTo>
                      <a:pt x="2722192" y="19575"/>
                    </a:lnTo>
                    <a:lnTo>
                      <a:pt x="2681671" y="5086"/>
                    </a:lnTo>
                    <a:lnTo>
                      <a:pt x="2637536" y="0"/>
                    </a:lnTo>
                    <a:close/>
                  </a:path>
                </a:pathLst>
              </a:custGeom>
              <a:solidFill>
                <a:srgbClr val="6FAC46"/>
              </a:solidFill>
            </p:spPr>
            <p:txBody>
              <a:bodyPr wrap="square" lIns="0" tIns="0" rIns="0" bIns="0" rtlCol="0"/>
              <a:lstStyle/>
              <a:p>
                <a:endParaRPr sz="1400"/>
              </a:p>
            </p:txBody>
          </p:sp>
          <p:sp>
            <p:nvSpPr>
              <p:cNvPr id="27" name="object 27">
                <a:extLst>
                  <a:ext uri="{FF2B5EF4-FFF2-40B4-BE49-F238E27FC236}">
                    <a16:creationId xmlns:a16="http://schemas.microsoft.com/office/drawing/2014/main" id="{47F9CF81-179D-47E5-8F91-0891C36BA493}"/>
                  </a:ext>
                </a:extLst>
              </p:cNvPr>
              <p:cNvSpPr/>
              <p:nvPr/>
            </p:nvSpPr>
            <p:spPr>
              <a:xfrm>
                <a:off x="8453628" y="2116835"/>
                <a:ext cx="2830195" cy="1155700"/>
              </a:xfrm>
              <a:custGeom>
                <a:avLst/>
                <a:gdLst/>
                <a:ahLst/>
                <a:cxnLst/>
                <a:rect l="l" t="t" r="r" b="b"/>
                <a:pathLst>
                  <a:path w="2830195" h="1155700">
                    <a:moveTo>
                      <a:pt x="0" y="192531"/>
                    </a:moveTo>
                    <a:lnTo>
                      <a:pt x="5086" y="148396"/>
                    </a:lnTo>
                    <a:lnTo>
                      <a:pt x="19575" y="107875"/>
                    </a:lnTo>
                    <a:lnTo>
                      <a:pt x="42307" y="72127"/>
                    </a:lnTo>
                    <a:lnTo>
                      <a:pt x="72127" y="42307"/>
                    </a:lnTo>
                    <a:lnTo>
                      <a:pt x="107875" y="19575"/>
                    </a:lnTo>
                    <a:lnTo>
                      <a:pt x="148396" y="5086"/>
                    </a:lnTo>
                    <a:lnTo>
                      <a:pt x="192531" y="0"/>
                    </a:lnTo>
                    <a:lnTo>
                      <a:pt x="2637536" y="0"/>
                    </a:lnTo>
                    <a:lnTo>
                      <a:pt x="2681671" y="5086"/>
                    </a:lnTo>
                    <a:lnTo>
                      <a:pt x="2722192" y="19575"/>
                    </a:lnTo>
                    <a:lnTo>
                      <a:pt x="2757940" y="42307"/>
                    </a:lnTo>
                    <a:lnTo>
                      <a:pt x="2787760" y="72127"/>
                    </a:lnTo>
                    <a:lnTo>
                      <a:pt x="2810492" y="107875"/>
                    </a:lnTo>
                    <a:lnTo>
                      <a:pt x="2824981" y="148396"/>
                    </a:lnTo>
                    <a:lnTo>
                      <a:pt x="2830068" y="192531"/>
                    </a:lnTo>
                    <a:lnTo>
                      <a:pt x="2830068" y="962660"/>
                    </a:lnTo>
                    <a:lnTo>
                      <a:pt x="2824981" y="1006795"/>
                    </a:lnTo>
                    <a:lnTo>
                      <a:pt x="2810492" y="1047316"/>
                    </a:lnTo>
                    <a:lnTo>
                      <a:pt x="2787760" y="1083064"/>
                    </a:lnTo>
                    <a:lnTo>
                      <a:pt x="2757940" y="1112884"/>
                    </a:lnTo>
                    <a:lnTo>
                      <a:pt x="2722192" y="1135616"/>
                    </a:lnTo>
                    <a:lnTo>
                      <a:pt x="2681671" y="1150105"/>
                    </a:lnTo>
                    <a:lnTo>
                      <a:pt x="2637536" y="1155191"/>
                    </a:lnTo>
                    <a:lnTo>
                      <a:pt x="192531" y="1155191"/>
                    </a:lnTo>
                    <a:lnTo>
                      <a:pt x="148396" y="1150105"/>
                    </a:lnTo>
                    <a:lnTo>
                      <a:pt x="107875" y="1135616"/>
                    </a:lnTo>
                    <a:lnTo>
                      <a:pt x="72127" y="1112884"/>
                    </a:lnTo>
                    <a:lnTo>
                      <a:pt x="42307" y="1083064"/>
                    </a:lnTo>
                    <a:lnTo>
                      <a:pt x="19575" y="1047316"/>
                    </a:lnTo>
                    <a:lnTo>
                      <a:pt x="5086" y="1006795"/>
                    </a:lnTo>
                    <a:lnTo>
                      <a:pt x="0" y="962660"/>
                    </a:lnTo>
                    <a:lnTo>
                      <a:pt x="0" y="192531"/>
                    </a:lnTo>
                    <a:close/>
                  </a:path>
                </a:pathLst>
              </a:custGeom>
              <a:ln w="12192">
                <a:solidFill>
                  <a:srgbClr val="2E528F"/>
                </a:solidFill>
              </a:ln>
            </p:spPr>
            <p:txBody>
              <a:bodyPr wrap="square" lIns="0" tIns="0" rIns="0" bIns="0" rtlCol="0"/>
              <a:lstStyle/>
              <a:p>
                <a:endParaRPr sz="1400"/>
              </a:p>
            </p:txBody>
          </p:sp>
        </p:grpSp>
        <p:sp>
          <p:nvSpPr>
            <p:cNvPr id="15" name="object 28">
              <a:extLst>
                <a:ext uri="{FF2B5EF4-FFF2-40B4-BE49-F238E27FC236}">
                  <a16:creationId xmlns:a16="http://schemas.microsoft.com/office/drawing/2014/main" id="{FB0406AD-0632-4CA2-867F-CE4FF7F76993}"/>
                </a:ext>
              </a:extLst>
            </p:cNvPr>
            <p:cNvSpPr txBox="1"/>
            <p:nvPr/>
          </p:nvSpPr>
          <p:spPr>
            <a:xfrm>
              <a:off x="8689569" y="2078044"/>
              <a:ext cx="2465432" cy="1007831"/>
            </a:xfrm>
            <a:prstGeom prst="rect">
              <a:avLst/>
            </a:prstGeom>
          </p:spPr>
          <p:txBody>
            <a:bodyPr vert="horz" wrap="square" lIns="0" tIns="12700" rIns="0" bIns="0" rtlCol="0">
              <a:spAutoFit/>
            </a:bodyPr>
            <a:lstStyle/>
            <a:p>
              <a:pPr marL="12700" marR="5080" algn="ctr">
                <a:lnSpc>
                  <a:spcPct val="100000"/>
                </a:lnSpc>
                <a:spcBef>
                  <a:spcPts val="100"/>
                </a:spcBef>
              </a:pPr>
              <a:r>
                <a:rPr sz="1400" b="1" u="sng" spc="-10" dirty="0">
                  <a:solidFill>
                    <a:srgbClr val="FFFFFF"/>
                  </a:solidFill>
                  <a:latin typeface="Calibri"/>
                  <a:cs typeface="Calibri"/>
                </a:rPr>
                <a:t>Chargés </a:t>
              </a:r>
              <a:r>
                <a:rPr sz="1400" b="1" u="sng" spc="-5" dirty="0">
                  <a:solidFill>
                    <a:srgbClr val="FFFFFF"/>
                  </a:solidFill>
                  <a:latin typeface="Calibri"/>
                  <a:cs typeface="Calibri"/>
                </a:rPr>
                <a:t>de missions</a:t>
              </a:r>
              <a:r>
                <a:rPr sz="1400" b="1" u="sng" dirty="0">
                  <a:solidFill>
                    <a:srgbClr val="FFFFFF"/>
                  </a:solidFill>
                  <a:latin typeface="Calibri"/>
                  <a:cs typeface="Calibri"/>
                </a:rPr>
                <a:t> </a:t>
              </a:r>
              <a:r>
                <a:rPr sz="1400" b="1" u="sng" spc="5" dirty="0">
                  <a:solidFill>
                    <a:srgbClr val="FFFFFF"/>
                  </a:solidFill>
                  <a:latin typeface="Calibri"/>
                  <a:cs typeface="Calibri"/>
                </a:rPr>
                <a:t> </a:t>
              </a:r>
              <a:endParaRPr lang="fr-FR" sz="1400" b="1" u="sng" spc="5" dirty="0">
                <a:solidFill>
                  <a:srgbClr val="FFFFFF"/>
                </a:solidFill>
                <a:latin typeface="Calibri"/>
                <a:cs typeface="Calibri"/>
              </a:endParaRPr>
            </a:p>
            <a:p>
              <a:pPr marL="12700" marR="5080" algn="ctr">
                <a:lnSpc>
                  <a:spcPct val="100000"/>
                </a:lnSpc>
                <a:spcBef>
                  <a:spcPts val="100"/>
                </a:spcBef>
              </a:pPr>
              <a:r>
                <a:rPr lang="fr-FR" sz="1200" spc="5" dirty="0">
                  <a:solidFill>
                    <a:srgbClr val="FFFFFF"/>
                  </a:solidFill>
                  <a:latin typeface="Calibri"/>
                  <a:cs typeface="Calibri"/>
                </a:rPr>
                <a:t>Resp. </a:t>
              </a:r>
              <a:r>
                <a:rPr lang="fr-FR" sz="1200" spc="-10" dirty="0">
                  <a:solidFill>
                    <a:srgbClr val="FFFFFF"/>
                  </a:solidFill>
                  <a:cs typeface="Calibri"/>
                </a:rPr>
                <a:t>Observatoire/ </a:t>
              </a:r>
              <a:r>
                <a:rPr sz="1200" spc="-10" dirty="0" err="1">
                  <a:solidFill>
                    <a:srgbClr val="FFFFFF"/>
                  </a:solidFill>
                  <a:latin typeface="Calibri"/>
                  <a:cs typeface="Calibri"/>
                </a:rPr>
                <a:t>Actualités</a:t>
              </a:r>
              <a:r>
                <a:rPr sz="1200" spc="-65" dirty="0">
                  <a:solidFill>
                    <a:srgbClr val="FFFFFF"/>
                  </a:solidFill>
                  <a:latin typeface="Calibri"/>
                  <a:cs typeface="Calibri"/>
                </a:rPr>
                <a:t> </a:t>
              </a:r>
              <a:r>
                <a:rPr sz="1200" dirty="0">
                  <a:solidFill>
                    <a:srgbClr val="FFFFFF"/>
                  </a:solidFill>
                  <a:latin typeface="Calibri"/>
                  <a:cs typeface="Calibri"/>
                </a:rPr>
                <a:t>- </a:t>
              </a:r>
              <a:r>
                <a:rPr sz="1200" spc="-390" dirty="0">
                  <a:solidFill>
                    <a:srgbClr val="FFFFFF"/>
                  </a:solidFill>
                  <a:latin typeface="Calibri"/>
                  <a:cs typeface="Calibri"/>
                </a:rPr>
                <a:t> </a:t>
              </a:r>
              <a:r>
                <a:rPr sz="1200" spc="-10" dirty="0">
                  <a:solidFill>
                    <a:srgbClr val="FFFFFF"/>
                  </a:solidFill>
                  <a:latin typeface="Calibri"/>
                  <a:cs typeface="Calibri"/>
                </a:rPr>
                <a:t>Webmaster</a:t>
              </a:r>
              <a:r>
                <a:rPr lang="fr-FR" sz="1200" spc="-10" dirty="0">
                  <a:solidFill>
                    <a:srgbClr val="FFFFFF"/>
                  </a:solidFill>
                  <a:latin typeface="Calibri"/>
                  <a:cs typeface="Calibri"/>
                </a:rPr>
                <a:t> / </a:t>
              </a:r>
              <a:r>
                <a:rPr lang="fr-FR" sz="1200" spc="-10" dirty="0">
                  <a:solidFill>
                    <a:srgbClr val="FFFFFF"/>
                  </a:solidFill>
                  <a:cs typeface="Calibri"/>
                </a:rPr>
                <a:t>Resp. </a:t>
              </a:r>
              <a:r>
                <a:rPr lang="fr-FR" sz="1200" spc="5" dirty="0">
                  <a:solidFill>
                    <a:srgbClr val="FFFFFF"/>
                  </a:solidFill>
                  <a:latin typeface="Calibri"/>
                  <a:cs typeface="Calibri"/>
                </a:rPr>
                <a:t>défis </a:t>
              </a:r>
              <a:r>
                <a:rPr lang="fr-FR" sz="1200" spc="-10" dirty="0">
                  <a:solidFill>
                    <a:srgbClr val="FFFFFF"/>
                  </a:solidFill>
                  <a:cs typeface="Calibri"/>
                </a:rPr>
                <a:t>/ </a:t>
              </a:r>
              <a:r>
                <a:rPr lang="fr-FR" sz="1200" spc="-10" dirty="0">
                  <a:solidFill>
                    <a:srgbClr val="FFFFFF"/>
                  </a:solidFill>
                  <a:latin typeface="Calibri"/>
                  <a:cs typeface="Calibri"/>
                </a:rPr>
                <a:t>Formation   Resp. technique</a:t>
              </a:r>
              <a:endParaRPr sz="1200" dirty="0">
                <a:latin typeface="Calibri"/>
                <a:cs typeface="Calibri"/>
              </a:endParaRPr>
            </a:p>
          </p:txBody>
        </p:sp>
        <p:grpSp>
          <p:nvGrpSpPr>
            <p:cNvPr id="16" name="object 29">
              <a:extLst>
                <a:ext uri="{FF2B5EF4-FFF2-40B4-BE49-F238E27FC236}">
                  <a16:creationId xmlns:a16="http://schemas.microsoft.com/office/drawing/2014/main" id="{6FFB14EB-DC08-4926-B24D-B3B0701CC2C1}"/>
                </a:ext>
              </a:extLst>
            </p:cNvPr>
            <p:cNvGrpSpPr/>
            <p:nvPr/>
          </p:nvGrpSpPr>
          <p:grpSpPr>
            <a:xfrm>
              <a:off x="1081786" y="2110485"/>
              <a:ext cx="2842895" cy="1168400"/>
              <a:chOff x="1081786" y="2110485"/>
              <a:chExt cx="2842895" cy="1168400"/>
            </a:xfrm>
          </p:grpSpPr>
          <p:sp>
            <p:nvSpPr>
              <p:cNvPr id="24" name="object 30">
                <a:extLst>
                  <a:ext uri="{FF2B5EF4-FFF2-40B4-BE49-F238E27FC236}">
                    <a16:creationId xmlns:a16="http://schemas.microsoft.com/office/drawing/2014/main" id="{A70C7365-86BE-40DB-BFF3-029EA710C21E}"/>
                  </a:ext>
                </a:extLst>
              </p:cNvPr>
              <p:cNvSpPr/>
              <p:nvPr/>
            </p:nvSpPr>
            <p:spPr>
              <a:xfrm>
                <a:off x="1088136" y="2116835"/>
                <a:ext cx="2830195" cy="1155700"/>
              </a:xfrm>
              <a:custGeom>
                <a:avLst/>
                <a:gdLst/>
                <a:ahLst/>
                <a:cxnLst/>
                <a:rect l="l" t="t" r="r" b="b"/>
                <a:pathLst>
                  <a:path w="2830195" h="1155700">
                    <a:moveTo>
                      <a:pt x="2637536" y="0"/>
                    </a:moveTo>
                    <a:lnTo>
                      <a:pt x="192531" y="0"/>
                    </a:lnTo>
                    <a:lnTo>
                      <a:pt x="148388" y="5086"/>
                    </a:lnTo>
                    <a:lnTo>
                      <a:pt x="107864" y="19575"/>
                    </a:lnTo>
                    <a:lnTo>
                      <a:pt x="72116" y="42307"/>
                    </a:lnTo>
                    <a:lnTo>
                      <a:pt x="42299" y="72127"/>
                    </a:lnTo>
                    <a:lnTo>
                      <a:pt x="19570" y="107875"/>
                    </a:lnTo>
                    <a:lnTo>
                      <a:pt x="5085" y="148396"/>
                    </a:lnTo>
                    <a:lnTo>
                      <a:pt x="0" y="192531"/>
                    </a:lnTo>
                    <a:lnTo>
                      <a:pt x="0" y="962660"/>
                    </a:lnTo>
                    <a:lnTo>
                      <a:pt x="5085" y="1006795"/>
                    </a:lnTo>
                    <a:lnTo>
                      <a:pt x="19570" y="1047316"/>
                    </a:lnTo>
                    <a:lnTo>
                      <a:pt x="42299" y="1083064"/>
                    </a:lnTo>
                    <a:lnTo>
                      <a:pt x="72116" y="1112884"/>
                    </a:lnTo>
                    <a:lnTo>
                      <a:pt x="107864" y="1135616"/>
                    </a:lnTo>
                    <a:lnTo>
                      <a:pt x="148388" y="1150105"/>
                    </a:lnTo>
                    <a:lnTo>
                      <a:pt x="192531" y="1155191"/>
                    </a:lnTo>
                    <a:lnTo>
                      <a:pt x="2637536" y="1155191"/>
                    </a:lnTo>
                    <a:lnTo>
                      <a:pt x="2681671" y="1150105"/>
                    </a:lnTo>
                    <a:lnTo>
                      <a:pt x="2722192" y="1135616"/>
                    </a:lnTo>
                    <a:lnTo>
                      <a:pt x="2757940" y="1112884"/>
                    </a:lnTo>
                    <a:lnTo>
                      <a:pt x="2787760" y="1083064"/>
                    </a:lnTo>
                    <a:lnTo>
                      <a:pt x="2810492" y="1047316"/>
                    </a:lnTo>
                    <a:lnTo>
                      <a:pt x="2824981" y="1006795"/>
                    </a:lnTo>
                    <a:lnTo>
                      <a:pt x="2830067" y="962660"/>
                    </a:lnTo>
                    <a:lnTo>
                      <a:pt x="2830067" y="192531"/>
                    </a:lnTo>
                    <a:lnTo>
                      <a:pt x="2824981" y="148396"/>
                    </a:lnTo>
                    <a:lnTo>
                      <a:pt x="2810492" y="107875"/>
                    </a:lnTo>
                    <a:lnTo>
                      <a:pt x="2787760" y="72127"/>
                    </a:lnTo>
                    <a:lnTo>
                      <a:pt x="2757940" y="42307"/>
                    </a:lnTo>
                    <a:lnTo>
                      <a:pt x="2722192" y="19575"/>
                    </a:lnTo>
                    <a:lnTo>
                      <a:pt x="2681671" y="5086"/>
                    </a:lnTo>
                    <a:lnTo>
                      <a:pt x="2637536" y="0"/>
                    </a:lnTo>
                    <a:close/>
                  </a:path>
                </a:pathLst>
              </a:custGeom>
              <a:solidFill>
                <a:srgbClr val="C55A11"/>
              </a:solidFill>
            </p:spPr>
            <p:txBody>
              <a:bodyPr wrap="square" lIns="0" tIns="0" rIns="0" bIns="0" rtlCol="0"/>
              <a:lstStyle/>
              <a:p>
                <a:endParaRPr sz="1400"/>
              </a:p>
            </p:txBody>
          </p:sp>
          <p:sp>
            <p:nvSpPr>
              <p:cNvPr id="25" name="object 31">
                <a:extLst>
                  <a:ext uri="{FF2B5EF4-FFF2-40B4-BE49-F238E27FC236}">
                    <a16:creationId xmlns:a16="http://schemas.microsoft.com/office/drawing/2014/main" id="{AED59B17-6AF2-4302-9066-0AB8CD558AC1}"/>
                  </a:ext>
                </a:extLst>
              </p:cNvPr>
              <p:cNvSpPr/>
              <p:nvPr/>
            </p:nvSpPr>
            <p:spPr>
              <a:xfrm>
                <a:off x="1088136" y="2116835"/>
                <a:ext cx="2830195" cy="1155700"/>
              </a:xfrm>
              <a:custGeom>
                <a:avLst/>
                <a:gdLst/>
                <a:ahLst/>
                <a:cxnLst/>
                <a:rect l="l" t="t" r="r" b="b"/>
                <a:pathLst>
                  <a:path w="2830195" h="1155700">
                    <a:moveTo>
                      <a:pt x="0" y="192531"/>
                    </a:moveTo>
                    <a:lnTo>
                      <a:pt x="5085" y="148396"/>
                    </a:lnTo>
                    <a:lnTo>
                      <a:pt x="19570" y="107875"/>
                    </a:lnTo>
                    <a:lnTo>
                      <a:pt x="42299" y="72127"/>
                    </a:lnTo>
                    <a:lnTo>
                      <a:pt x="72116" y="42307"/>
                    </a:lnTo>
                    <a:lnTo>
                      <a:pt x="107864" y="19575"/>
                    </a:lnTo>
                    <a:lnTo>
                      <a:pt x="148388" y="5086"/>
                    </a:lnTo>
                    <a:lnTo>
                      <a:pt x="192531" y="0"/>
                    </a:lnTo>
                    <a:lnTo>
                      <a:pt x="2637536" y="0"/>
                    </a:lnTo>
                    <a:lnTo>
                      <a:pt x="2681671" y="5086"/>
                    </a:lnTo>
                    <a:lnTo>
                      <a:pt x="2722192" y="19575"/>
                    </a:lnTo>
                    <a:lnTo>
                      <a:pt x="2757940" y="42307"/>
                    </a:lnTo>
                    <a:lnTo>
                      <a:pt x="2787760" y="72127"/>
                    </a:lnTo>
                    <a:lnTo>
                      <a:pt x="2810492" y="107875"/>
                    </a:lnTo>
                    <a:lnTo>
                      <a:pt x="2824981" y="148396"/>
                    </a:lnTo>
                    <a:lnTo>
                      <a:pt x="2830067" y="192531"/>
                    </a:lnTo>
                    <a:lnTo>
                      <a:pt x="2830067" y="962660"/>
                    </a:lnTo>
                    <a:lnTo>
                      <a:pt x="2824981" y="1006795"/>
                    </a:lnTo>
                    <a:lnTo>
                      <a:pt x="2810492" y="1047316"/>
                    </a:lnTo>
                    <a:lnTo>
                      <a:pt x="2787760" y="1083064"/>
                    </a:lnTo>
                    <a:lnTo>
                      <a:pt x="2757940" y="1112884"/>
                    </a:lnTo>
                    <a:lnTo>
                      <a:pt x="2722192" y="1135616"/>
                    </a:lnTo>
                    <a:lnTo>
                      <a:pt x="2681671" y="1150105"/>
                    </a:lnTo>
                    <a:lnTo>
                      <a:pt x="2637536" y="1155191"/>
                    </a:lnTo>
                    <a:lnTo>
                      <a:pt x="192531" y="1155191"/>
                    </a:lnTo>
                    <a:lnTo>
                      <a:pt x="148388" y="1150105"/>
                    </a:lnTo>
                    <a:lnTo>
                      <a:pt x="107864" y="1135616"/>
                    </a:lnTo>
                    <a:lnTo>
                      <a:pt x="72116" y="1112884"/>
                    </a:lnTo>
                    <a:lnTo>
                      <a:pt x="42299" y="1083064"/>
                    </a:lnTo>
                    <a:lnTo>
                      <a:pt x="19570" y="1047316"/>
                    </a:lnTo>
                    <a:lnTo>
                      <a:pt x="5085" y="1006795"/>
                    </a:lnTo>
                    <a:lnTo>
                      <a:pt x="0" y="962660"/>
                    </a:lnTo>
                    <a:lnTo>
                      <a:pt x="0" y="192531"/>
                    </a:lnTo>
                    <a:close/>
                  </a:path>
                </a:pathLst>
              </a:custGeom>
              <a:ln w="12192">
                <a:solidFill>
                  <a:srgbClr val="2E528F"/>
                </a:solidFill>
              </a:ln>
            </p:spPr>
            <p:txBody>
              <a:bodyPr wrap="square" lIns="0" tIns="0" rIns="0" bIns="0" rtlCol="0"/>
              <a:lstStyle/>
              <a:p>
                <a:endParaRPr sz="1400"/>
              </a:p>
            </p:txBody>
          </p:sp>
        </p:grpSp>
        <p:sp>
          <p:nvSpPr>
            <p:cNvPr id="17" name="object 32">
              <a:extLst>
                <a:ext uri="{FF2B5EF4-FFF2-40B4-BE49-F238E27FC236}">
                  <a16:creationId xmlns:a16="http://schemas.microsoft.com/office/drawing/2014/main" id="{C6EA603F-CDB0-4FD2-B7C4-31157B00C8FC}"/>
                </a:ext>
              </a:extLst>
            </p:cNvPr>
            <p:cNvSpPr txBox="1"/>
            <p:nvPr/>
          </p:nvSpPr>
          <p:spPr>
            <a:xfrm>
              <a:off x="1501520" y="2392807"/>
              <a:ext cx="2002156" cy="562435"/>
            </a:xfrm>
            <a:prstGeom prst="rect">
              <a:avLst/>
            </a:prstGeom>
          </p:spPr>
          <p:txBody>
            <a:bodyPr vert="horz" wrap="square" lIns="0" tIns="12700" rIns="0" bIns="0" rtlCol="0">
              <a:spAutoFit/>
            </a:bodyPr>
            <a:lstStyle/>
            <a:p>
              <a:pPr algn="ctr">
                <a:lnSpc>
                  <a:spcPct val="100000"/>
                </a:lnSpc>
                <a:spcBef>
                  <a:spcPts val="100"/>
                </a:spcBef>
              </a:pPr>
              <a:r>
                <a:rPr sz="1400" spc="-10" dirty="0">
                  <a:solidFill>
                    <a:srgbClr val="FFFFFF"/>
                  </a:solidFill>
                  <a:latin typeface="Calibri"/>
                  <a:cs typeface="Calibri"/>
                </a:rPr>
                <a:t>Structure</a:t>
              </a:r>
              <a:r>
                <a:rPr sz="1400" spc="-5" dirty="0">
                  <a:solidFill>
                    <a:srgbClr val="FFFFFF"/>
                  </a:solidFill>
                  <a:latin typeface="Calibri"/>
                  <a:cs typeface="Calibri"/>
                </a:rPr>
                <a:t> </a:t>
              </a:r>
              <a:r>
                <a:rPr sz="1400" spc="-25" dirty="0">
                  <a:solidFill>
                    <a:srgbClr val="FFFFFF"/>
                  </a:solidFill>
                  <a:latin typeface="Calibri"/>
                  <a:cs typeface="Calibri"/>
                </a:rPr>
                <a:t>d’appui</a:t>
              </a:r>
              <a:r>
                <a:rPr sz="1400" dirty="0">
                  <a:solidFill>
                    <a:srgbClr val="FFFFFF"/>
                  </a:solidFill>
                  <a:latin typeface="Calibri"/>
                  <a:cs typeface="Calibri"/>
                </a:rPr>
                <a:t> à</a:t>
              </a:r>
              <a:r>
                <a:rPr sz="1400" spc="-20" dirty="0">
                  <a:solidFill>
                    <a:srgbClr val="FFFFFF"/>
                  </a:solidFill>
                  <a:latin typeface="Calibri"/>
                  <a:cs typeface="Calibri"/>
                </a:rPr>
                <a:t> </a:t>
              </a:r>
              <a:r>
                <a:rPr sz="1400" dirty="0">
                  <a:solidFill>
                    <a:srgbClr val="FFFFFF"/>
                  </a:solidFill>
                  <a:latin typeface="Calibri"/>
                  <a:cs typeface="Calibri"/>
                </a:rPr>
                <a:t>la</a:t>
              </a:r>
              <a:endParaRPr sz="1400">
                <a:latin typeface="Calibri"/>
                <a:cs typeface="Calibri"/>
              </a:endParaRPr>
            </a:p>
            <a:p>
              <a:pPr marL="1270" algn="ctr">
                <a:lnSpc>
                  <a:spcPct val="100000"/>
                </a:lnSpc>
              </a:pPr>
              <a:r>
                <a:rPr sz="1400" spc="-10" dirty="0">
                  <a:solidFill>
                    <a:srgbClr val="FFFFFF"/>
                  </a:solidFill>
                  <a:latin typeface="Calibri"/>
                  <a:cs typeface="Calibri"/>
                </a:rPr>
                <a:t>gestion</a:t>
              </a:r>
              <a:r>
                <a:rPr sz="1400" spc="-15" dirty="0">
                  <a:solidFill>
                    <a:srgbClr val="FFFFFF"/>
                  </a:solidFill>
                  <a:latin typeface="Calibri"/>
                  <a:cs typeface="Calibri"/>
                </a:rPr>
                <a:t> </a:t>
              </a:r>
              <a:r>
                <a:rPr sz="1400" spc="-20" dirty="0">
                  <a:solidFill>
                    <a:srgbClr val="FFFFFF"/>
                  </a:solidFill>
                  <a:latin typeface="Calibri"/>
                  <a:cs typeface="Calibri"/>
                </a:rPr>
                <a:t>(Tutelles)</a:t>
              </a:r>
              <a:endParaRPr sz="1400">
                <a:latin typeface="Calibri"/>
                <a:cs typeface="Calibri"/>
              </a:endParaRPr>
            </a:p>
          </p:txBody>
        </p:sp>
        <p:sp>
          <p:nvSpPr>
            <p:cNvPr id="18" name="object 33">
              <a:extLst>
                <a:ext uri="{FF2B5EF4-FFF2-40B4-BE49-F238E27FC236}">
                  <a16:creationId xmlns:a16="http://schemas.microsoft.com/office/drawing/2014/main" id="{EDEBBEC8-D9EC-4586-99C8-6970865DA6EC}"/>
                </a:ext>
              </a:extLst>
            </p:cNvPr>
            <p:cNvSpPr txBox="1"/>
            <p:nvPr/>
          </p:nvSpPr>
          <p:spPr>
            <a:xfrm>
              <a:off x="8606111" y="4131564"/>
              <a:ext cx="2548890" cy="1511747"/>
            </a:xfrm>
            <a:prstGeom prst="rect">
              <a:avLst/>
            </a:prstGeom>
          </p:spPr>
          <p:txBody>
            <a:bodyPr vert="horz" wrap="square" lIns="0" tIns="12700" rIns="0" bIns="0" rtlCol="0">
              <a:spAutoFit/>
            </a:bodyPr>
            <a:lstStyle/>
            <a:p>
              <a:pPr marL="12700" marR="5080" indent="3810" algn="ctr">
                <a:lnSpc>
                  <a:spcPct val="100000"/>
                </a:lnSpc>
                <a:spcBef>
                  <a:spcPts val="100"/>
                </a:spcBef>
              </a:pPr>
              <a:r>
                <a:rPr sz="1400" b="1" u="sng" spc="-5" dirty="0">
                  <a:solidFill>
                    <a:srgbClr val="FFFFFF"/>
                  </a:solidFill>
                  <a:latin typeface="Calibri"/>
                  <a:cs typeface="Calibri"/>
                </a:rPr>
                <a:t>Conseil </a:t>
              </a:r>
              <a:r>
                <a:rPr sz="1400" b="1" u="sng" dirty="0">
                  <a:solidFill>
                    <a:srgbClr val="FFFFFF"/>
                  </a:solidFill>
                  <a:latin typeface="Calibri"/>
                  <a:cs typeface="Calibri"/>
                </a:rPr>
                <a:t>des </a:t>
              </a:r>
              <a:r>
                <a:rPr sz="1400" b="1" u="sng" spc="-5" dirty="0" err="1">
                  <a:solidFill>
                    <a:srgbClr val="FFFFFF"/>
                  </a:solidFill>
                  <a:latin typeface="Calibri"/>
                  <a:cs typeface="Calibri"/>
                </a:rPr>
                <a:t>partenaires</a:t>
              </a:r>
              <a:r>
                <a:rPr sz="1400" b="1" u="sng" spc="-5" dirty="0">
                  <a:solidFill>
                    <a:srgbClr val="FFFFFF"/>
                  </a:solidFill>
                  <a:latin typeface="Calibri"/>
                  <a:cs typeface="Calibri"/>
                </a:rPr>
                <a:t> </a:t>
              </a:r>
              <a:r>
                <a:rPr sz="1400" b="1" u="sng" dirty="0">
                  <a:solidFill>
                    <a:srgbClr val="FFFFFF"/>
                  </a:solidFill>
                  <a:latin typeface="Calibri"/>
                  <a:cs typeface="Calibri"/>
                </a:rPr>
                <a:t> </a:t>
              </a:r>
              <a:r>
                <a:rPr sz="1400" spc="-5" dirty="0">
                  <a:solidFill>
                    <a:srgbClr val="FFFFFF"/>
                  </a:solidFill>
                  <a:latin typeface="Calibri"/>
                  <a:cs typeface="Calibri"/>
                </a:rPr>
                <a:t>non-</a:t>
              </a:r>
              <a:r>
                <a:rPr sz="1400" spc="-5" dirty="0" err="1">
                  <a:solidFill>
                    <a:srgbClr val="FFFFFF"/>
                  </a:solidFill>
                  <a:latin typeface="Calibri"/>
                  <a:cs typeface="Calibri"/>
                </a:rPr>
                <a:t>académique</a:t>
              </a:r>
              <a:r>
                <a:rPr lang="fr-FR" sz="1400" spc="-5" dirty="0">
                  <a:solidFill>
                    <a:srgbClr val="FFFFFF"/>
                  </a:solidFill>
                  <a:latin typeface="Calibri"/>
                  <a:cs typeface="Calibri"/>
                </a:rPr>
                <a:t>s,</a:t>
              </a:r>
              <a:r>
                <a:rPr sz="1400" spc="20" dirty="0">
                  <a:solidFill>
                    <a:srgbClr val="FFFFFF"/>
                  </a:solidFill>
                  <a:latin typeface="Calibri"/>
                  <a:cs typeface="Calibri"/>
                </a:rPr>
                <a:t> </a:t>
              </a:r>
              <a:r>
                <a:rPr sz="1400" spc="-10" dirty="0">
                  <a:solidFill>
                    <a:srgbClr val="FFFFFF"/>
                  </a:solidFill>
                  <a:latin typeface="Calibri"/>
                  <a:cs typeface="Calibri"/>
                </a:rPr>
                <a:t>acteurs </a:t>
              </a:r>
              <a:r>
                <a:rPr sz="1400" spc="-5" dirty="0">
                  <a:solidFill>
                    <a:srgbClr val="FFFFFF"/>
                  </a:solidFill>
                  <a:latin typeface="Calibri"/>
                  <a:cs typeface="Calibri"/>
                </a:rPr>
                <a:t> de</a:t>
              </a:r>
              <a:r>
                <a:rPr sz="1400" dirty="0">
                  <a:solidFill>
                    <a:srgbClr val="FFFFFF"/>
                  </a:solidFill>
                  <a:latin typeface="Calibri"/>
                  <a:cs typeface="Calibri"/>
                </a:rPr>
                <a:t> </a:t>
              </a:r>
              <a:r>
                <a:rPr sz="1400" spc="-5" dirty="0">
                  <a:solidFill>
                    <a:srgbClr val="FFFFFF"/>
                  </a:solidFill>
                  <a:latin typeface="Calibri"/>
                  <a:cs typeface="Calibri"/>
                </a:rPr>
                <a:t>la </a:t>
              </a:r>
              <a:r>
                <a:rPr sz="1400" spc="-10" dirty="0">
                  <a:solidFill>
                    <a:srgbClr val="FFFFFF"/>
                  </a:solidFill>
                  <a:latin typeface="Calibri"/>
                  <a:cs typeface="Calibri"/>
                </a:rPr>
                <a:t>gestion </a:t>
              </a:r>
              <a:r>
                <a:rPr sz="1400" spc="-5" dirty="0">
                  <a:solidFill>
                    <a:srgbClr val="FFFFFF"/>
                  </a:solidFill>
                  <a:latin typeface="Calibri"/>
                  <a:cs typeface="Calibri"/>
                </a:rPr>
                <a:t>de</a:t>
              </a:r>
              <a:r>
                <a:rPr sz="1400" spc="10" dirty="0">
                  <a:solidFill>
                    <a:srgbClr val="FFFFFF"/>
                  </a:solidFill>
                  <a:latin typeface="Calibri"/>
                  <a:cs typeface="Calibri"/>
                </a:rPr>
                <a:t> </a:t>
              </a:r>
              <a:r>
                <a:rPr sz="1400" spc="-10" dirty="0">
                  <a:solidFill>
                    <a:srgbClr val="FFFFFF"/>
                  </a:solidFill>
                  <a:latin typeface="Calibri"/>
                  <a:cs typeface="Calibri"/>
                </a:rPr>
                <a:t>l’</a:t>
              </a:r>
              <a:r>
                <a:rPr lang="fr-FR" sz="1400" spc="-10" dirty="0">
                  <a:solidFill>
                    <a:srgbClr val="FFFFFF"/>
                  </a:solidFill>
                  <a:latin typeface="Calibri"/>
                  <a:cs typeface="Calibri"/>
                </a:rPr>
                <a:t>e</a:t>
              </a:r>
              <a:r>
                <a:rPr sz="1400" spc="-10" dirty="0">
                  <a:solidFill>
                    <a:srgbClr val="FFFFFF"/>
                  </a:solidFill>
                  <a:latin typeface="Calibri"/>
                  <a:cs typeface="Calibri"/>
                </a:rPr>
                <a:t>au</a:t>
              </a:r>
              <a:r>
                <a:rPr sz="1400" spc="5" dirty="0">
                  <a:solidFill>
                    <a:srgbClr val="FFFFFF"/>
                  </a:solidFill>
                  <a:latin typeface="Calibri"/>
                  <a:cs typeface="Calibri"/>
                </a:rPr>
                <a:t> </a:t>
              </a:r>
              <a:r>
                <a:rPr sz="1400" spc="-5" dirty="0">
                  <a:solidFill>
                    <a:srgbClr val="FFFFFF"/>
                  </a:solidFill>
                  <a:latin typeface="Calibri"/>
                  <a:cs typeface="Calibri"/>
                </a:rPr>
                <a:t>sur</a:t>
              </a:r>
              <a:r>
                <a:rPr sz="1400" spc="-10" dirty="0">
                  <a:solidFill>
                    <a:srgbClr val="FFFFFF"/>
                  </a:solidFill>
                  <a:latin typeface="Calibri"/>
                  <a:cs typeface="Calibri"/>
                </a:rPr>
                <a:t> </a:t>
              </a:r>
              <a:r>
                <a:rPr sz="1400" spc="-5" dirty="0">
                  <a:solidFill>
                    <a:srgbClr val="FFFFFF"/>
                  </a:solidFill>
                  <a:latin typeface="Calibri"/>
                  <a:cs typeface="Calibri"/>
                </a:rPr>
                <a:t>le </a:t>
              </a:r>
              <a:r>
                <a:rPr sz="1400" spc="-390" dirty="0">
                  <a:solidFill>
                    <a:srgbClr val="FFFFFF"/>
                  </a:solidFill>
                  <a:latin typeface="Calibri"/>
                  <a:cs typeface="Calibri"/>
                </a:rPr>
                <a:t> </a:t>
              </a:r>
              <a:r>
                <a:rPr sz="1400" spc="-10" dirty="0">
                  <a:solidFill>
                    <a:srgbClr val="FFFFFF"/>
                  </a:solidFill>
                  <a:latin typeface="Calibri"/>
                  <a:cs typeface="Calibri"/>
                </a:rPr>
                <a:t>territoire</a:t>
              </a:r>
              <a:r>
                <a:rPr sz="1400" spc="5" dirty="0">
                  <a:solidFill>
                    <a:srgbClr val="FFFFFF"/>
                  </a:solidFill>
                  <a:latin typeface="Calibri"/>
                  <a:cs typeface="Calibri"/>
                </a:rPr>
                <a:t> </a:t>
              </a:r>
              <a:r>
                <a:rPr sz="1400" spc="-5" dirty="0">
                  <a:solidFill>
                    <a:srgbClr val="FFFFFF"/>
                  </a:solidFill>
                  <a:latin typeface="Calibri"/>
                  <a:cs typeface="Calibri"/>
                </a:rPr>
                <a:t>auvergnat</a:t>
              </a:r>
              <a:endParaRPr sz="1400" dirty="0">
                <a:latin typeface="Calibri"/>
                <a:cs typeface="Calibri"/>
              </a:endParaRPr>
            </a:p>
            <a:p>
              <a:pPr marL="253365" algn="ctr">
                <a:lnSpc>
                  <a:spcPct val="100000"/>
                </a:lnSpc>
                <a:spcBef>
                  <a:spcPts val="810"/>
                </a:spcBef>
              </a:pPr>
              <a:r>
                <a:rPr lang="fr-FR" sz="1400" dirty="0">
                  <a:latin typeface="Calibri"/>
                  <a:cs typeface="Calibri"/>
                </a:rPr>
                <a:t>Réunions annuelles</a:t>
              </a:r>
              <a:endParaRPr sz="1400" dirty="0">
                <a:latin typeface="Calibri"/>
                <a:cs typeface="Calibri"/>
              </a:endParaRPr>
            </a:p>
          </p:txBody>
        </p:sp>
        <p:sp>
          <p:nvSpPr>
            <p:cNvPr id="19" name="object 39">
              <a:extLst>
                <a:ext uri="{FF2B5EF4-FFF2-40B4-BE49-F238E27FC236}">
                  <a16:creationId xmlns:a16="http://schemas.microsoft.com/office/drawing/2014/main" id="{E427FEDF-C7DF-4E81-A5F2-8389A06F6DDC}"/>
                </a:ext>
              </a:extLst>
            </p:cNvPr>
            <p:cNvSpPr/>
            <p:nvPr/>
          </p:nvSpPr>
          <p:spPr>
            <a:xfrm>
              <a:off x="3918965" y="2686050"/>
              <a:ext cx="4534535" cy="9525"/>
            </a:xfrm>
            <a:custGeom>
              <a:avLst/>
              <a:gdLst/>
              <a:ahLst/>
              <a:cxnLst/>
              <a:rect l="l" t="t" r="r" b="b"/>
              <a:pathLst>
                <a:path w="4534534" h="9525">
                  <a:moveTo>
                    <a:pt x="0" y="9144"/>
                  </a:moveTo>
                  <a:lnTo>
                    <a:pt x="852551" y="9144"/>
                  </a:lnTo>
                </a:path>
                <a:path w="4534534" h="9525">
                  <a:moveTo>
                    <a:pt x="3681984" y="0"/>
                  </a:moveTo>
                  <a:lnTo>
                    <a:pt x="4534535" y="0"/>
                  </a:lnTo>
                </a:path>
              </a:pathLst>
            </a:custGeom>
            <a:ln w="38100">
              <a:solidFill>
                <a:srgbClr val="000000"/>
              </a:solidFill>
            </a:ln>
          </p:spPr>
          <p:txBody>
            <a:bodyPr wrap="square" lIns="0" tIns="0" rIns="0" bIns="0" rtlCol="0"/>
            <a:lstStyle/>
            <a:p>
              <a:endParaRPr sz="1400"/>
            </a:p>
          </p:txBody>
        </p:sp>
        <p:sp>
          <p:nvSpPr>
            <p:cNvPr id="20" name="object 34">
              <a:extLst>
                <a:ext uri="{FF2B5EF4-FFF2-40B4-BE49-F238E27FC236}">
                  <a16:creationId xmlns:a16="http://schemas.microsoft.com/office/drawing/2014/main" id="{0AF2393B-7B56-4B4C-AAA7-EF92BD96CC11}"/>
                </a:ext>
              </a:extLst>
            </p:cNvPr>
            <p:cNvSpPr txBox="1"/>
            <p:nvPr/>
          </p:nvSpPr>
          <p:spPr>
            <a:xfrm>
              <a:off x="5161867" y="3308431"/>
              <a:ext cx="2101120" cy="289346"/>
            </a:xfrm>
            <a:prstGeom prst="rect">
              <a:avLst/>
            </a:prstGeom>
          </p:spPr>
          <p:txBody>
            <a:bodyPr vert="horz" wrap="square" lIns="0" tIns="12700" rIns="0" bIns="0" rtlCol="0">
              <a:spAutoFit/>
            </a:bodyPr>
            <a:lstStyle/>
            <a:p>
              <a:pPr marL="12700">
                <a:lnSpc>
                  <a:spcPct val="100000"/>
                </a:lnSpc>
                <a:spcBef>
                  <a:spcPts val="100"/>
                </a:spcBef>
              </a:pPr>
              <a:r>
                <a:rPr lang="fr-FR" sz="1400" dirty="0">
                  <a:latin typeface="Calibri"/>
                  <a:cs typeface="Calibri"/>
                </a:rPr>
                <a:t>Réunions mensuelles</a:t>
              </a:r>
              <a:endParaRPr sz="1400" dirty="0">
                <a:latin typeface="Calibri"/>
                <a:cs typeface="Calibri"/>
              </a:endParaRPr>
            </a:p>
          </p:txBody>
        </p:sp>
        <p:sp>
          <p:nvSpPr>
            <p:cNvPr id="21" name="object 34">
              <a:extLst>
                <a:ext uri="{FF2B5EF4-FFF2-40B4-BE49-F238E27FC236}">
                  <a16:creationId xmlns:a16="http://schemas.microsoft.com/office/drawing/2014/main" id="{C343FB4B-13F3-4818-9A81-32ED5273A690}"/>
                </a:ext>
              </a:extLst>
            </p:cNvPr>
            <p:cNvSpPr txBox="1"/>
            <p:nvPr/>
          </p:nvSpPr>
          <p:spPr>
            <a:xfrm>
              <a:off x="5161867" y="5362611"/>
              <a:ext cx="2338021" cy="289346"/>
            </a:xfrm>
            <a:prstGeom prst="rect">
              <a:avLst/>
            </a:prstGeom>
          </p:spPr>
          <p:txBody>
            <a:bodyPr vert="horz" wrap="square" lIns="0" tIns="12700" rIns="0" bIns="0" rtlCol="0">
              <a:spAutoFit/>
            </a:bodyPr>
            <a:lstStyle/>
            <a:p>
              <a:pPr marL="12700">
                <a:lnSpc>
                  <a:spcPct val="100000"/>
                </a:lnSpc>
                <a:spcBef>
                  <a:spcPts val="100"/>
                </a:spcBef>
              </a:pPr>
              <a:r>
                <a:rPr lang="fr-FR" sz="1400" dirty="0">
                  <a:latin typeface="Calibri"/>
                  <a:cs typeface="Calibri"/>
                </a:rPr>
                <a:t>Réunions trimestrielles</a:t>
              </a:r>
              <a:endParaRPr sz="1400" dirty="0">
                <a:latin typeface="Calibri"/>
                <a:cs typeface="Calibri"/>
              </a:endParaRPr>
            </a:p>
          </p:txBody>
        </p:sp>
        <p:sp>
          <p:nvSpPr>
            <p:cNvPr id="22" name="object 39">
              <a:extLst>
                <a:ext uri="{FF2B5EF4-FFF2-40B4-BE49-F238E27FC236}">
                  <a16:creationId xmlns:a16="http://schemas.microsoft.com/office/drawing/2014/main" id="{E4E98927-FF24-41A3-85BF-C0B4A29C2154}"/>
                </a:ext>
              </a:extLst>
            </p:cNvPr>
            <p:cNvSpPr/>
            <p:nvPr/>
          </p:nvSpPr>
          <p:spPr>
            <a:xfrm>
              <a:off x="3942756" y="4654078"/>
              <a:ext cx="4534535" cy="9525"/>
            </a:xfrm>
            <a:custGeom>
              <a:avLst/>
              <a:gdLst/>
              <a:ahLst/>
              <a:cxnLst/>
              <a:rect l="l" t="t" r="r" b="b"/>
              <a:pathLst>
                <a:path w="4534534" h="9525">
                  <a:moveTo>
                    <a:pt x="0" y="9144"/>
                  </a:moveTo>
                  <a:lnTo>
                    <a:pt x="852551" y="9144"/>
                  </a:lnTo>
                </a:path>
                <a:path w="4534534" h="9525">
                  <a:moveTo>
                    <a:pt x="3681984" y="0"/>
                  </a:moveTo>
                  <a:lnTo>
                    <a:pt x="4534535" y="0"/>
                  </a:lnTo>
                </a:path>
              </a:pathLst>
            </a:custGeom>
            <a:ln w="38100">
              <a:solidFill>
                <a:srgbClr val="000000"/>
              </a:solidFill>
            </a:ln>
          </p:spPr>
          <p:txBody>
            <a:bodyPr wrap="square" lIns="0" tIns="0" rIns="0" bIns="0" rtlCol="0"/>
            <a:lstStyle/>
            <a:p>
              <a:endParaRPr sz="1400"/>
            </a:p>
          </p:txBody>
        </p:sp>
        <p:sp>
          <p:nvSpPr>
            <p:cNvPr id="23" name="object 34">
              <a:extLst>
                <a:ext uri="{FF2B5EF4-FFF2-40B4-BE49-F238E27FC236}">
                  <a16:creationId xmlns:a16="http://schemas.microsoft.com/office/drawing/2014/main" id="{5CCD6578-D68E-4D62-B8B4-F208897A6D29}"/>
                </a:ext>
              </a:extLst>
            </p:cNvPr>
            <p:cNvSpPr txBox="1"/>
            <p:nvPr/>
          </p:nvSpPr>
          <p:spPr>
            <a:xfrm>
              <a:off x="1440559" y="5362611"/>
              <a:ext cx="2338021" cy="289346"/>
            </a:xfrm>
            <a:prstGeom prst="rect">
              <a:avLst/>
            </a:prstGeom>
          </p:spPr>
          <p:txBody>
            <a:bodyPr vert="horz" wrap="square" lIns="0" tIns="12700" rIns="0" bIns="0" rtlCol="0">
              <a:spAutoFit/>
            </a:bodyPr>
            <a:lstStyle/>
            <a:p>
              <a:pPr marL="12700">
                <a:lnSpc>
                  <a:spcPct val="100000"/>
                </a:lnSpc>
                <a:spcBef>
                  <a:spcPts val="100"/>
                </a:spcBef>
              </a:pPr>
              <a:r>
                <a:rPr lang="fr-FR" sz="1400" dirty="0">
                  <a:latin typeface="Calibri"/>
                  <a:cs typeface="Calibri"/>
                </a:rPr>
                <a:t>Réunions bisannuelles</a:t>
              </a:r>
              <a:endParaRPr sz="1400" dirty="0">
                <a:latin typeface="Calibri"/>
                <a:cs typeface="Calibri"/>
              </a:endParaRPr>
            </a:p>
          </p:txBody>
        </p:sp>
      </p:grpSp>
      <p:sp>
        <p:nvSpPr>
          <p:cNvPr id="36" name="ZoneTexte 35">
            <a:extLst>
              <a:ext uri="{FF2B5EF4-FFF2-40B4-BE49-F238E27FC236}">
                <a16:creationId xmlns:a16="http://schemas.microsoft.com/office/drawing/2014/main" id="{AD00FB67-06B6-429C-B43E-917CE4F38DEB}"/>
              </a:ext>
            </a:extLst>
          </p:cNvPr>
          <p:cNvSpPr txBox="1"/>
          <p:nvPr/>
        </p:nvSpPr>
        <p:spPr>
          <a:xfrm>
            <a:off x="323528" y="4149739"/>
            <a:ext cx="7416824" cy="954107"/>
          </a:xfrm>
          <a:prstGeom prst="rect">
            <a:avLst/>
          </a:prstGeom>
          <a:noFill/>
        </p:spPr>
        <p:txBody>
          <a:bodyPr wrap="square" rtlCol="0">
            <a:spAutoFit/>
          </a:bodyPr>
          <a:lstStyle/>
          <a:p>
            <a:r>
              <a:rPr lang="fr-FR" sz="1400" b="1" dirty="0">
                <a:solidFill>
                  <a:schemeClr val="bg1"/>
                </a:solidFill>
              </a:rPr>
              <a:t>Partenaires :</a:t>
            </a:r>
          </a:p>
          <a:p>
            <a:pPr marL="285750" indent="-285750">
              <a:buFont typeface="Wingdings" panose="05000000000000000000" pitchFamily="2" charset="2"/>
              <a:buChar char="§"/>
            </a:pPr>
            <a:r>
              <a:rPr lang="fr-FR" sz="1400" b="1" dirty="0">
                <a:solidFill>
                  <a:schemeClr val="bg1"/>
                </a:solidFill>
              </a:rPr>
              <a:t>Académiques : ZATU, ZAL, CIR, BRGM, CEBA, </a:t>
            </a:r>
            <a:r>
              <a:rPr lang="fr-FR" sz="1400" b="1" dirty="0" err="1">
                <a:solidFill>
                  <a:schemeClr val="bg1"/>
                </a:solidFill>
              </a:rPr>
              <a:t>SysMic</a:t>
            </a:r>
            <a:r>
              <a:rPr lang="fr-FR" sz="1400" b="1" dirty="0">
                <a:solidFill>
                  <a:schemeClr val="bg1"/>
                </a:solidFill>
              </a:rPr>
              <a:t>, UCA-Partner, Associations étudiantes, </a:t>
            </a:r>
          </a:p>
          <a:p>
            <a:pPr marL="285750" indent="-285750">
              <a:buFont typeface="Wingdings" panose="05000000000000000000" pitchFamily="2" charset="2"/>
              <a:buChar char="§"/>
            </a:pPr>
            <a:r>
              <a:rPr lang="fr-FR" sz="1400" b="1" dirty="0">
                <a:solidFill>
                  <a:schemeClr val="bg1"/>
                </a:solidFill>
              </a:rPr>
              <a:t>Non-académiques : Agence de l’Eau, Parc des volcans, syndicats mixte de rivière, STEP, Collectivité territoriale, associations citoyennes, …</a:t>
            </a:r>
            <a:endParaRPr lang="en-GB" sz="1400" b="1" dirty="0">
              <a:solidFill>
                <a:schemeClr val="bg1"/>
              </a:solidFill>
            </a:endParaRPr>
          </a:p>
        </p:txBody>
      </p:sp>
    </p:spTree>
    <p:extLst>
      <p:ext uri="{BB962C8B-B14F-4D97-AF65-F5344CB8AC3E}">
        <p14:creationId xmlns:p14="http://schemas.microsoft.com/office/powerpoint/2010/main" val="2643922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289153" cy="461665"/>
          </a:xfrm>
          <a:prstGeom prst="rect">
            <a:avLst/>
          </a:prstGeom>
          <a:noFill/>
        </p:spPr>
        <p:txBody>
          <a:bodyPr wrap="none" rtlCol="0">
            <a:spAutoFit/>
          </a:bodyPr>
          <a:lstStyle/>
          <a:p>
            <a:r>
              <a:rPr lang="fr-FR" sz="2400" b="1" dirty="0">
                <a:solidFill>
                  <a:srgbClr val="008F9B"/>
                </a:solidFill>
              </a:rPr>
              <a:t>Fonctionnement</a:t>
            </a:r>
          </a:p>
        </p:txBody>
      </p:sp>
      <p:sp>
        <p:nvSpPr>
          <p:cNvPr id="3" name="Rectangle 2">
            <a:extLst>
              <a:ext uri="{FF2B5EF4-FFF2-40B4-BE49-F238E27FC236}">
                <a16:creationId xmlns:a16="http://schemas.microsoft.com/office/drawing/2014/main" id="{83FCE20F-ECB2-4C75-853C-896093529D73}"/>
              </a:ext>
            </a:extLst>
          </p:cNvPr>
          <p:cNvSpPr/>
          <p:nvPr/>
        </p:nvSpPr>
        <p:spPr>
          <a:xfrm>
            <a:off x="323528" y="631724"/>
            <a:ext cx="8496944" cy="607539"/>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
            </a:pPr>
            <a:r>
              <a:rPr lang="fr-FR" sz="1600" b="1" dirty="0">
                <a:solidFill>
                  <a:srgbClr val="C0504D"/>
                </a:solidFill>
                <a:latin typeface="Calibri" panose="020F0502020204030204" pitchFamily="34" charset="0"/>
                <a:ea typeface="Cambria" panose="02040503050406030204" pitchFamily="18" charset="0"/>
                <a:cs typeface="Calibri" panose="020F0502020204030204" pitchFamily="34" charset="0"/>
              </a:rPr>
              <a:t>Approches transverses sur des sites communs : observations in situ, expérimentation, analyses, enquêtes, modélisation ;</a:t>
            </a:r>
            <a:endParaRPr lang="en-GB" sz="1600" b="1" dirty="0">
              <a:solidFill>
                <a:srgbClr val="C0504D"/>
              </a:solidFill>
              <a:latin typeface="Calibri" panose="020F0502020204030204" pitchFamily="34"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4E47462-28F9-4306-B37F-ADD3F7035C43}"/>
              </a:ext>
            </a:extLst>
          </p:cNvPr>
          <p:cNvSpPr/>
          <p:nvPr/>
        </p:nvSpPr>
        <p:spPr>
          <a:xfrm>
            <a:off x="323528" y="1315858"/>
            <a:ext cx="8496944" cy="344069"/>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
            </a:pPr>
            <a:r>
              <a:rPr lang="fr-FR" sz="1600" b="1" dirty="0">
                <a:solidFill>
                  <a:srgbClr val="C0504D"/>
                </a:solidFill>
                <a:latin typeface="Calibri" panose="020F0502020204030204" pitchFamily="34" charset="0"/>
                <a:ea typeface="Cambria" panose="02040503050406030204" pitchFamily="18" charset="0"/>
                <a:cs typeface="Calibri" panose="020F0502020204030204" pitchFamily="34" charset="0"/>
              </a:rPr>
              <a:t>Mutualisation des efforts pour l’acquisition de grands équipements du site ;</a:t>
            </a:r>
            <a:endParaRPr lang="en-GB" sz="1600" b="1" dirty="0">
              <a:solidFill>
                <a:srgbClr val="C0504D"/>
              </a:solidFill>
              <a:latin typeface="Calibri" panose="020F0502020204030204" pitchFamily="34"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0F9E83D-F01B-4076-A94A-0FE29DA7C07C}"/>
              </a:ext>
            </a:extLst>
          </p:cNvPr>
          <p:cNvSpPr/>
          <p:nvPr/>
        </p:nvSpPr>
        <p:spPr>
          <a:xfrm>
            <a:off x="323528" y="1807657"/>
            <a:ext cx="8496944" cy="344069"/>
          </a:xfrm>
          <a:prstGeom prst="rect">
            <a:avLst/>
          </a:prstGeom>
        </p:spPr>
        <p:txBody>
          <a:bodyPr wrap="square">
            <a:spAutoFit/>
          </a:bodyPr>
          <a:lstStyle/>
          <a:p>
            <a:pPr marL="342900" lvl="0" indent="-342900" algn="just">
              <a:lnSpc>
                <a:spcPct val="107000"/>
              </a:lnSpc>
              <a:spcAft>
                <a:spcPts val="500"/>
              </a:spcAft>
              <a:buFont typeface="Wingdings" panose="05000000000000000000" pitchFamily="2" charset="2"/>
              <a:buChar char="§"/>
            </a:pPr>
            <a:r>
              <a:rPr lang="fr-FR" sz="1600" b="1" dirty="0">
                <a:solidFill>
                  <a:srgbClr val="C0504D"/>
                </a:solidFill>
                <a:latin typeface="Calibri" panose="020F0502020204030204" pitchFamily="34" charset="0"/>
                <a:ea typeface="Cambria" panose="02040503050406030204" pitchFamily="18" charset="0"/>
                <a:cs typeface="Calibri" panose="020F0502020204030204" pitchFamily="34" charset="0"/>
              </a:rPr>
              <a:t>Mise en commun d’outils de recherche (Plates-formes techniques, plateformes d’analyses) ;</a:t>
            </a:r>
            <a:endParaRPr lang="en-GB" sz="1600" b="1" dirty="0">
              <a:solidFill>
                <a:srgbClr val="C0504D"/>
              </a:solidFill>
              <a:latin typeface="Calibri" panose="020F0502020204030204" pitchFamily="34"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7283C2E-9CAE-457B-973D-FFD2615FB43D}"/>
              </a:ext>
            </a:extLst>
          </p:cNvPr>
          <p:cNvSpPr/>
          <p:nvPr/>
        </p:nvSpPr>
        <p:spPr>
          <a:xfrm>
            <a:off x="323528" y="2222613"/>
            <a:ext cx="8496944" cy="871008"/>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
            </a:pPr>
            <a:r>
              <a:rPr lang="fr-FR" sz="1600" b="1" dirty="0">
                <a:solidFill>
                  <a:srgbClr val="C0504D"/>
                </a:solidFill>
                <a:latin typeface="Calibri" panose="020F0502020204030204" pitchFamily="34" charset="0"/>
                <a:ea typeface="Cambria" panose="02040503050406030204" pitchFamily="18" charset="0"/>
                <a:cs typeface="Calibri" panose="020F0502020204030204" pitchFamily="34" charset="0"/>
              </a:rPr>
              <a:t>Financement de projets interdisciplinaires sur AAP:</a:t>
            </a:r>
          </a:p>
          <a:p>
            <a:pPr marL="800100" lvl="1" indent="-342900" algn="just">
              <a:lnSpc>
                <a:spcPct val="107000"/>
              </a:lnSpc>
              <a:buFont typeface="Wingdings" panose="05000000000000000000" pitchFamily="2" charset="2"/>
              <a:buChar char="ü"/>
            </a:pPr>
            <a:r>
              <a:rPr lang="fr-FR" sz="1600" b="1" dirty="0">
                <a:solidFill>
                  <a:srgbClr val="C0504D"/>
                </a:solidFill>
                <a:latin typeface="Calibri" panose="020F0502020204030204" pitchFamily="34" charset="0"/>
                <a:ea typeface="Cambria" panose="02040503050406030204" pitchFamily="18" charset="0"/>
                <a:cs typeface="Calibri" panose="020F0502020204030204" pitchFamily="34" charset="0"/>
              </a:rPr>
              <a:t>projets émergents annuels</a:t>
            </a:r>
          </a:p>
          <a:p>
            <a:pPr marL="800100" lvl="1" indent="-342900" algn="just">
              <a:lnSpc>
                <a:spcPct val="107000"/>
              </a:lnSpc>
              <a:buFont typeface="Wingdings" panose="05000000000000000000" pitchFamily="2" charset="2"/>
              <a:buChar char="ü"/>
            </a:pPr>
            <a:r>
              <a:rPr lang="fr-FR" sz="1600" b="1" dirty="0">
                <a:solidFill>
                  <a:srgbClr val="C0504D"/>
                </a:solidFill>
                <a:latin typeface="Calibri" panose="020F0502020204030204" pitchFamily="34" charset="0"/>
                <a:ea typeface="Cambria" panose="02040503050406030204" pitchFamily="18" charset="0"/>
                <a:cs typeface="Calibri" panose="020F0502020204030204" pitchFamily="34" charset="0"/>
              </a:rPr>
              <a:t>projets structurants pluriannuels (avec RH)</a:t>
            </a:r>
            <a:endParaRPr lang="en-GB" sz="1600" b="1" dirty="0">
              <a:solidFill>
                <a:srgbClr val="C0504D"/>
              </a:solidFill>
              <a:latin typeface="Calibri" panose="020F0502020204030204" pitchFamily="34"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6C0664F-F5E4-46CA-A267-E59B31917D31}"/>
              </a:ext>
            </a:extLst>
          </p:cNvPr>
          <p:cNvSpPr/>
          <p:nvPr/>
        </p:nvSpPr>
        <p:spPr>
          <a:xfrm>
            <a:off x="323528" y="3251654"/>
            <a:ext cx="8496944" cy="344069"/>
          </a:xfrm>
          <a:prstGeom prst="rect">
            <a:avLst/>
          </a:prstGeom>
        </p:spPr>
        <p:txBody>
          <a:bodyPr wrap="square">
            <a:spAutoFit/>
          </a:bodyPr>
          <a:lstStyle/>
          <a:p>
            <a:pPr marL="342900" lvl="0" indent="-342900" algn="just">
              <a:lnSpc>
                <a:spcPct val="107000"/>
              </a:lnSpc>
              <a:spcAft>
                <a:spcPts val="1000"/>
              </a:spcAft>
              <a:buFont typeface="Wingdings" panose="05000000000000000000" pitchFamily="2" charset="2"/>
              <a:buChar char="§"/>
              <a:tabLst>
                <a:tab pos="457200" algn="l"/>
              </a:tabLst>
            </a:pPr>
            <a:r>
              <a:rPr lang="fr-FR" sz="1600" b="1" dirty="0">
                <a:solidFill>
                  <a:srgbClr val="C0504D"/>
                </a:solidFill>
                <a:latin typeface="Calibri" panose="020F0502020204030204" pitchFamily="34" charset="0"/>
                <a:ea typeface="Cambria" panose="02040503050406030204" pitchFamily="18" charset="0"/>
                <a:cs typeface="Calibri" panose="020F0502020204030204" pitchFamily="34" charset="0"/>
              </a:rPr>
              <a:t>Réponse à des AAP nationaux, internationaux</a:t>
            </a:r>
            <a:endParaRPr lang="en-GB" sz="1600" b="1" dirty="0">
              <a:solidFill>
                <a:srgbClr val="C0504D"/>
              </a:solidFill>
              <a:latin typeface="Calibri" panose="020F0502020204030204" pitchFamily="34"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9F83DEBA-74D9-4EEF-BF56-C66E52B6FF02}"/>
              </a:ext>
            </a:extLst>
          </p:cNvPr>
          <p:cNvSpPr/>
          <p:nvPr/>
        </p:nvSpPr>
        <p:spPr>
          <a:xfrm>
            <a:off x="323528" y="3762303"/>
            <a:ext cx="8496944" cy="607539"/>
          </a:xfrm>
          <a:prstGeom prst="rect">
            <a:avLst/>
          </a:prstGeom>
        </p:spPr>
        <p:txBody>
          <a:bodyPr wrap="square">
            <a:spAutoFit/>
          </a:bodyPr>
          <a:lstStyle/>
          <a:p>
            <a:pPr marL="342900" lvl="0" indent="-342900" algn="just">
              <a:lnSpc>
                <a:spcPct val="107000"/>
              </a:lnSpc>
              <a:spcAft>
                <a:spcPts val="1000"/>
              </a:spcAft>
              <a:buFont typeface="Wingdings" panose="05000000000000000000" pitchFamily="2" charset="2"/>
              <a:buChar char="§"/>
              <a:tabLst>
                <a:tab pos="457200" algn="l"/>
              </a:tabLst>
            </a:pPr>
            <a:r>
              <a:rPr lang="fr-FR" sz="1600" b="1" dirty="0">
                <a:solidFill>
                  <a:srgbClr val="C0504D"/>
                </a:solidFill>
                <a:latin typeface="Calibri" panose="020F0502020204030204" pitchFamily="34" charset="0"/>
                <a:ea typeface="Cambria" panose="02040503050406030204" pitchFamily="18" charset="0"/>
                <a:cs typeface="Calibri" panose="020F0502020204030204" pitchFamily="34" charset="0"/>
              </a:rPr>
              <a:t>Organisation de réunions d’animation scientifique (journée annuelle de la fédération, journées thématiques, formations plus particulièrement à visée des doctorant-e-s).</a:t>
            </a:r>
            <a:endParaRPr lang="en-GB" sz="1600" b="1" dirty="0">
              <a:solidFill>
                <a:srgbClr val="C0504D"/>
              </a:solidFill>
              <a:latin typeface="Calibri" panose="020F050202020403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3674852" cy="461665"/>
          </a:xfrm>
          <a:prstGeom prst="rect">
            <a:avLst/>
          </a:prstGeom>
          <a:noFill/>
        </p:spPr>
        <p:txBody>
          <a:bodyPr wrap="none" rtlCol="0">
            <a:spAutoFit/>
          </a:bodyPr>
          <a:lstStyle/>
          <a:p>
            <a:r>
              <a:rPr lang="fr-FR" sz="2400" b="1" dirty="0">
                <a:solidFill>
                  <a:srgbClr val="008F9B"/>
                </a:solidFill>
              </a:rPr>
              <a:t>Les Unités mixtes associées</a:t>
            </a:r>
          </a:p>
        </p:txBody>
      </p:sp>
      <p:graphicFrame>
        <p:nvGraphicFramePr>
          <p:cNvPr id="5" name="Tableau 4">
            <a:extLst>
              <a:ext uri="{FF2B5EF4-FFF2-40B4-BE49-F238E27FC236}">
                <a16:creationId xmlns:a16="http://schemas.microsoft.com/office/drawing/2014/main" id="{D6D8A69E-1427-4BD4-984E-D30F28BA1579}"/>
              </a:ext>
            </a:extLst>
          </p:cNvPr>
          <p:cNvGraphicFramePr>
            <a:graphicFrameLocks noGrp="1"/>
          </p:cNvGraphicFramePr>
          <p:nvPr>
            <p:extLst>
              <p:ext uri="{D42A27DB-BD31-4B8C-83A1-F6EECF244321}">
                <p14:modId xmlns:p14="http://schemas.microsoft.com/office/powerpoint/2010/main" val="2172363176"/>
              </p:ext>
            </p:extLst>
          </p:nvPr>
        </p:nvGraphicFramePr>
        <p:xfrm>
          <a:off x="1043608" y="619217"/>
          <a:ext cx="6624736" cy="3820000"/>
        </p:xfrm>
        <a:graphic>
          <a:graphicData uri="http://schemas.openxmlformats.org/drawingml/2006/table">
            <a:tbl>
              <a:tblPr>
                <a:tableStyleId>{5C22544A-7EE6-4342-B048-85BDC9FD1C3A}</a:tableStyleId>
              </a:tblPr>
              <a:tblGrid>
                <a:gridCol w="1425806">
                  <a:extLst>
                    <a:ext uri="{9D8B030D-6E8A-4147-A177-3AD203B41FA5}">
                      <a16:colId xmlns:a16="http://schemas.microsoft.com/office/drawing/2014/main" val="2917370513"/>
                    </a:ext>
                  </a:extLst>
                </a:gridCol>
                <a:gridCol w="1712418">
                  <a:extLst>
                    <a:ext uri="{9D8B030D-6E8A-4147-A177-3AD203B41FA5}">
                      <a16:colId xmlns:a16="http://schemas.microsoft.com/office/drawing/2014/main" val="2882977573"/>
                    </a:ext>
                  </a:extLst>
                </a:gridCol>
                <a:gridCol w="1774094">
                  <a:extLst>
                    <a:ext uri="{9D8B030D-6E8A-4147-A177-3AD203B41FA5}">
                      <a16:colId xmlns:a16="http://schemas.microsoft.com/office/drawing/2014/main" val="561868098"/>
                    </a:ext>
                  </a:extLst>
                </a:gridCol>
                <a:gridCol w="1712418">
                  <a:extLst>
                    <a:ext uri="{9D8B030D-6E8A-4147-A177-3AD203B41FA5}">
                      <a16:colId xmlns:a16="http://schemas.microsoft.com/office/drawing/2014/main" val="2241009086"/>
                    </a:ext>
                  </a:extLst>
                </a:gridCol>
              </a:tblGrid>
              <a:tr h="178636">
                <a:tc>
                  <a:txBody>
                    <a:bodyPr/>
                    <a:lstStyle/>
                    <a:p>
                      <a:pPr algn="l" fontAlgn="ctr"/>
                      <a:r>
                        <a:rPr lang="en-GB" sz="1200" b="1" u="none" strike="noStrike" dirty="0" err="1">
                          <a:solidFill>
                            <a:schemeClr val="bg1"/>
                          </a:solidFill>
                          <a:effectLst/>
                        </a:rPr>
                        <a:t>Intitulé</a:t>
                      </a:r>
                      <a:r>
                        <a:rPr lang="en-GB" sz="1200" b="1" u="none" strike="noStrike" dirty="0">
                          <a:solidFill>
                            <a:schemeClr val="bg1"/>
                          </a:solidFill>
                          <a:effectLst/>
                        </a:rPr>
                        <a:t> des </a:t>
                      </a:r>
                      <a:r>
                        <a:rPr lang="en-GB" sz="1200" b="1" u="none" strike="noStrike" dirty="0" err="1">
                          <a:solidFill>
                            <a:schemeClr val="bg1"/>
                          </a:solidFill>
                          <a:effectLst/>
                        </a:rPr>
                        <a:t>unités</a:t>
                      </a:r>
                      <a:endParaRPr lang="en-GB" sz="1200" b="1" i="0" u="none" strike="noStrike" dirty="0">
                        <a:solidFill>
                          <a:schemeClr val="bg1"/>
                        </a:solidFill>
                        <a:effectLst/>
                        <a:latin typeface="Calibri" panose="020F0502020204030204" pitchFamily="34" charset="0"/>
                      </a:endParaRPr>
                    </a:p>
                  </a:txBody>
                  <a:tcPr marL="8120" marR="8120" marT="8120" marB="0" anchor="ctr">
                    <a:solidFill>
                      <a:schemeClr val="tx2"/>
                    </a:solidFill>
                  </a:tcPr>
                </a:tc>
                <a:tc>
                  <a:txBody>
                    <a:bodyPr/>
                    <a:lstStyle/>
                    <a:p>
                      <a:pPr algn="ctr" fontAlgn="ctr"/>
                      <a:r>
                        <a:rPr lang="en-GB" sz="1200" b="1" u="none" strike="noStrike" dirty="0" err="1">
                          <a:solidFill>
                            <a:schemeClr val="bg1"/>
                          </a:solidFill>
                          <a:effectLst/>
                        </a:rPr>
                        <a:t>Personnes</a:t>
                      </a:r>
                      <a:r>
                        <a:rPr lang="en-GB" sz="1200" b="1" u="none" strike="noStrike" dirty="0">
                          <a:solidFill>
                            <a:schemeClr val="bg1"/>
                          </a:solidFill>
                          <a:effectLst/>
                        </a:rPr>
                        <a:t> </a:t>
                      </a:r>
                      <a:r>
                        <a:rPr lang="en-GB" sz="1200" b="1" u="none" strike="noStrike" dirty="0" err="1">
                          <a:solidFill>
                            <a:schemeClr val="bg1"/>
                          </a:solidFill>
                          <a:effectLst/>
                        </a:rPr>
                        <a:t>impliquées</a:t>
                      </a:r>
                      <a:endParaRPr lang="en-GB" sz="1200" b="1" i="0" u="none" strike="noStrike" dirty="0">
                        <a:solidFill>
                          <a:schemeClr val="bg1"/>
                        </a:solidFill>
                        <a:effectLst/>
                        <a:latin typeface="Calibri" panose="020F0502020204030204" pitchFamily="34" charset="0"/>
                      </a:endParaRPr>
                    </a:p>
                  </a:txBody>
                  <a:tcPr marL="8120" marR="8120" marT="8120" marB="0" anchor="ctr">
                    <a:solidFill>
                      <a:schemeClr val="tx2"/>
                    </a:solidFill>
                  </a:tcPr>
                </a:tc>
                <a:tc>
                  <a:txBody>
                    <a:bodyPr/>
                    <a:lstStyle/>
                    <a:p>
                      <a:pPr algn="l" fontAlgn="ctr"/>
                      <a:r>
                        <a:rPr lang="en-GB" sz="1200" b="1" u="none" strike="noStrike" dirty="0" err="1">
                          <a:solidFill>
                            <a:schemeClr val="bg1"/>
                          </a:solidFill>
                          <a:effectLst/>
                        </a:rPr>
                        <a:t>Intitulé</a:t>
                      </a:r>
                      <a:r>
                        <a:rPr lang="en-GB" sz="1200" b="1" u="none" strike="noStrike" dirty="0">
                          <a:solidFill>
                            <a:schemeClr val="bg1"/>
                          </a:solidFill>
                          <a:effectLst/>
                        </a:rPr>
                        <a:t> des </a:t>
                      </a:r>
                      <a:r>
                        <a:rPr lang="en-GB" sz="1200" b="1" u="none" strike="noStrike" dirty="0" err="1">
                          <a:solidFill>
                            <a:schemeClr val="bg1"/>
                          </a:solidFill>
                          <a:effectLst/>
                        </a:rPr>
                        <a:t>unités</a:t>
                      </a:r>
                      <a:endParaRPr lang="en-GB" sz="1200" b="1" i="0" u="none" strike="noStrike" dirty="0">
                        <a:solidFill>
                          <a:schemeClr val="bg1"/>
                        </a:solidFill>
                        <a:effectLst/>
                        <a:latin typeface="Calibri" panose="020F0502020204030204" pitchFamily="34" charset="0"/>
                      </a:endParaRPr>
                    </a:p>
                  </a:txBody>
                  <a:tcPr marL="8120" marR="8120" marT="8120" marB="0" anchor="ctr">
                    <a:solidFill>
                      <a:schemeClr val="tx2"/>
                    </a:solidFill>
                  </a:tcPr>
                </a:tc>
                <a:tc>
                  <a:txBody>
                    <a:bodyPr/>
                    <a:lstStyle/>
                    <a:p>
                      <a:pPr algn="ctr" fontAlgn="ctr"/>
                      <a:r>
                        <a:rPr lang="en-GB" sz="1200" b="1" u="none" strike="noStrike" dirty="0" err="1">
                          <a:solidFill>
                            <a:schemeClr val="bg1"/>
                          </a:solidFill>
                          <a:effectLst/>
                        </a:rPr>
                        <a:t>Personnes</a:t>
                      </a:r>
                      <a:r>
                        <a:rPr lang="en-GB" sz="1200" b="1" u="none" strike="noStrike" dirty="0">
                          <a:solidFill>
                            <a:schemeClr val="bg1"/>
                          </a:solidFill>
                          <a:effectLst/>
                        </a:rPr>
                        <a:t> </a:t>
                      </a:r>
                      <a:r>
                        <a:rPr lang="en-GB" sz="1200" b="1" u="none" strike="noStrike" dirty="0" err="1">
                          <a:solidFill>
                            <a:schemeClr val="bg1"/>
                          </a:solidFill>
                          <a:effectLst/>
                        </a:rPr>
                        <a:t>impliquées</a:t>
                      </a:r>
                      <a:endParaRPr lang="en-GB" sz="1200" b="1" i="0" u="none" strike="noStrike" dirty="0">
                        <a:solidFill>
                          <a:schemeClr val="bg1"/>
                        </a:solidFill>
                        <a:effectLst/>
                        <a:latin typeface="Calibri" panose="020F0502020204030204" pitchFamily="34" charset="0"/>
                      </a:endParaRPr>
                    </a:p>
                  </a:txBody>
                  <a:tcPr marL="8120" marR="8120" marT="8120" marB="0" anchor="ctr">
                    <a:solidFill>
                      <a:schemeClr val="tx2"/>
                    </a:solidFill>
                  </a:tcPr>
                </a:tc>
                <a:extLst>
                  <a:ext uri="{0D108BD9-81ED-4DB2-BD59-A6C34878D82A}">
                    <a16:rowId xmlns:a16="http://schemas.microsoft.com/office/drawing/2014/main" val="3800476455"/>
                  </a:ext>
                </a:extLst>
              </a:tr>
              <a:tr h="178636">
                <a:tc>
                  <a:txBody>
                    <a:bodyPr/>
                    <a:lstStyle/>
                    <a:p>
                      <a:pPr algn="l" fontAlgn="ctr"/>
                      <a:r>
                        <a:rPr lang="en-GB" sz="1200" b="1" u="none" strike="noStrike" dirty="0">
                          <a:effectLst/>
                        </a:rPr>
                        <a:t>  GEOLAB</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14</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l" fontAlgn="ctr"/>
                      <a:r>
                        <a:rPr lang="en-GB" sz="1200" b="1" u="none" strike="noStrike" dirty="0">
                          <a:effectLst/>
                        </a:rPr>
                        <a:t>  ACCEPPT</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extLst>
                  <a:ext uri="{0D108BD9-81ED-4DB2-BD59-A6C34878D82A}">
                    <a16:rowId xmlns:a16="http://schemas.microsoft.com/office/drawing/2014/main" val="1628585767"/>
                  </a:ext>
                </a:extLst>
              </a:tr>
              <a:tr h="178636">
                <a:tc>
                  <a:txBody>
                    <a:bodyPr/>
                    <a:lstStyle/>
                    <a:p>
                      <a:pPr algn="l" fontAlgn="ctr"/>
                      <a:r>
                        <a:rPr lang="en-GB" sz="1200" b="1" u="none" strike="noStrike" dirty="0">
                          <a:effectLst/>
                        </a:rPr>
                        <a:t>  ICCF</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dirty="0">
                          <a:effectLst/>
                        </a:rPr>
                        <a:t>14.85</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l" fontAlgn="ctr"/>
                      <a:r>
                        <a:rPr lang="en-GB" sz="1200" b="1" u="none" strike="noStrike" dirty="0">
                          <a:effectLst/>
                        </a:rPr>
                        <a:t>  AME2P</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 </a:t>
                      </a:r>
                      <a:endParaRPr lang="en-GB" sz="1200" b="1" i="0" u="none" strike="noStrike">
                        <a:solidFill>
                          <a:srgbClr val="000000"/>
                        </a:solidFill>
                        <a:effectLst/>
                        <a:latin typeface="Calibri" panose="020F0502020204030204" pitchFamily="34" charset="0"/>
                      </a:endParaRPr>
                    </a:p>
                  </a:txBody>
                  <a:tcPr marL="8120" marR="8120" marT="8120" marB="0" anchor="ctr"/>
                </a:tc>
                <a:extLst>
                  <a:ext uri="{0D108BD9-81ED-4DB2-BD59-A6C34878D82A}">
                    <a16:rowId xmlns:a16="http://schemas.microsoft.com/office/drawing/2014/main" val="385463723"/>
                  </a:ext>
                </a:extLst>
              </a:tr>
              <a:tr h="178636">
                <a:tc>
                  <a:txBody>
                    <a:bodyPr/>
                    <a:lstStyle/>
                    <a:p>
                      <a:pPr algn="l" fontAlgn="ctr"/>
                      <a:r>
                        <a:rPr lang="en-GB" sz="1200" b="1" u="none" strike="noStrike" dirty="0">
                          <a:effectLst/>
                        </a:rPr>
                        <a:t>  LAMP</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16</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l" fontAlgn="ctr"/>
                      <a:r>
                        <a:rPr lang="en-GB" sz="1200" b="1" u="none" strike="noStrike" dirty="0">
                          <a:effectLst/>
                        </a:rPr>
                        <a:t>  CELIS</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extLst>
                  <a:ext uri="{0D108BD9-81ED-4DB2-BD59-A6C34878D82A}">
                    <a16:rowId xmlns:a16="http://schemas.microsoft.com/office/drawing/2014/main" val="1179373775"/>
                  </a:ext>
                </a:extLst>
              </a:tr>
              <a:tr h="178636">
                <a:tc>
                  <a:txBody>
                    <a:bodyPr/>
                    <a:lstStyle/>
                    <a:p>
                      <a:pPr algn="l" fontAlgn="ctr"/>
                      <a:r>
                        <a:rPr lang="en-GB" sz="1200" b="1" u="none" strike="noStrike" dirty="0">
                          <a:effectLst/>
                        </a:rPr>
                        <a:t>  LISC</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dirty="0">
                          <a:effectLst/>
                        </a:rPr>
                        <a:t>2</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l" fontAlgn="ctr"/>
                      <a:r>
                        <a:rPr lang="en-GB" sz="1200" b="1" u="none" strike="noStrike" dirty="0">
                          <a:effectLst/>
                        </a:rPr>
                        <a:t>  CERDI</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 </a:t>
                      </a:r>
                      <a:endParaRPr lang="en-GB" sz="1200" b="1" i="0" u="none" strike="noStrike">
                        <a:solidFill>
                          <a:srgbClr val="000000"/>
                        </a:solidFill>
                        <a:effectLst/>
                        <a:latin typeface="Calibri" panose="020F0502020204030204" pitchFamily="34" charset="0"/>
                      </a:endParaRPr>
                    </a:p>
                  </a:txBody>
                  <a:tcPr marL="8120" marR="8120" marT="8120" marB="0" anchor="ctr"/>
                </a:tc>
                <a:extLst>
                  <a:ext uri="{0D108BD9-81ED-4DB2-BD59-A6C34878D82A}">
                    <a16:rowId xmlns:a16="http://schemas.microsoft.com/office/drawing/2014/main" val="893416593"/>
                  </a:ext>
                </a:extLst>
              </a:tr>
              <a:tr h="178636">
                <a:tc>
                  <a:txBody>
                    <a:bodyPr/>
                    <a:lstStyle/>
                    <a:p>
                      <a:pPr algn="l" fontAlgn="ctr"/>
                      <a:r>
                        <a:rPr lang="en-GB" sz="1200" b="1" u="none" strike="noStrike" dirty="0">
                          <a:effectLst/>
                        </a:rPr>
                        <a:t>  LMBP</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3</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l" fontAlgn="ctr"/>
                      <a:r>
                        <a:rPr lang="en-GB" sz="1200" b="1" u="none" strike="noStrike" dirty="0">
                          <a:effectLst/>
                        </a:rPr>
                        <a:t>  CHEC</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extLst>
                  <a:ext uri="{0D108BD9-81ED-4DB2-BD59-A6C34878D82A}">
                    <a16:rowId xmlns:a16="http://schemas.microsoft.com/office/drawing/2014/main" val="810300093"/>
                  </a:ext>
                </a:extLst>
              </a:tr>
              <a:tr h="178636">
                <a:tc>
                  <a:txBody>
                    <a:bodyPr/>
                    <a:lstStyle/>
                    <a:p>
                      <a:pPr algn="l" fontAlgn="ctr"/>
                      <a:r>
                        <a:rPr lang="en-GB" sz="1200" b="1" u="none" strike="noStrike" dirty="0">
                          <a:effectLst/>
                        </a:rPr>
                        <a:t>  LMGE</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61</a:t>
                      </a:r>
                      <a:endParaRPr lang="en-GB" sz="1200" b="1" i="0" u="none" strike="noStrike">
                        <a:solidFill>
                          <a:srgbClr val="000000"/>
                        </a:solidFill>
                        <a:effectLst/>
                        <a:latin typeface="Calibri" panose="020F0502020204030204" pitchFamily="34" charset="0"/>
                      </a:endParaRPr>
                    </a:p>
                  </a:txBody>
                  <a:tcPr marL="8120" marR="8120" marT="8120" marB="0" anchor="ctr"/>
                </a:tc>
                <a:tc>
                  <a:txBody>
                    <a:bodyPr/>
                    <a:lstStyle/>
                    <a:p>
                      <a:pPr algn="l" fontAlgn="ctr"/>
                      <a:r>
                        <a:rPr lang="en-GB" sz="1200" b="1" u="none" strike="noStrike" dirty="0">
                          <a:effectLst/>
                        </a:rPr>
                        <a:t>  CMH</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 </a:t>
                      </a:r>
                      <a:endParaRPr lang="en-GB" sz="1200" b="1" i="0" u="none" strike="noStrike">
                        <a:solidFill>
                          <a:srgbClr val="000000"/>
                        </a:solidFill>
                        <a:effectLst/>
                        <a:latin typeface="Calibri" panose="020F0502020204030204" pitchFamily="34" charset="0"/>
                      </a:endParaRPr>
                    </a:p>
                  </a:txBody>
                  <a:tcPr marL="8120" marR="8120" marT="8120" marB="0" anchor="ctr"/>
                </a:tc>
                <a:extLst>
                  <a:ext uri="{0D108BD9-81ED-4DB2-BD59-A6C34878D82A}">
                    <a16:rowId xmlns:a16="http://schemas.microsoft.com/office/drawing/2014/main" val="4171639271"/>
                  </a:ext>
                </a:extLst>
              </a:tr>
              <a:tr h="178636">
                <a:tc>
                  <a:txBody>
                    <a:bodyPr/>
                    <a:lstStyle/>
                    <a:p>
                      <a:pPr algn="l" fontAlgn="ctr"/>
                      <a:r>
                        <a:rPr lang="en-GB" sz="1200" b="1" u="none" strike="noStrike" dirty="0">
                          <a:effectLst/>
                        </a:rPr>
                        <a:t>  LMV</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6</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l" fontAlgn="ctr"/>
                      <a:r>
                        <a:rPr lang="en-GB" sz="1200" b="1" u="none" strike="noStrike" dirty="0">
                          <a:effectLst/>
                        </a:rPr>
                        <a:t>  Com Soc</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extLst>
                  <a:ext uri="{0D108BD9-81ED-4DB2-BD59-A6C34878D82A}">
                    <a16:rowId xmlns:a16="http://schemas.microsoft.com/office/drawing/2014/main" val="2927275376"/>
                  </a:ext>
                </a:extLst>
              </a:tr>
              <a:tr h="178636">
                <a:tc>
                  <a:txBody>
                    <a:bodyPr/>
                    <a:lstStyle/>
                    <a:p>
                      <a:pPr algn="l" fontAlgn="ctr"/>
                      <a:r>
                        <a:rPr lang="en-GB" sz="1200" b="1" u="none" strike="noStrike" dirty="0">
                          <a:effectLst/>
                        </a:rPr>
                        <a:t>  LPCA</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12.1</a:t>
                      </a:r>
                      <a:endParaRPr lang="en-GB" sz="1200" b="1" i="0" u="none" strike="noStrike">
                        <a:solidFill>
                          <a:srgbClr val="000000"/>
                        </a:solidFill>
                        <a:effectLst/>
                        <a:latin typeface="Calibri" panose="020F0502020204030204" pitchFamily="34" charset="0"/>
                      </a:endParaRPr>
                    </a:p>
                  </a:txBody>
                  <a:tcPr marL="8120" marR="8120" marT="8120" marB="0" anchor="ctr"/>
                </a:tc>
                <a:tc>
                  <a:txBody>
                    <a:bodyPr/>
                    <a:lstStyle/>
                    <a:p>
                      <a:pPr algn="l" fontAlgn="ctr"/>
                      <a:r>
                        <a:rPr lang="en-GB" sz="1200" b="1" u="none" strike="noStrike" dirty="0">
                          <a:effectLst/>
                        </a:rPr>
                        <a:t>  EHIC</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 </a:t>
                      </a:r>
                      <a:endParaRPr lang="en-GB" sz="1200" b="1" i="0" u="none" strike="noStrike">
                        <a:solidFill>
                          <a:srgbClr val="000000"/>
                        </a:solidFill>
                        <a:effectLst/>
                        <a:latin typeface="Calibri" panose="020F0502020204030204" pitchFamily="34" charset="0"/>
                      </a:endParaRPr>
                    </a:p>
                  </a:txBody>
                  <a:tcPr marL="8120" marR="8120" marT="8120" marB="0" anchor="ctr"/>
                </a:tc>
                <a:extLst>
                  <a:ext uri="{0D108BD9-81ED-4DB2-BD59-A6C34878D82A}">
                    <a16:rowId xmlns:a16="http://schemas.microsoft.com/office/drawing/2014/main" val="2016649928"/>
                  </a:ext>
                </a:extLst>
              </a:tr>
              <a:tr h="178636">
                <a:tc>
                  <a:txBody>
                    <a:bodyPr/>
                    <a:lstStyle/>
                    <a:p>
                      <a:pPr algn="l" fontAlgn="ctr"/>
                      <a:r>
                        <a:rPr lang="en-GB" sz="1200" b="1" u="none" strike="noStrike" dirty="0">
                          <a:effectLst/>
                        </a:rPr>
                        <a:t>  MEDIS</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9</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l" fontAlgn="ctr"/>
                      <a:r>
                        <a:rPr lang="en-GB" sz="1200" b="1" u="none" strike="noStrike" dirty="0">
                          <a:effectLst/>
                        </a:rPr>
                        <a:t>  IAE/CLERMA</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extLst>
                  <a:ext uri="{0D108BD9-81ED-4DB2-BD59-A6C34878D82A}">
                    <a16:rowId xmlns:a16="http://schemas.microsoft.com/office/drawing/2014/main" val="1730007292"/>
                  </a:ext>
                </a:extLst>
              </a:tr>
              <a:tr h="178636">
                <a:tc>
                  <a:txBody>
                    <a:bodyPr/>
                    <a:lstStyle/>
                    <a:p>
                      <a:pPr algn="l" fontAlgn="ctr"/>
                      <a:r>
                        <a:rPr lang="en-GB" sz="1200" b="1" u="none" strike="noStrike" dirty="0">
                          <a:effectLst/>
                        </a:rPr>
                        <a:t>  OPGC</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dirty="0">
                          <a:effectLst/>
                        </a:rPr>
                        <a:t>8</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l" fontAlgn="ctr"/>
                      <a:r>
                        <a:rPr lang="en-GB" sz="1200" b="1" u="none" strike="noStrike" dirty="0">
                          <a:effectLst/>
                        </a:rPr>
                        <a:t>  IHRIM</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 </a:t>
                      </a:r>
                      <a:endParaRPr lang="en-GB" sz="1200" b="1" i="0" u="none" strike="noStrike">
                        <a:solidFill>
                          <a:srgbClr val="000000"/>
                        </a:solidFill>
                        <a:effectLst/>
                        <a:latin typeface="Calibri" panose="020F0502020204030204" pitchFamily="34" charset="0"/>
                      </a:endParaRPr>
                    </a:p>
                  </a:txBody>
                  <a:tcPr marL="8120" marR="8120" marT="8120" marB="0" anchor="ctr"/>
                </a:tc>
                <a:extLst>
                  <a:ext uri="{0D108BD9-81ED-4DB2-BD59-A6C34878D82A}">
                    <a16:rowId xmlns:a16="http://schemas.microsoft.com/office/drawing/2014/main" val="2251943339"/>
                  </a:ext>
                </a:extLst>
              </a:tr>
              <a:tr h="178636">
                <a:tc>
                  <a:txBody>
                    <a:bodyPr/>
                    <a:lstStyle/>
                    <a:p>
                      <a:pPr algn="l" fontAlgn="ctr"/>
                      <a:r>
                        <a:rPr lang="en-GB" sz="1200" b="1" u="none" strike="noStrike" dirty="0">
                          <a:effectLst/>
                        </a:rPr>
                        <a:t>  </a:t>
                      </a:r>
                      <a:r>
                        <a:rPr lang="en-GB" sz="1200" b="1" u="none" strike="noStrike" dirty="0" err="1">
                          <a:effectLst/>
                        </a:rPr>
                        <a:t>Territoires</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10</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l" fontAlgn="ctr"/>
                      <a:r>
                        <a:rPr lang="en-GB" sz="1200" b="1" u="none" strike="noStrike" dirty="0">
                          <a:effectLst/>
                        </a:rPr>
                        <a:t>  IMOST</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extLst>
                  <a:ext uri="{0D108BD9-81ED-4DB2-BD59-A6C34878D82A}">
                    <a16:rowId xmlns:a16="http://schemas.microsoft.com/office/drawing/2014/main" val="3501618112"/>
                  </a:ext>
                </a:extLst>
              </a:tr>
              <a:tr h="178636">
                <a:tc>
                  <a:txBody>
                    <a:bodyPr/>
                    <a:lstStyle/>
                    <a:p>
                      <a:pPr algn="l" fontAlgn="ctr"/>
                      <a:r>
                        <a:rPr lang="en-GB" sz="1200" b="1" u="none" strike="noStrike" dirty="0">
                          <a:effectLst/>
                        </a:rPr>
                        <a:t>  TSCF</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dirty="0">
                          <a:effectLst/>
                        </a:rPr>
                        <a:t>9</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l" fontAlgn="ctr"/>
                      <a:r>
                        <a:rPr lang="en-GB" sz="1200" b="1" u="none" strike="noStrike" dirty="0">
                          <a:effectLst/>
                        </a:rPr>
                        <a:t>  LAPSCO</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 </a:t>
                      </a:r>
                      <a:endParaRPr lang="en-GB" sz="1200" b="1" i="0" u="none" strike="noStrike">
                        <a:solidFill>
                          <a:srgbClr val="000000"/>
                        </a:solidFill>
                        <a:effectLst/>
                        <a:latin typeface="Calibri" panose="020F0502020204030204" pitchFamily="34" charset="0"/>
                      </a:endParaRPr>
                    </a:p>
                  </a:txBody>
                  <a:tcPr marL="8120" marR="8120" marT="8120" marB="0" anchor="ctr"/>
                </a:tc>
                <a:extLst>
                  <a:ext uri="{0D108BD9-81ED-4DB2-BD59-A6C34878D82A}">
                    <a16:rowId xmlns:a16="http://schemas.microsoft.com/office/drawing/2014/main" val="2980072311"/>
                  </a:ext>
                </a:extLst>
              </a:tr>
              <a:tr h="178636">
                <a:tc>
                  <a:txBody>
                    <a:bodyPr/>
                    <a:lstStyle/>
                    <a:p>
                      <a:pPr algn="l" fontAlgn="ctr"/>
                      <a:r>
                        <a:rPr lang="fr-FR" sz="1200" b="1" i="0" u="none" strike="noStrike" dirty="0">
                          <a:solidFill>
                            <a:srgbClr val="000000"/>
                          </a:solidFill>
                          <a:effectLst/>
                          <a:latin typeface="Calibri" panose="020F0502020204030204" pitchFamily="34" charset="0"/>
                        </a:rPr>
                        <a:t>  M</a:t>
                      </a:r>
                      <a:r>
                        <a:rPr lang="en-GB" sz="1200" b="1" i="0" u="none" strike="noStrike" dirty="0">
                          <a:solidFill>
                            <a:srgbClr val="000000"/>
                          </a:solidFill>
                          <a:effectLst/>
                          <a:latin typeface="Calibri" panose="020F0502020204030204" pitchFamily="34" charset="0"/>
                        </a:rPr>
                        <a:t>SH</a:t>
                      </a:r>
                    </a:p>
                  </a:txBody>
                  <a:tcPr marL="8120" marR="8120" marT="8120" marB="0" anchor="ctr">
                    <a:solidFill>
                      <a:schemeClr val="accent1">
                        <a:lumMod val="40000"/>
                        <a:lumOff val="60000"/>
                      </a:schemeClr>
                    </a:solidFill>
                  </a:tcPr>
                </a:tc>
                <a:tc>
                  <a:txBody>
                    <a:bodyPr/>
                    <a:lstStyle/>
                    <a:p>
                      <a:pPr algn="ctr" fontAlgn="ctr"/>
                      <a:r>
                        <a:rPr lang="fr-FR" sz="1200" b="1" i="0" u="none" strike="noStrike" dirty="0">
                          <a:solidFill>
                            <a:srgbClr val="000000"/>
                          </a:solidFill>
                          <a:effectLst/>
                          <a:latin typeface="Calibri" panose="020F0502020204030204" pitchFamily="34" charset="0"/>
                        </a:rPr>
                        <a:t>1</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l" fontAlgn="ctr"/>
                      <a:r>
                        <a:rPr lang="en-GB" sz="1200" b="1" u="none" strike="noStrike" dirty="0">
                          <a:effectLst/>
                        </a:rPr>
                        <a:t>  </a:t>
                      </a:r>
                      <a:r>
                        <a:rPr lang="en-GB" sz="1200" b="1" u="none" strike="noStrike" dirty="0" err="1">
                          <a:effectLst/>
                        </a:rPr>
                        <a:t>Lescores</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extLst>
                  <a:ext uri="{0D108BD9-81ED-4DB2-BD59-A6C34878D82A}">
                    <a16:rowId xmlns:a16="http://schemas.microsoft.com/office/drawing/2014/main" val="1396229706"/>
                  </a:ext>
                </a:extLst>
              </a:tr>
              <a:tr h="178636">
                <a:tc>
                  <a:txBody>
                    <a:bodyPr/>
                    <a:lstStyle/>
                    <a:p>
                      <a:pPr algn="l" fontAlgn="ctr"/>
                      <a:r>
                        <a:rPr lang="en-GB" sz="1200" b="1" u="none" strike="noStrike" dirty="0">
                          <a:effectLst/>
                        </a:rPr>
                        <a:t>  PIAF</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 </a:t>
                      </a:r>
                      <a:endParaRPr lang="en-GB" sz="1200" b="1" i="0" u="none" strike="noStrike">
                        <a:solidFill>
                          <a:srgbClr val="000000"/>
                        </a:solidFill>
                        <a:effectLst/>
                        <a:latin typeface="Calibri" panose="020F0502020204030204" pitchFamily="34" charset="0"/>
                      </a:endParaRPr>
                    </a:p>
                  </a:txBody>
                  <a:tcPr marL="8120" marR="8120" marT="8120" marB="0" anchor="ctr"/>
                </a:tc>
                <a:tc>
                  <a:txBody>
                    <a:bodyPr/>
                    <a:lstStyle/>
                    <a:p>
                      <a:pPr algn="l" fontAlgn="ctr"/>
                      <a:r>
                        <a:rPr lang="en-GB" sz="1200" b="1" u="none" strike="noStrike" dirty="0">
                          <a:effectLst/>
                        </a:rPr>
                        <a:t>  LIMOS</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 </a:t>
                      </a:r>
                      <a:endParaRPr lang="en-GB" sz="1200" b="1" i="0" u="none" strike="noStrike">
                        <a:solidFill>
                          <a:srgbClr val="000000"/>
                        </a:solidFill>
                        <a:effectLst/>
                        <a:latin typeface="Calibri" panose="020F0502020204030204" pitchFamily="34" charset="0"/>
                      </a:endParaRPr>
                    </a:p>
                  </a:txBody>
                  <a:tcPr marL="8120" marR="8120" marT="8120" marB="0" anchor="ctr"/>
                </a:tc>
                <a:extLst>
                  <a:ext uri="{0D108BD9-81ED-4DB2-BD59-A6C34878D82A}">
                    <a16:rowId xmlns:a16="http://schemas.microsoft.com/office/drawing/2014/main" val="580490261"/>
                  </a:ext>
                </a:extLst>
              </a:tr>
              <a:tr h="178636">
                <a:tc>
                  <a:txBody>
                    <a:bodyPr/>
                    <a:lstStyle/>
                    <a:p>
                      <a:pPr algn="l" fontAlgn="ctr"/>
                      <a:r>
                        <a:rPr lang="en-GB" sz="1200" b="1" u="none" strike="noStrike" dirty="0">
                          <a:effectLst/>
                        </a:rPr>
                        <a:t>  GDEC</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l" fontAlgn="ctr"/>
                      <a:r>
                        <a:rPr lang="en-GB" sz="1200" b="1" u="none" strike="noStrike" dirty="0">
                          <a:effectLst/>
                        </a:rPr>
                        <a:t>  LRL</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extLst>
                  <a:ext uri="{0D108BD9-81ED-4DB2-BD59-A6C34878D82A}">
                    <a16:rowId xmlns:a16="http://schemas.microsoft.com/office/drawing/2014/main" val="3384951838"/>
                  </a:ext>
                </a:extLst>
              </a:tr>
              <a:tr h="178636">
                <a:tc>
                  <a:txBody>
                    <a:bodyPr/>
                    <a:lstStyle/>
                    <a:p>
                      <a:pPr algn="l" fontAlgn="ctr"/>
                      <a:r>
                        <a:rPr lang="en-GB" sz="1200" b="1" u="none" strike="noStrike" dirty="0">
                          <a:effectLst/>
                        </a:rPr>
                        <a:t>  UMRF</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l" fontAlgn="ctr"/>
                      <a:r>
                        <a:rPr lang="en-GB" sz="1200" b="1" u="none" strike="noStrike" dirty="0">
                          <a:effectLst/>
                        </a:rPr>
                        <a:t>  M2ISH</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 </a:t>
                      </a:r>
                      <a:endParaRPr lang="en-GB" sz="1200" b="1" i="0" u="none" strike="noStrike">
                        <a:solidFill>
                          <a:srgbClr val="000000"/>
                        </a:solidFill>
                        <a:effectLst/>
                        <a:latin typeface="Calibri" panose="020F0502020204030204" pitchFamily="34" charset="0"/>
                      </a:endParaRPr>
                    </a:p>
                  </a:txBody>
                  <a:tcPr marL="8120" marR="8120" marT="8120" marB="0" anchor="ctr"/>
                </a:tc>
                <a:extLst>
                  <a:ext uri="{0D108BD9-81ED-4DB2-BD59-A6C34878D82A}">
                    <a16:rowId xmlns:a16="http://schemas.microsoft.com/office/drawing/2014/main" val="3278060192"/>
                  </a:ext>
                </a:extLst>
              </a:tr>
              <a:tr h="178636">
                <a:tc>
                  <a:txBody>
                    <a:bodyPr/>
                    <a:lstStyle/>
                    <a:p>
                      <a:pPr algn="l" fontAlgn="ctr"/>
                      <a:r>
                        <a:rPr lang="en-GB" sz="1200" b="1" u="none" strike="noStrike" dirty="0">
                          <a:effectLst/>
                        </a:rPr>
                        <a:t>  UREP</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l" fontAlgn="ctr"/>
                      <a:r>
                        <a:rPr lang="en-GB" sz="1200" b="1" u="none" strike="noStrike" dirty="0">
                          <a:effectLst/>
                        </a:rPr>
                        <a:t>  PHIER</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solidFill>
                      <a:schemeClr val="accent1">
                        <a:lumMod val="40000"/>
                        <a:lumOff val="60000"/>
                      </a:schemeClr>
                    </a:solidFill>
                  </a:tcPr>
                </a:tc>
                <a:extLst>
                  <a:ext uri="{0D108BD9-81ED-4DB2-BD59-A6C34878D82A}">
                    <a16:rowId xmlns:a16="http://schemas.microsoft.com/office/drawing/2014/main" val="998542241"/>
                  </a:ext>
                </a:extLst>
              </a:tr>
              <a:tr h="178636">
                <a:tc>
                  <a:txBody>
                    <a:bodyPr/>
                    <a:lstStyle/>
                    <a:p>
                      <a:pPr algn="l" fontAlgn="ctr"/>
                      <a:r>
                        <a:rPr lang="en-GB" sz="1200" b="1" u="none" strike="noStrike" dirty="0">
                          <a:effectLst/>
                        </a:rPr>
                        <a:t>  AAU</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a:effectLst/>
                        </a:rPr>
                        <a:t> </a:t>
                      </a:r>
                      <a:endParaRPr lang="en-GB" sz="1200" b="1" i="0" u="none" strike="noStrike">
                        <a:solidFill>
                          <a:srgbClr val="000000"/>
                        </a:solidFill>
                        <a:effectLst/>
                        <a:latin typeface="Calibri" panose="020F0502020204030204" pitchFamily="34" charset="0"/>
                      </a:endParaRPr>
                    </a:p>
                  </a:txBody>
                  <a:tcPr marL="8120" marR="8120" marT="8120" marB="0" anchor="ctr"/>
                </a:tc>
                <a:tc>
                  <a:txBody>
                    <a:bodyPr/>
                    <a:lstStyle/>
                    <a:p>
                      <a:pPr algn="l" fontAlgn="ctr"/>
                      <a:r>
                        <a:rPr lang="en-GB" sz="1200" b="1" u="none" strike="noStrike">
                          <a:effectLst/>
                        </a:rPr>
                        <a:t>  Ressources</a:t>
                      </a:r>
                      <a:endParaRPr lang="en-GB" sz="1200" b="1" i="0" u="none" strike="noStrike" dirty="0">
                        <a:solidFill>
                          <a:srgbClr val="000000"/>
                        </a:solidFill>
                        <a:effectLst/>
                        <a:latin typeface="Calibri" panose="020F0502020204030204" pitchFamily="34" charset="0"/>
                      </a:endParaRPr>
                    </a:p>
                  </a:txBody>
                  <a:tcPr marL="8120" marR="8120" marT="8120" marB="0" anchor="ctr"/>
                </a:tc>
                <a:tc>
                  <a:txBody>
                    <a:bodyPr/>
                    <a:lstStyle/>
                    <a:p>
                      <a:pPr algn="ctr" fontAlgn="ctr"/>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8120" marR="8120" marT="8120" marB="0" anchor="ctr"/>
                </a:tc>
                <a:extLst>
                  <a:ext uri="{0D108BD9-81ED-4DB2-BD59-A6C34878D82A}">
                    <a16:rowId xmlns:a16="http://schemas.microsoft.com/office/drawing/2014/main" val="2381632603"/>
                  </a:ext>
                </a:extLst>
              </a:tr>
              <a:tr h="178636">
                <a:tc>
                  <a:txBody>
                    <a:bodyPr/>
                    <a:lstStyle/>
                    <a:p>
                      <a:pPr algn="l" fontAlgn="ctr"/>
                      <a:r>
                        <a:rPr lang="fr-FR" sz="1200" b="1" i="0" u="none" strike="noStrike" dirty="0">
                          <a:solidFill>
                            <a:schemeClr val="bg1"/>
                          </a:solidFill>
                          <a:effectLst/>
                          <a:latin typeface="Calibri" panose="020F0502020204030204" pitchFamily="34" charset="0"/>
                        </a:rPr>
                        <a:t>Total unités</a:t>
                      </a:r>
                      <a:endParaRPr lang="en-GB" sz="1200" b="1" i="0" u="none" strike="noStrike" dirty="0">
                        <a:solidFill>
                          <a:schemeClr val="bg1"/>
                        </a:solidFill>
                        <a:effectLst/>
                        <a:latin typeface="Calibri" panose="020F0502020204030204" pitchFamily="34" charset="0"/>
                      </a:endParaRPr>
                    </a:p>
                  </a:txBody>
                  <a:tcPr marL="8120" marR="8120" marT="8120" marB="0" anchor="ctr">
                    <a:solidFill>
                      <a:schemeClr val="tx2"/>
                    </a:solidFill>
                  </a:tcPr>
                </a:tc>
                <a:tc>
                  <a:txBody>
                    <a:bodyPr/>
                    <a:lstStyle/>
                    <a:p>
                      <a:pPr algn="ctr" fontAlgn="ctr"/>
                      <a:r>
                        <a:rPr lang="fr-FR" sz="1200" b="1" i="0" u="none" strike="noStrike" dirty="0">
                          <a:solidFill>
                            <a:schemeClr val="bg1"/>
                          </a:solidFill>
                          <a:effectLst/>
                          <a:latin typeface="Calibri" panose="020F0502020204030204" pitchFamily="34" charset="0"/>
                        </a:rPr>
                        <a:t>13</a:t>
                      </a:r>
                      <a:endParaRPr lang="en-GB" sz="1200" b="1" i="0" u="none" strike="noStrike" dirty="0">
                        <a:solidFill>
                          <a:schemeClr val="bg1"/>
                        </a:solidFill>
                        <a:effectLst/>
                        <a:latin typeface="Calibri" panose="020F0502020204030204" pitchFamily="34" charset="0"/>
                      </a:endParaRPr>
                    </a:p>
                  </a:txBody>
                  <a:tcPr marL="8120" marR="8120" marT="8120" marB="0" anchor="ctr">
                    <a:solidFill>
                      <a:schemeClr val="tx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200" b="1" i="0" u="none" strike="noStrike" dirty="0">
                          <a:solidFill>
                            <a:schemeClr val="bg1"/>
                          </a:solidFill>
                          <a:effectLst/>
                          <a:latin typeface="Calibri" panose="020F0502020204030204" pitchFamily="34" charset="0"/>
                        </a:rPr>
                        <a:t>Total personnes impliquées</a:t>
                      </a:r>
                      <a:endParaRPr lang="en-GB" sz="1200" b="1" i="0" u="none" strike="noStrike" dirty="0">
                        <a:solidFill>
                          <a:schemeClr val="bg1"/>
                        </a:solidFill>
                        <a:effectLst/>
                        <a:latin typeface="Calibri" panose="020F0502020204030204" pitchFamily="34" charset="0"/>
                      </a:endParaRPr>
                    </a:p>
                  </a:txBody>
                  <a:tcPr marL="8120" marR="8120" marT="8120" marB="0" anchor="ctr">
                    <a:solidFill>
                      <a:schemeClr val="tx2"/>
                    </a:solidFill>
                  </a:tcPr>
                </a:tc>
                <a:tc>
                  <a:txBody>
                    <a:bodyPr/>
                    <a:lstStyle/>
                    <a:p>
                      <a:pPr algn="ctr" fontAlgn="ctr"/>
                      <a:r>
                        <a:rPr lang="fr-FR" sz="1200" b="1" i="0" u="none" strike="noStrike" dirty="0">
                          <a:solidFill>
                            <a:schemeClr val="bg1"/>
                          </a:solidFill>
                          <a:effectLst/>
                          <a:latin typeface="Calibri" panose="020F0502020204030204" pitchFamily="34" charset="0"/>
                        </a:rPr>
                        <a:t>165.95</a:t>
                      </a:r>
                      <a:endParaRPr lang="en-GB" sz="1200" b="1" i="0" u="none" strike="noStrike" dirty="0">
                        <a:solidFill>
                          <a:schemeClr val="bg1"/>
                        </a:solidFill>
                        <a:effectLst/>
                        <a:latin typeface="Calibri" panose="020F0502020204030204" pitchFamily="34" charset="0"/>
                      </a:endParaRPr>
                    </a:p>
                  </a:txBody>
                  <a:tcPr marL="8120" marR="8120" marT="8120" marB="0" anchor="ctr">
                    <a:solidFill>
                      <a:schemeClr val="tx2"/>
                    </a:solidFill>
                  </a:tcPr>
                </a:tc>
                <a:extLst>
                  <a:ext uri="{0D108BD9-81ED-4DB2-BD59-A6C34878D82A}">
                    <a16:rowId xmlns:a16="http://schemas.microsoft.com/office/drawing/2014/main" val="2793793138"/>
                  </a:ext>
                </a:extLst>
              </a:tr>
            </a:tbl>
          </a:graphicData>
        </a:graphic>
      </p:graphicFrame>
    </p:spTree>
    <p:extLst>
      <p:ext uri="{BB962C8B-B14F-4D97-AF65-F5344CB8AC3E}">
        <p14:creationId xmlns:p14="http://schemas.microsoft.com/office/powerpoint/2010/main" val="3307163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1541832" cy="461665"/>
          </a:xfrm>
          <a:prstGeom prst="rect">
            <a:avLst/>
          </a:prstGeom>
          <a:noFill/>
        </p:spPr>
        <p:txBody>
          <a:bodyPr wrap="none" rtlCol="0">
            <a:spAutoFit/>
          </a:bodyPr>
          <a:lstStyle/>
          <a:p>
            <a:r>
              <a:rPr lang="fr-FR" sz="2400" b="1" dirty="0">
                <a:solidFill>
                  <a:srgbClr val="008F9B"/>
                </a:solidFill>
              </a:rPr>
              <a:t>La suite…..</a:t>
            </a:r>
          </a:p>
        </p:txBody>
      </p:sp>
      <p:sp>
        <p:nvSpPr>
          <p:cNvPr id="6" name="Rectangle 5">
            <a:extLst>
              <a:ext uri="{FF2B5EF4-FFF2-40B4-BE49-F238E27FC236}">
                <a16:creationId xmlns:a16="http://schemas.microsoft.com/office/drawing/2014/main" id="{6F9B9FF4-DD5F-4301-BC68-903E156A8FF9}"/>
              </a:ext>
            </a:extLst>
          </p:cNvPr>
          <p:cNvSpPr/>
          <p:nvPr/>
        </p:nvSpPr>
        <p:spPr>
          <a:xfrm>
            <a:off x="323528" y="631724"/>
            <a:ext cx="8496944" cy="344069"/>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
            </a:pPr>
            <a:r>
              <a:rPr lang="fr-FR" sz="1600" b="1" dirty="0">
                <a:solidFill>
                  <a:srgbClr val="C0504D"/>
                </a:solidFill>
                <a:latin typeface="Calibri" panose="020F0502020204030204" pitchFamily="34" charset="0"/>
                <a:ea typeface="Cambria" panose="02040503050406030204" pitchFamily="18" charset="0"/>
                <a:cs typeface="Calibri" panose="020F0502020204030204" pitchFamily="34" charset="0"/>
              </a:rPr>
              <a:t>Validation par les tutelles : CNRS (réunion à venir), UCA, </a:t>
            </a:r>
            <a:r>
              <a:rPr lang="fr-FR" sz="1600" b="1" dirty="0" err="1">
                <a:solidFill>
                  <a:srgbClr val="C0504D"/>
                </a:solidFill>
                <a:latin typeface="Calibri" panose="020F0502020204030204" pitchFamily="34" charset="0"/>
                <a:ea typeface="Cambria" panose="02040503050406030204" pitchFamily="18" charset="0"/>
                <a:cs typeface="Calibri" panose="020F0502020204030204" pitchFamily="34" charset="0"/>
              </a:rPr>
              <a:t>INRAe</a:t>
            </a:r>
            <a:endParaRPr lang="en-GB" sz="1600" b="1" dirty="0">
              <a:solidFill>
                <a:srgbClr val="C0504D"/>
              </a:solidFill>
              <a:latin typeface="Calibri" panose="020F0502020204030204" pitchFamily="34"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BE83A46-1318-4E2D-AF1B-E1B4767249E3}"/>
              </a:ext>
            </a:extLst>
          </p:cNvPr>
          <p:cNvSpPr/>
          <p:nvPr/>
        </p:nvSpPr>
        <p:spPr>
          <a:xfrm>
            <a:off x="1043608" y="1516915"/>
            <a:ext cx="6408712" cy="1077218"/>
          </a:xfrm>
          <a:prstGeom prst="rect">
            <a:avLst/>
          </a:prstGeom>
        </p:spPr>
        <p:txBody>
          <a:bodyPr wrap="square">
            <a:spAutoFit/>
          </a:bodyPr>
          <a:lstStyle/>
          <a:p>
            <a:pPr marL="285750" indent="-285750">
              <a:buFont typeface="Wingdings" panose="05000000000000000000" pitchFamily="2" charset="2"/>
              <a:buChar char="§"/>
            </a:pPr>
            <a:r>
              <a:rPr lang="fr-FR" sz="1600" dirty="0"/>
              <a:t>Chaire inter-institut (Chimie, Terre et Univers, écologie et environnement), une chaire dans le domaine de la microbiologie – chimie atmosphérique – physique de l’atmosphère, dans l’UMR6296 ou l’UMR6016 ou l’UMR6023.</a:t>
            </a:r>
            <a:endParaRPr lang="en-GB" sz="1600" dirty="0"/>
          </a:p>
        </p:txBody>
      </p:sp>
      <p:sp>
        <p:nvSpPr>
          <p:cNvPr id="7" name="Rectangle 6">
            <a:extLst>
              <a:ext uri="{FF2B5EF4-FFF2-40B4-BE49-F238E27FC236}">
                <a16:creationId xmlns:a16="http://schemas.microsoft.com/office/drawing/2014/main" id="{8B7C1AF8-582E-4EC0-973A-4BE783468780}"/>
              </a:ext>
            </a:extLst>
          </p:cNvPr>
          <p:cNvSpPr/>
          <p:nvPr/>
        </p:nvSpPr>
        <p:spPr>
          <a:xfrm>
            <a:off x="323528" y="1112914"/>
            <a:ext cx="8496944" cy="344069"/>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
            </a:pPr>
            <a:r>
              <a:rPr lang="fr-FR" sz="1600" b="1" dirty="0">
                <a:solidFill>
                  <a:srgbClr val="C0504D"/>
                </a:solidFill>
                <a:latin typeface="Calibri" panose="020F0502020204030204" pitchFamily="34" charset="0"/>
                <a:ea typeface="Cambria" panose="02040503050406030204" pitchFamily="18" charset="0"/>
                <a:cs typeface="Calibri" panose="020F0502020204030204" pitchFamily="34" charset="0"/>
              </a:rPr>
              <a:t>Un signal positif : Validation d’une CPJ CNRS interdisciplinaire à Clermont</a:t>
            </a:r>
            <a:endParaRPr lang="en-GB" sz="1600" b="1" dirty="0">
              <a:solidFill>
                <a:srgbClr val="C0504D"/>
              </a:solidFill>
              <a:latin typeface="Calibri" panose="020F0502020204030204" pitchFamily="34"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0C58F76-595B-44FB-A9CA-E71894974A76}"/>
              </a:ext>
            </a:extLst>
          </p:cNvPr>
          <p:cNvSpPr/>
          <p:nvPr/>
        </p:nvSpPr>
        <p:spPr>
          <a:xfrm>
            <a:off x="323528" y="2697228"/>
            <a:ext cx="8496944" cy="344069"/>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
            </a:pPr>
            <a:r>
              <a:rPr lang="fr-FR" sz="1600" b="1" dirty="0">
                <a:solidFill>
                  <a:srgbClr val="C0504D"/>
                </a:solidFill>
                <a:latin typeface="Calibri" panose="020F0502020204030204" pitchFamily="34" charset="0"/>
                <a:ea typeface="Cambria" panose="02040503050406030204" pitchFamily="18" charset="0"/>
                <a:cs typeface="Calibri" panose="020F0502020204030204" pitchFamily="34" charset="0"/>
              </a:rPr>
              <a:t>Discussion sur le budget : à venir</a:t>
            </a:r>
            <a:endParaRPr lang="en-GB" sz="1600" b="1" dirty="0">
              <a:solidFill>
                <a:srgbClr val="C0504D"/>
              </a:solidFill>
              <a:latin typeface="Calibri" panose="020F0502020204030204" pitchFamily="34"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DC4161C-5954-4430-AE1D-9B4B27BE0956}"/>
              </a:ext>
            </a:extLst>
          </p:cNvPr>
          <p:cNvSpPr/>
          <p:nvPr/>
        </p:nvSpPr>
        <p:spPr>
          <a:xfrm>
            <a:off x="1187624" y="3069383"/>
            <a:ext cx="4176464" cy="830997"/>
          </a:xfrm>
          <a:prstGeom prst="rect">
            <a:avLst/>
          </a:prstGeom>
        </p:spPr>
        <p:txBody>
          <a:bodyPr wrap="square">
            <a:spAutoFit/>
          </a:bodyPr>
          <a:lstStyle/>
          <a:p>
            <a:pPr marL="285750" indent="-285750">
              <a:buFont typeface="Wingdings" panose="05000000000000000000" pitchFamily="2" charset="2"/>
              <a:buChar char="§"/>
            </a:pPr>
            <a:r>
              <a:rPr lang="fr-FR" sz="1600" dirty="0"/>
              <a:t>Budget récurrent UCA 2025 : 33200€</a:t>
            </a:r>
          </a:p>
          <a:p>
            <a:pPr marL="285750" indent="-285750">
              <a:buFont typeface="Wingdings" panose="05000000000000000000" pitchFamily="2" charset="2"/>
              <a:buChar char="§"/>
            </a:pPr>
            <a:r>
              <a:rPr lang="fr-FR" sz="1600" dirty="0"/>
              <a:t>Budget CNRS, INRAE : en attente</a:t>
            </a:r>
          </a:p>
          <a:p>
            <a:pPr marL="285750" indent="-285750">
              <a:buFont typeface="Wingdings" panose="05000000000000000000" pitchFamily="2" charset="2"/>
              <a:buChar char="§"/>
            </a:pPr>
            <a:r>
              <a:rPr lang="fr-FR" sz="1600" dirty="0"/>
              <a:t>Autres : … </a:t>
            </a:r>
            <a:endParaRPr lang="en-GB" sz="1600" dirty="0"/>
          </a:p>
        </p:txBody>
      </p:sp>
    </p:spTree>
    <p:extLst>
      <p:ext uri="{BB962C8B-B14F-4D97-AF65-F5344CB8AC3E}">
        <p14:creationId xmlns:p14="http://schemas.microsoft.com/office/powerpoint/2010/main" val="68653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7085466" cy="461665"/>
          </a:xfrm>
          <a:prstGeom prst="rect">
            <a:avLst/>
          </a:prstGeom>
          <a:noFill/>
        </p:spPr>
        <p:txBody>
          <a:bodyPr wrap="none" rtlCol="0">
            <a:spAutoFit/>
          </a:bodyPr>
          <a:lstStyle/>
          <a:p>
            <a:r>
              <a:rPr lang="fr-FR" sz="2400" b="1" dirty="0">
                <a:solidFill>
                  <a:srgbClr val="008F9B"/>
                </a:solidFill>
              </a:rPr>
              <a:t>La FR EAU : Un projet au service de notre communauté</a:t>
            </a:r>
          </a:p>
        </p:txBody>
      </p:sp>
      <p:pic>
        <p:nvPicPr>
          <p:cNvPr id="4" name="Image 1">
            <a:extLst>
              <a:ext uri="{FF2B5EF4-FFF2-40B4-BE49-F238E27FC236}">
                <a16:creationId xmlns:a16="http://schemas.microsoft.com/office/drawing/2014/main" id="{09E02BAA-8AF3-4237-BE4A-D188C0F14F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3286" y="1243683"/>
            <a:ext cx="4157428" cy="265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DFC8A8F2-E374-4F75-A0AC-80B3254029E3}"/>
              </a:ext>
            </a:extLst>
          </p:cNvPr>
          <p:cNvSpPr txBox="1"/>
          <p:nvPr/>
        </p:nvSpPr>
        <p:spPr>
          <a:xfrm>
            <a:off x="611560" y="676229"/>
            <a:ext cx="8064896" cy="646331"/>
          </a:xfrm>
          <a:prstGeom prst="rect">
            <a:avLst/>
          </a:prstGeom>
          <a:noFill/>
        </p:spPr>
        <p:txBody>
          <a:bodyPr wrap="square" rtlCol="0">
            <a:spAutoFit/>
          </a:bodyPr>
          <a:lstStyle/>
          <a:p>
            <a:pPr algn="ctr"/>
            <a:r>
              <a:rPr lang="fr-FR" b="1" dirty="0">
                <a:solidFill>
                  <a:srgbClr val="008F9B"/>
                </a:solidFill>
              </a:rPr>
              <a:t>Appel à volontaire pour participer à la gouvernance, porter des missions ou toute action innovante </a:t>
            </a:r>
          </a:p>
        </p:txBody>
      </p:sp>
    </p:spTree>
    <p:extLst>
      <p:ext uri="{BB962C8B-B14F-4D97-AF65-F5344CB8AC3E}">
        <p14:creationId xmlns:p14="http://schemas.microsoft.com/office/powerpoint/2010/main" val="2772250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112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238898" y="365152"/>
            <a:ext cx="1321387" cy="461665"/>
          </a:xfrm>
          <a:prstGeom prst="rect">
            <a:avLst/>
          </a:prstGeom>
          <a:noFill/>
        </p:spPr>
        <p:txBody>
          <a:bodyPr wrap="none" rtlCol="0">
            <a:spAutoFit/>
          </a:bodyPr>
          <a:lstStyle/>
          <a:p>
            <a:r>
              <a:rPr lang="fr-FR" sz="2400" b="1" dirty="0">
                <a:solidFill>
                  <a:srgbClr val="008F9B"/>
                </a:solidFill>
              </a:rPr>
              <a:t>Objectifs</a:t>
            </a:r>
          </a:p>
        </p:txBody>
      </p:sp>
      <p:sp>
        <p:nvSpPr>
          <p:cNvPr id="12" name="Rectangle 11">
            <a:extLst>
              <a:ext uri="{FF2B5EF4-FFF2-40B4-BE49-F238E27FC236}">
                <a16:creationId xmlns:a16="http://schemas.microsoft.com/office/drawing/2014/main" id="{0DCDC7BD-591F-4352-9653-11375B2D54A7}"/>
              </a:ext>
            </a:extLst>
          </p:cNvPr>
          <p:cNvSpPr/>
          <p:nvPr/>
        </p:nvSpPr>
        <p:spPr>
          <a:xfrm>
            <a:off x="611560" y="1059582"/>
            <a:ext cx="7920880" cy="607539"/>
          </a:xfrm>
          <a:prstGeom prst="rect">
            <a:avLst/>
          </a:prstGeom>
        </p:spPr>
        <p:txBody>
          <a:bodyPr wrap="square">
            <a:spAutoFit/>
          </a:bodyPr>
          <a:lstStyle/>
          <a:p>
            <a:pPr marL="285750" lvl="0" indent="-285750" algn="just">
              <a:lnSpc>
                <a:spcPct val="107000"/>
              </a:lnSpc>
              <a:spcAft>
                <a:spcPts val="500"/>
              </a:spcAft>
              <a:buFont typeface="Wingdings" panose="05000000000000000000" pitchFamily="2" charset="2"/>
              <a:buChar char="§"/>
            </a:pPr>
            <a:r>
              <a:rPr lang="fr-FR" sz="1600" b="1" dirty="0">
                <a:solidFill>
                  <a:srgbClr val="C0504D"/>
                </a:solidFill>
                <a:ea typeface="Cambria" panose="02040503050406030204" pitchFamily="18" charset="0"/>
                <a:cs typeface="Calibri" panose="020F0502020204030204" pitchFamily="34" charset="0"/>
              </a:rPr>
              <a:t>Promouvoir une recherche fondamentale d’excellence avec des retombées/applications dans le cadre des AAP nationaux et internationaux.</a:t>
            </a:r>
            <a:endParaRPr lang="en-GB" sz="1600" b="1" dirty="0">
              <a:solidFill>
                <a:srgbClr val="C0504D"/>
              </a:solidFill>
              <a:ea typeface="Cambria" panose="0204050305040603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A1C66F4-1B70-49AC-AE9B-5FFF7FEB0988}"/>
              </a:ext>
            </a:extLst>
          </p:cNvPr>
          <p:cNvSpPr/>
          <p:nvPr/>
        </p:nvSpPr>
        <p:spPr>
          <a:xfrm>
            <a:off x="611560" y="2698650"/>
            <a:ext cx="7920880" cy="607539"/>
          </a:xfrm>
          <a:prstGeom prst="rect">
            <a:avLst/>
          </a:prstGeom>
        </p:spPr>
        <p:txBody>
          <a:bodyPr wrap="square">
            <a:spAutoFit/>
          </a:bodyPr>
          <a:lstStyle/>
          <a:p>
            <a:pPr marL="285750" lvl="0" indent="-285750" algn="just">
              <a:lnSpc>
                <a:spcPct val="107000"/>
              </a:lnSpc>
              <a:spcAft>
                <a:spcPts val="500"/>
              </a:spcAft>
              <a:buFont typeface="Wingdings" panose="05000000000000000000" pitchFamily="2" charset="2"/>
              <a:buChar char="§"/>
            </a:pPr>
            <a:r>
              <a:rPr lang="fr-FR" sz="1600" b="1" dirty="0">
                <a:solidFill>
                  <a:srgbClr val="C0504D"/>
                </a:solidFill>
                <a:ea typeface="Cambria" panose="02040503050406030204" pitchFamily="18" charset="0"/>
                <a:cs typeface="Calibri" panose="020F0502020204030204" pitchFamily="34" charset="0"/>
              </a:rPr>
              <a:t>Participer, grâce à un ancrage territorial fort, au transfert de connaissances vers les acteurs professionnels, les entreprises, les collectivités territoriales et le grand public.</a:t>
            </a:r>
            <a:endParaRPr lang="en-GB" sz="1600" b="1" dirty="0">
              <a:solidFill>
                <a:srgbClr val="C0504D"/>
              </a:solidFill>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E3D0404-5726-4A26-A64E-E2C76BA4369D}"/>
              </a:ext>
            </a:extLst>
          </p:cNvPr>
          <p:cNvSpPr/>
          <p:nvPr/>
        </p:nvSpPr>
        <p:spPr>
          <a:xfrm>
            <a:off x="611560" y="1879116"/>
            <a:ext cx="7920880" cy="607539"/>
          </a:xfrm>
          <a:prstGeom prst="rect">
            <a:avLst/>
          </a:prstGeom>
        </p:spPr>
        <p:txBody>
          <a:bodyPr wrap="square">
            <a:spAutoFit/>
          </a:bodyPr>
          <a:lstStyle/>
          <a:p>
            <a:pPr marL="285750" lvl="0" indent="-285750" algn="just">
              <a:lnSpc>
                <a:spcPct val="107000"/>
              </a:lnSpc>
              <a:spcAft>
                <a:spcPts val="500"/>
              </a:spcAft>
              <a:buFont typeface="Wingdings" panose="05000000000000000000" pitchFamily="2" charset="2"/>
              <a:buChar char="§"/>
            </a:pPr>
            <a:r>
              <a:rPr lang="fr-FR" sz="1600" b="1" dirty="0">
                <a:solidFill>
                  <a:srgbClr val="C0504D"/>
                </a:solidFill>
                <a:ea typeface="Cambria" panose="02040503050406030204" pitchFamily="18" charset="0"/>
                <a:cs typeface="Calibri" panose="020F0502020204030204" pitchFamily="34" charset="0"/>
              </a:rPr>
              <a:t>Mutualiser et fédérer les moyens de recherche du site clermontois et permettre l’acquisition de nouveaux équipements de pointe.</a:t>
            </a:r>
            <a:endParaRPr lang="en-GB" sz="1600" b="1" dirty="0">
              <a:solidFill>
                <a:srgbClr val="C0504D"/>
              </a:solidFill>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1986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238898" y="365152"/>
            <a:ext cx="1321387" cy="461665"/>
          </a:xfrm>
          <a:prstGeom prst="rect">
            <a:avLst/>
          </a:prstGeom>
          <a:noFill/>
        </p:spPr>
        <p:txBody>
          <a:bodyPr wrap="none" rtlCol="0">
            <a:spAutoFit/>
          </a:bodyPr>
          <a:lstStyle/>
          <a:p>
            <a:r>
              <a:rPr lang="fr-FR" sz="2400" b="1" dirty="0">
                <a:solidFill>
                  <a:srgbClr val="008F9B"/>
                </a:solidFill>
              </a:rPr>
              <a:t>Objectifs</a:t>
            </a:r>
          </a:p>
        </p:txBody>
      </p:sp>
      <p:sp>
        <p:nvSpPr>
          <p:cNvPr id="7" name="Rectangle 6">
            <a:extLst>
              <a:ext uri="{FF2B5EF4-FFF2-40B4-BE49-F238E27FC236}">
                <a16:creationId xmlns:a16="http://schemas.microsoft.com/office/drawing/2014/main" id="{E38C1B6E-BB8E-43A6-A37F-AFBF50B3E791}"/>
              </a:ext>
            </a:extLst>
          </p:cNvPr>
          <p:cNvSpPr/>
          <p:nvPr/>
        </p:nvSpPr>
        <p:spPr>
          <a:xfrm>
            <a:off x="467544" y="1034242"/>
            <a:ext cx="7920880" cy="607539"/>
          </a:xfrm>
          <a:prstGeom prst="rect">
            <a:avLst/>
          </a:prstGeom>
        </p:spPr>
        <p:txBody>
          <a:bodyPr wrap="square">
            <a:spAutoFit/>
          </a:bodyPr>
          <a:lstStyle/>
          <a:p>
            <a:pPr marL="285750" lvl="0" indent="-285750" algn="just">
              <a:lnSpc>
                <a:spcPct val="107000"/>
              </a:lnSpc>
              <a:spcAft>
                <a:spcPts val="1000"/>
              </a:spcAft>
              <a:buFont typeface="Wingdings" panose="05000000000000000000" pitchFamily="2" charset="2"/>
              <a:buChar char="§"/>
            </a:pPr>
            <a:r>
              <a:rPr lang="fr-FR" sz="1600" b="1" dirty="0">
                <a:solidFill>
                  <a:srgbClr val="C0504D"/>
                </a:solidFill>
                <a:ea typeface="Cambria" panose="02040503050406030204" pitchFamily="18" charset="0"/>
                <a:cs typeface="Calibri" panose="020F0502020204030204" pitchFamily="34" charset="0"/>
              </a:rPr>
              <a:t>Favoriser l'animation scientifique interdisciplinaire autour de la question de l’eau dans toutes ces dimensions</a:t>
            </a:r>
            <a:endParaRPr lang="en-GB" sz="1600" b="1" dirty="0">
              <a:solidFill>
                <a:srgbClr val="C0504D"/>
              </a:solidFill>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B0EBE11-5B15-4EF1-8418-DCD69F8A2562}"/>
              </a:ext>
            </a:extLst>
          </p:cNvPr>
          <p:cNvSpPr/>
          <p:nvPr/>
        </p:nvSpPr>
        <p:spPr>
          <a:xfrm>
            <a:off x="478618" y="1975206"/>
            <a:ext cx="7920880" cy="344069"/>
          </a:xfrm>
          <a:prstGeom prst="rect">
            <a:avLst/>
          </a:prstGeom>
        </p:spPr>
        <p:txBody>
          <a:bodyPr wrap="square">
            <a:spAutoFit/>
          </a:bodyPr>
          <a:lstStyle/>
          <a:p>
            <a:pPr marL="285750" lvl="0" indent="-285750" algn="just">
              <a:lnSpc>
                <a:spcPct val="107000"/>
              </a:lnSpc>
              <a:spcAft>
                <a:spcPts val="1000"/>
              </a:spcAft>
              <a:buFont typeface="Wingdings" panose="05000000000000000000" pitchFamily="2" charset="2"/>
              <a:buChar char="§"/>
            </a:pPr>
            <a:r>
              <a:rPr lang="fr-FR" sz="1600" b="1" dirty="0">
                <a:solidFill>
                  <a:srgbClr val="C0504D"/>
                </a:solidFill>
                <a:ea typeface="Cambria" panose="02040503050406030204" pitchFamily="18" charset="0"/>
                <a:cs typeface="Calibri" panose="020F0502020204030204" pitchFamily="34" charset="0"/>
              </a:rPr>
              <a:t>Contribuer aux formations supérieures en renforçant le lien Recherche/Formation</a:t>
            </a:r>
            <a:endParaRPr lang="en-GB" sz="1600" b="1" dirty="0">
              <a:solidFill>
                <a:srgbClr val="C0504D"/>
              </a:solidFill>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80D794C-92D9-422A-B88E-9621E05AE164}"/>
              </a:ext>
            </a:extLst>
          </p:cNvPr>
          <p:cNvSpPr/>
          <p:nvPr/>
        </p:nvSpPr>
        <p:spPr>
          <a:xfrm>
            <a:off x="489692" y="2840609"/>
            <a:ext cx="7920880" cy="607539"/>
          </a:xfrm>
          <a:prstGeom prst="rect">
            <a:avLst/>
          </a:prstGeom>
        </p:spPr>
        <p:txBody>
          <a:bodyPr wrap="square">
            <a:spAutoFit/>
          </a:bodyPr>
          <a:lstStyle/>
          <a:p>
            <a:pPr marL="285750" lvl="0" indent="-285750" algn="just">
              <a:lnSpc>
                <a:spcPct val="107000"/>
              </a:lnSpc>
              <a:spcAft>
                <a:spcPts val="1000"/>
              </a:spcAft>
              <a:buFont typeface="Wingdings" panose="05000000000000000000" pitchFamily="2" charset="2"/>
              <a:buChar char="§"/>
            </a:pPr>
            <a:r>
              <a:rPr lang="fr-FR" sz="1600" b="1" dirty="0">
                <a:solidFill>
                  <a:srgbClr val="C0504D"/>
                </a:solidFill>
                <a:ea typeface="Cambria" panose="02040503050406030204" pitchFamily="18" charset="0"/>
                <a:cs typeface="Calibri" panose="020F0502020204030204" pitchFamily="34" charset="0"/>
              </a:rPr>
              <a:t>Tisser des liens avec les acteurs de la ressource en eau à l’échelle locale, régionale et nationale.</a:t>
            </a:r>
            <a:endParaRPr lang="en-GB" sz="1600" b="1" dirty="0">
              <a:solidFill>
                <a:srgbClr val="C0504D"/>
              </a:solidFill>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3058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575556" y="699542"/>
            <a:ext cx="7992888" cy="307777"/>
          </a:xfrm>
          <a:prstGeom prst="rect">
            <a:avLst/>
          </a:prstGeom>
          <a:noFill/>
        </p:spPr>
        <p:txBody>
          <a:bodyPr wrap="square" rtlCol="0">
            <a:spAutoFit/>
          </a:bodyPr>
          <a:lstStyle/>
          <a:p>
            <a:pPr marL="342900" lvl="1" indent="-342900">
              <a:spcAft>
                <a:spcPts val="600"/>
              </a:spcAft>
              <a:buClr>
                <a:srgbClr val="C0504D"/>
              </a:buClr>
              <a:buFont typeface="Wingdings" panose="05000000000000000000" pitchFamily="2" charset="2"/>
              <a:buChar char="§"/>
            </a:pPr>
            <a:r>
              <a:rPr lang="fr-FR" sz="1400" b="1" dirty="0">
                <a:solidFill>
                  <a:srgbClr val="C0504D"/>
                </a:solidFill>
                <a:latin typeface="Calibri" panose="020F0502020204030204" pitchFamily="34" charset="0"/>
                <a:ea typeface="Calibri" panose="020F0502020204030204" pitchFamily="34" charset="0"/>
                <a:cs typeface="Times New Roman" panose="02020603050405020304" pitchFamily="18" charset="0"/>
              </a:rPr>
              <a:t>Un écosystème d’unités mixtes UCA/CNRS/INRAE recouvrant des champs disciplinaires variés</a:t>
            </a:r>
          </a:p>
        </p:txBody>
      </p:sp>
      <p:sp>
        <p:nvSpPr>
          <p:cNvPr id="10" name="ZoneTexte 9"/>
          <p:cNvSpPr txBox="1"/>
          <p:nvPr/>
        </p:nvSpPr>
        <p:spPr>
          <a:xfrm>
            <a:off x="107504" y="204707"/>
            <a:ext cx="3845412" cy="461665"/>
          </a:xfrm>
          <a:prstGeom prst="rect">
            <a:avLst/>
          </a:prstGeom>
          <a:noFill/>
        </p:spPr>
        <p:txBody>
          <a:bodyPr wrap="none" rtlCol="0">
            <a:spAutoFit/>
          </a:bodyPr>
          <a:lstStyle/>
          <a:p>
            <a:r>
              <a:rPr lang="fr-FR" sz="2400" b="1" dirty="0">
                <a:solidFill>
                  <a:srgbClr val="008F9B"/>
                </a:solidFill>
              </a:rPr>
              <a:t>Contexte scientifique unique</a:t>
            </a:r>
          </a:p>
        </p:txBody>
      </p:sp>
      <p:grpSp>
        <p:nvGrpSpPr>
          <p:cNvPr id="24" name="Groupe 23">
            <a:extLst>
              <a:ext uri="{FF2B5EF4-FFF2-40B4-BE49-F238E27FC236}">
                <a16:creationId xmlns:a16="http://schemas.microsoft.com/office/drawing/2014/main" id="{0B2BCA9A-8E33-4E7B-805F-DB6B87C7D514}"/>
              </a:ext>
            </a:extLst>
          </p:cNvPr>
          <p:cNvGrpSpPr/>
          <p:nvPr/>
        </p:nvGrpSpPr>
        <p:grpSpPr>
          <a:xfrm>
            <a:off x="0" y="4304801"/>
            <a:ext cx="7956376" cy="841526"/>
            <a:chOff x="0" y="4304801"/>
            <a:chExt cx="7956376" cy="841526"/>
          </a:xfrm>
        </p:grpSpPr>
        <p:grpSp>
          <p:nvGrpSpPr>
            <p:cNvPr id="21" name="Groupe 20">
              <a:extLst>
                <a:ext uri="{FF2B5EF4-FFF2-40B4-BE49-F238E27FC236}">
                  <a16:creationId xmlns:a16="http://schemas.microsoft.com/office/drawing/2014/main" id="{C9586E1D-C30E-4961-9CE6-9C1BCAD5D53F}"/>
                </a:ext>
              </a:extLst>
            </p:cNvPr>
            <p:cNvGrpSpPr/>
            <p:nvPr/>
          </p:nvGrpSpPr>
          <p:grpSpPr>
            <a:xfrm>
              <a:off x="0" y="4304801"/>
              <a:ext cx="7956376" cy="841526"/>
              <a:chOff x="0" y="4304801"/>
              <a:chExt cx="7956376" cy="841526"/>
            </a:xfrm>
          </p:grpSpPr>
          <p:pic>
            <p:nvPicPr>
              <p:cNvPr id="7" name="Image 6">
                <a:extLst>
                  <a:ext uri="{FF2B5EF4-FFF2-40B4-BE49-F238E27FC236}">
                    <a16:creationId xmlns:a16="http://schemas.microsoft.com/office/drawing/2014/main" id="{FDB71061-19E3-45C7-850C-6519C81BCBF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43808" y="4304801"/>
                <a:ext cx="1226451" cy="841526"/>
              </a:xfrm>
              <a:prstGeom prst="rect">
                <a:avLst/>
              </a:prstGeom>
            </p:spPr>
          </p:pic>
          <p:pic>
            <p:nvPicPr>
              <p:cNvPr id="11" name="Image 10">
                <a:extLst>
                  <a:ext uri="{FF2B5EF4-FFF2-40B4-BE49-F238E27FC236}">
                    <a16:creationId xmlns:a16="http://schemas.microsoft.com/office/drawing/2014/main" id="{0611A8A2-7D4F-4A4E-8491-ADE6EE9DDC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4307724"/>
                <a:ext cx="1669946" cy="835680"/>
              </a:xfrm>
              <a:prstGeom prst="rect">
                <a:avLst/>
              </a:prstGeom>
            </p:spPr>
          </p:pic>
          <p:pic>
            <p:nvPicPr>
              <p:cNvPr id="13" name="Image 12">
                <a:extLst>
                  <a:ext uri="{FF2B5EF4-FFF2-40B4-BE49-F238E27FC236}">
                    <a16:creationId xmlns:a16="http://schemas.microsoft.com/office/drawing/2014/main" id="{F5E31E22-B4E4-4A79-B80D-9CD91809686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b="21964"/>
              <a:stretch/>
            </p:blipFill>
            <p:spPr>
              <a:xfrm>
                <a:off x="0" y="4307670"/>
                <a:ext cx="1607543" cy="835789"/>
              </a:xfrm>
              <a:prstGeom prst="rect">
                <a:avLst/>
              </a:prstGeom>
            </p:spPr>
          </p:pic>
          <p:pic>
            <p:nvPicPr>
              <p:cNvPr id="15" name="Image 14">
                <a:extLst>
                  <a:ext uri="{FF2B5EF4-FFF2-40B4-BE49-F238E27FC236}">
                    <a16:creationId xmlns:a16="http://schemas.microsoft.com/office/drawing/2014/main" id="{6962BF49-874E-47CC-AC54-CB7E35B3500F}"/>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24128" y="4307724"/>
                <a:ext cx="1116148" cy="835680"/>
              </a:xfrm>
              <a:prstGeom prst="rect">
                <a:avLst/>
              </a:prstGeom>
            </p:spPr>
          </p:pic>
          <p:pic>
            <p:nvPicPr>
              <p:cNvPr id="17" name="Image 16">
                <a:extLst>
                  <a:ext uri="{FF2B5EF4-FFF2-40B4-BE49-F238E27FC236}">
                    <a16:creationId xmlns:a16="http://schemas.microsoft.com/office/drawing/2014/main" id="{4D96F20A-0904-44D0-B63D-307C8D1F41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1452" y="4307724"/>
                <a:ext cx="1262356" cy="835680"/>
              </a:xfrm>
              <a:prstGeom prst="rect">
                <a:avLst/>
              </a:prstGeom>
            </p:spPr>
          </p:pic>
          <p:pic>
            <p:nvPicPr>
              <p:cNvPr id="19" name="Image 18">
                <a:extLst>
                  <a:ext uri="{FF2B5EF4-FFF2-40B4-BE49-F238E27FC236}">
                    <a16:creationId xmlns:a16="http://schemas.microsoft.com/office/drawing/2014/main" id="{BDD01277-2760-4B92-85F2-6B0028539455}"/>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843373" y="4307724"/>
                <a:ext cx="1113003" cy="835680"/>
              </a:xfrm>
              <a:prstGeom prst="rect">
                <a:avLst/>
              </a:prstGeom>
            </p:spPr>
          </p:pic>
        </p:grpSp>
        <p:pic>
          <p:nvPicPr>
            <p:cNvPr id="23" name="Image 22">
              <a:extLst>
                <a:ext uri="{FF2B5EF4-FFF2-40B4-BE49-F238E27FC236}">
                  <a16:creationId xmlns:a16="http://schemas.microsoft.com/office/drawing/2014/main" id="{7F5150D5-C058-439F-83C7-7F98370B83E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l="44666" t="54903" r="16138"/>
            <a:stretch/>
          </p:blipFill>
          <p:spPr>
            <a:xfrm>
              <a:off x="871850" y="4876007"/>
              <a:ext cx="706505" cy="261140"/>
            </a:xfrm>
            <a:prstGeom prst="rect">
              <a:avLst/>
            </a:prstGeom>
          </p:spPr>
        </p:pic>
      </p:grpSp>
      <p:sp>
        <p:nvSpPr>
          <p:cNvPr id="25" name="ZoneTexte 24">
            <a:extLst>
              <a:ext uri="{FF2B5EF4-FFF2-40B4-BE49-F238E27FC236}">
                <a16:creationId xmlns:a16="http://schemas.microsoft.com/office/drawing/2014/main" id="{3725450F-AB53-463A-92DE-146E5A8A20D9}"/>
              </a:ext>
            </a:extLst>
          </p:cNvPr>
          <p:cNvSpPr txBox="1"/>
          <p:nvPr/>
        </p:nvSpPr>
        <p:spPr>
          <a:xfrm>
            <a:off x="575556" y="1131590"/>
            <a:ext cx="7992888" cy="738664"/>
          </a:xfrm>
          <a:prstGeom prst="rect">
            <a:avLst/>
          </a:prstGeom>
          <a:noFill/>
        </p:spPr>
        <p:txBody>
          <a:bodyPr wrap="square" rtlCol="0">
            <a:spAutoFit/>
          </a:bodyPr>
          <a:lstStyle/>
          <a:p>
            <a:pPr marL="342900" lvl="1" indent="-342900">
              <a:spcAft>
                <a:spcPts val="600"/>
              </a:spcAft>
              <a:buClr>
                <a:srgbClr val="C0504D"/>
              </a:buClr>
              <a:buFont typeface="Wingdings" panose="05000000000000000000" pitchFamily="2" charset="2"/>
              <a:buChar char="§"/>
            </a:pPr>
            <a:r>
              <a:rPr lang="fr-FR" sz="1400" b="1" dirty="0">
                <a:solidFill>
                  <a:srgbClr val="C0504D"/>
                </a:solidFill>
                <a:latin typeface="Calibri" panose="020F0502020204030204" pitchFamily="34" charset="0"/>
                <a:ea typeface="Calibri" panose="020F0502020204030204" pitchFamily="34" charset="0"/>
                <a:cs typeface="Times New Roman" panose="02020603050405020304" pitchFamily="18" charset="0"/>
              </a:rPr>
              <a:t>Recherches intégratives : cycle hydro-biogéochimique de l’eau, le long du continuum Atmosphère-Eaux de surface-Eaux souterraines-Territoires; gestion et usages de la ressource en eau, interactions écosystèmes/agrosystèmes</a:t>
            </a:r>
          </a:p>
        </p:txBody>
      </p:sp>
      <p:sp>
        <p:nvSpPr>
          <p:cNvPr id="27" name="ZoneTexte 26">
            <a:extLst>
              <a:ext uri="{FF2B5EF4-FFF2-40B4-BE49-F238E27FC236}">
                <a16:creationId xmlns:a16="http://schemas.microsoft.com/office/drawing/2014/main" id="{B8BDD44F-468B-487C-813B-CC0BC20B8712}"/>
              </a:ext>
            </a:extLst>
          </p:cNvPr>
          <p:cNvSpPr txBox="1"/>
          <p:nvPr/>
        </p:nvSpPr>
        <p:spPr>
          <a:xfrm>
            <a:off x="575556" y="2552005"/>
            <a:ext cx="7992888" cy="307777"/>
          </a:xfrm>
          <a:prstGeom prst="rect">
            <a:avLst/>
          </a:prstGeom>
          <a:noFill/>
        </p:spPr>
        <p:txBody>
          <a:bodyPr wrap="square" rtlCol="0">
            <a:spAutoFit/>
          </a:bodyPr>
          <a:lstStyle/>
          <a:p>
            <a:pPr marL="342900" lvl="1" indent="-342900">
              <a:spcAft>
                <a:spcPts val="600"/>
              </a:spcAft>
              <a:buClr>
                <a:srgbClr val="C0504D"/>
              </a:buClr>
              <a:buFont typeface="Wingdings" panose="05000000000000000000" pitchFamily="2" charset="2"/>
              <a:buChar char="§"/>
            </a:pPr>
            <a:r>
              <a:rPr lang="fr-FR" sz="1400" b="1" dirty="0">
                <a:solidFill>
                  <a:srgbClr val="C0504D"/>
                </a:solidFill>
                <a:latin typeface="Calibri" panose="020F0502020204030204" pitchFamily="34" charset="0"/>
                <a:ea typeface="Calibri" panose="020F0502020204030204" pitchFamily="34" charset="0"/>
                <a:cs typeface="Times New Roman" panose="02020603050405020304" pitchFamily="18" charset="0"/>
              </a:rPr>
              <a:t>Centre de stockage de données partagées (CEBA)</a:t>
            </a:r>
          </a:p>
        </p:txBody>
      </p:sp>
      <p:sp>
        <p:nvSpPr>
          <p:cNvPr id="28" name="ZoneTexte 27">
            <a:extLst>
              <a:ext uri="{FF2B5EF4-FFF2-40B4-BE49-F238E27FC236}">
                <a16:creationId xmlns:a16="http://schemas.microsoft.com/office/drawing/2014/main" id="{3244698B-160A-4B01-9E6F-F2C294BD6D9E}"/>
              </a:ext>
            </a:extLst>
          </p:cNvPr>
          <p:cNvSpPr txBox="1"/>
          <p:nvPr/>
        </p:nvSpPr>
        <p:spPr>
          <a:xfrm>
            <a:off x="575556" y="2067694"/>
            <a:ext cx="7992888" cy="307777"/>
          </a:xfrm>
          <a:prstGeom prst="rect">
            <a:avLst/>
          </a:prstGeom>
          <a:noFill/>
        </p:spPr>
        <p:txBody>
          <a:bodyPr wrap="square" rtlCol="0">
            <a:spAutoFit/>
          </a:bodyPr>
          <a:lstStyle/>
          <a:p>
            <a:pPr marL="342900" lvl="1" indent="-342900">
              <a:spcAft>
                <a:spcPts val="600"/>
              </a:spcAft>
              <a:buClr>
                <a:srgbClr val="C0504D"/>
              </a:buClr>
              <a:buFont typeface="Wingdings" panose="05000000000000000000" pitchFamily="2" charset="2"/>
              <a:buChar char="§"/>
            </a:pPr>
            <a:r>
              <a:rPr lang="fr-FR" sz="1400" b="1" dirty="0">
                <a:solidFill>
                  <a:srgbClr val="C0504D"/>
                </a:solidFill>
                <a:latin typeface="Calibri" panose="020F0502020204030204" pitchFamily="34" charset="0"/>
                <a:ea typeface="Calibri" panose="020F0502020204030204" pitchFamily="34" charset="0"/>
                <a:cs typeface="Times New Roman" panose="02020603050405020304" pitchFamily="18" charset="0"/>
              </a:rPr>
              <a:t>Sites instrumentés/labélisés au cœur des territoires </a:t>
            </a:r>
          </a:p>
        </p:txBody>
      </p:sp>
      <p:sp>
        <p:nvSpPr>
          <p:cNvPr id="29" name="ZoneTexte 28">
            <a:extLst>
              <a:ext uri="{FF2B5EF4-FFF2-40B4-BE49-F238E27FC236}">
                <a16:creationId xmlns:a16="http://schemas.microsoft.com/office/drawing/2014/main" id="{9A3B7724-0D76-4F5F-93B8-ECE21C4AAB52}"/>
              </a:ext>
            </a:extLst>
          </p:cNvPr>
          <p:cNvSpPr txBox="1"/>
          <p:nvPr/>
        </p:nvSpPr>
        <p:spPr>
          <a:xfrm>
            <a:off x="575556" y="3057222"/>
            <a:ext cx="7992888" cy="738664"/>
          </a:xfrm>
          <a:prstGeom prst="rect">
            <a:avLst/>
          </a:prstGeom>
          <a:noFill/>
        </p:spPr>
        <p:txBody>
          <a:bodyPr wrap="square" rtlCol="0">
            <a:spAutoFit/>
          </a:bodyPr>
          <a:lstStyle/>
          <a:p>
            <a:pPr marL="342900" lvl="1" indent="-342900">
              <a:spcAft>
                <a:spcPts val="600"/>
              </a:spcAft>
              <a:buClr>
                <a:srgbClr val="C0504D"/>
              </a:buClr>
              <a:buFont typeface="Wingdings" panose="05000000000000000000" pitchFamily="2" charset="2"/>
              <a:buChar char="§"/>
            </a:pPr>
            <a:r>
              <a:rPr lang="fr-FR" sz="1400" b="1" dirty="0">
                <a:solidFill>
                  <a:srgbClr val="C0504D"/>
                </a:solidFill>
                <a:latin typeface="Calibri" panose="020F0502020204030204" pitchFamily="34" charset="0"/>
                <a:ea typeface="Calibri" panose="020F0502020204030204" pitchFamily="34" charset="0"/>
                <a:cs typeface="Times New Roman" panose="02020603050405020304" pitchFamily="18" charset="0"/>
              </a:rPr>
              <a:t>Un historique d’activité structurante inter-équipe forte (FRE, PRE) consolidée par une production scientifique de qualité, des mutualisations d’équipement, de RH et des soutiens financiers conséquents.</a:t>
            </a:r>
          </a:p>
        </p:txBody>
      </p:sp>
    </p:spTree>
    <p:extLst>
      <p:ext uri="{BB962C8B-B14F-4D97-AF65-F5344CB8AC3E}">
        <p14:creationId xmlns:p14="http://schemas.microsoft.com/office/powerpoint/2010/main" val="182757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716440" y="987574"/>
            <a:ext cx="7743991" cy="523220"/>
          </a:xfrm>
          <a:prstGeom prst="rect">
            <a:avLst/>
          </a:prstGeom>
          <a:noFill/>
        </p:spPr>
        <p:txBody>
          <a:bodyPr wrap="square" rtlCol="0">
            <a:spAutoFit/>
          </a:bodyPr>
          <a:lstStyle/>
          <a:p>
            <a:pPr marL="342900" lvl="1" indent="-342900">
              <a:spcAft>
                <a:spcPts val="600"/>
              </a:spcAft>
              <a:buClr>
                <a:srgbClr val="C0504D"/>
              </a:buClr>
              <a:buFont typeface="Wingdings" panose="05000000000000000000" pitchFamily="2" charset="2"/>
              <a:buChar char="§"/>
            </a:pPr>
            <a:r>
              <a:rPr lang="fr-FR" sz="1400" b="1" dirty="0">
                <a:solidFill>
                  <a:srgbClr val="C0504D"/>
                </a:solidFill>
                <a:latin typeface="Calibri" panose="020F0502020204030204" pitchFamily="34" charset="0"/>
                <a:ea typeface="Calibri" panose="020F0502020204030204" pitchFamily="34" charset="0"/>
                <a:cs typeface="Times New Roman" panose="02020603050405020304" pitchFamily="18" charset="0"/>
              </a:rPr>
              <a:t>Environnement géologique et géographique unique en France</a:t>
            </a:r>
            <a:r>
              <a:rPr lang="fr-FR" sz="1400" b="1" dirty="0">
                <a:solidFill>
                  <a:srgbClr val="C0504D"/>
                </a:solidFill>
                <a:latin typeface="Calibri" panose="020F0502020204030204" pitchFamily="34" charset="0"/>
                <a:cs typeface="Times New Roman" panose="02020603050405020304" pitchFamily="18" charset="0"/>
              </a:rPr>
              <a:t> </a:t>
            </a:r>
            <a:r>
              <a:rPr lang="fr-FR" sz="1400" b="1" dirty="0">
                <a:solidFill>
                  <a:srgbClr val="C0504D"/>
                </a:solidFill>
                <a:latin typeface="Calibri" panose="020F0502020204030204" pitchFamily="34" charset="0"/>
                <a:ea typeface="Calibri" panose="020F0502020204030204" pitchFamily="34" charset="0"/>
                <a:cs typeface="Times New Roman" panose="02020603050405020304" pitchFamily="18" charset="0"/>
              </a:rPr>
              <a:t>(Terres volcaniques, Moyenne montagne/Têtes de bassins/Plaine alluviale)</a:t>
            </a:r>
            <a:endParaRPr lang="fr-FR" sz="1400" b="1" dirty="0">
              <a:solidFill>
                <a:srgbClr val="C0504D"/>
              </a:solidFill>
              <a:latin typeface="Calibri" panose="020F0502020204030204" pitchFamily="34" charset="0"/>
              <a:cs typeface="Times New Roman" panose="02020603050405020304" pitchFamily="18" charset="0"/>
            </a:endParaRPr>
          </a:p>
        </p:txBody>
      </p:sp>
      <p:sp>
        <p:nvSpPr>
          <p:cNvPr id="10" name="ZoneTexte 9"/>
          <p:cNvSpPr txBox="1"/>
          <p:nvPr/>
        </p:nvSpPr>
        <p:spPr>
          <a:xfrm>
            <a:off x="238898" y="365152"/>
            <a:ext cx="7657802" cy="461665"/>
          </a:xfrm>
          <a:prstGeom prst="rect">
            <a:avLst/>
          </a:prstGeom>
          <a:noFill/>
        </p:spPr>
        <p:txBody>
          <a:bodyPr wrap="none" rtlCol="0">
            <a:spAutoFit/>
          </a:bodyPr>
          <a:lstStyle/>
          <a:p>
            <a:r>
              <a:rPr lang="fr-FR" sz="2400" b="1" dirty="0">
                <a:solidFill>
                  <a:srgbClr val="008F9B"/>
                </a:solidFill>
              </a:rPr>
              <a:t>Contexte géographique unique où l’eau est omniprésente</a:t>
            </a:r>
          </a:p>
        </p:txBody>
      </p:sp>
      <p:pic>
        <p:nvPicPr>
          <p:cNvPr id="5" name="Image 4">
            <a:extLst>
              <a:ext uri="{FF2B5EF4-FFF2-40B4-BE49-F238E27FC236}">
                <a16:creationId xmlns:a16="http://schemas.microsoft.com/office/drawing/2014/main" id="{412C2DF2-28DA-40BD-8C82-CBCBA884F49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5983" y="3885436"/>
            <a:ext cx="2697602" cy="1171819"/>
          </a:xfrm>
          <a:prstGeom prst="rect">
            <a:avLst/>
          </a:prstGeom>
        </p:spPr>
      </p:pic>
      <p:pic>
        <p:nvPicPr>
          <p:cNvPr id="8" name="Image 7">
            <a:extLst>
              <a:ext uri="{FF2B5EF4-FFF2-40B4-BE49-F238E27FC236}">
                <a16:creationId xmlns:a16="http://schemas.microsoft.com/office/drawing/2014/main" id="{8FBD23B3-6492-482D-83DC-F461FE0AF15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52159" y="3885437"/>
            <a:ext cx="2082559" cy="1171819"/>
          </a:xfrm>
          <a:prstGeom prst="rect">
            <a:avLst/>
          </a:prstGeom>
        </p:spPr>
      </p:pic>
      <p:pic>
        <p:nvPicPr>
          <p:cNvPr id="11" name="Image 10">
            <a:extLst>
              <a:ext uri="{FF2B5EF4-FFF2-40B4-BE49-F238E27FC236}">
                <a16:creationId xmlns:a16="http://schemas.microsoft.com/office/drawing/2014/main" id="{960D1B78-3EE5-4F40-A201-580B24108BD7}"/>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13292" y="3890140"/>
            <a:ext cx="1770453" cy="1179564"/>
          </a:xfrm>
          <a:prstGeom prst="rect">
            <a:avLst/>
          </a:prstGeom>
        </p:spPr>
      </p:pic>
      <p:sp>
        <p:nvSpPr>
          <p:cNvPr id="12" name="ZoneTexte 11">
            <a:extLst>
              <a:ext uri="{FF2B5EF4-FFF2-40B4-BE49-F238E27FC236}">
                <a16:creationId xmlns:a16="http://schemas.microsoft.com/office/drawing/2014/main" id="{DA259FED-31E4-4795-986C-B5BC60A98586}"/>
              </a:ext>
            </a:extLst>
          </p:cNvPr>
          <p:cNvSpPr txBox="1"/>
          <p:nvPr/>
        </p:nvSpPr>
        <p:spPr>
          <a:xfrm>
            <a:off x="716441" y="1643642"/>
            <a:ext cx="7272808" cy="954107"/>
          </a:xfrm>
          <a:prstGeom prst="rect">
            <a:avLst/>
          </a:prstGeom>
          <a:noFill/>
        </p:spPr>
        <p:txBody>
          <a:bodyPr wrap="square" rtlCol="0">
            <a:spAutoFit/>
          </a:bodyPr>
          <a:lstStyle/>
          <a:p>
            <a:pPr marL="342900" lvl="1" indent="-342900">
              <a:spcAft>
                <a:spcPts val="600"/>
              </a:spcAft>
              <a:buClr>
                <a:srgbClr val="C0504D"/>
              </a:buClr>
              <a:buFont typeface="Wingdings" panose="05000000000000000000" pitchFamily="2" charset="2"/>
              <a:buChar char="§"/>
            </a:pPr>
            <a:r>
              <a:rPr lang="fr-FR" sz="1400" b="1" dirty="0">
                <a:solidFill>
                  <a:srgbClr val="C0504D"/>
                </a:solidFill>
                <a:latin typeface="Calibri" panose="020F0502020204030204" pitchFamily="34" charset="0"/>
                <a:cs typeface="Times New Roman" panose="02020603050405020304" pitchFamily="18" charset="0"/>
              </a:rPr>
              <a:t>Environnement naturel exceptionnel composés d’écosystèmes remarquables originaux et préservés, milieux de référence et d’étude (écosystèmes aquatiques, prairies permanentes, surfaces peu artificialisées, conditions atmosphériques uniques, zones humides, zones uranifères)</a:t>
            </a:r>
          </a:p>
        </p:txBody>
      </p:sp>
      <p:sp>
        <p:nvSpPr>
          <p:cNvPr id="13" name="ZoneTexte 12">
            <a:extLst>
              <a:ext uri="{FF2B5EF4-FFF2-40B4-BE49-F238E27FC236}">
                <a16:creationId xmlns:a16="http://schemas.microsoft.com/office/drawing/2014/main" id="{5A0F767E-849C-466D-BEB6-F93CB39763D9}"/>
              </a:ext>
            </a:extLst>
          </p:cNvPr>
          <p:cNvSpPr txBox="1"/>
          <p:nvPr/>
        </p:nvSpPr>
        <p:spPr>
          <a:xfrm>
            <a:off x="716441" y="2756889"/>
            <a:ext cx="7272808" cy="523220"/>
          </a:xfrm>
          <a:prstGeom prst="rect">
            <a:avLst/>
          </a:prstGeom>
          <a:noFill/>
        </p:spPr>
        <p:txBody>
          <a:bodyPr wrap="square" rtlCol="0">
            <a:spAutoFit/>
          </a:bodyPr>
          <a:lstStyle/>
          <a:p>
            <a:pPr marL="342900" lvl="1" indent="-342900">
              <a:spcAft>
                <a:spcPts val="600"/>
              </a:spcAft>
              <a:buClr>
                <a:srgbClr val="C0504D"/>
              </a:buClr>
              <a:buFont typeface="Wingdings" panose="05000000000000000000" pitchFamily="2" charset="2"/>
              <a:buChar char="§"/>
            </a:pPr>
            <a:r>
              <a:rPr lang="fr-FR" sz="1400" b="1" dirty="0">
                <a:solidFill>
                  <a:srgbClr val="C0504D"/>
                </a:solidFill>
                <a:latin typeface="Calibri" panose="020F0502020204030204" pitchFamily="34" charset="0"/>
                <a:ea typeface="Calibri" panose="020F0502020204030204" pitchFamily="34" charset="0"/>
                <a:cs typeface="Times New Roman" panose="02020603050405020304" pitchFamily="18" charset="0"/>
              </a:rPr>
              <a:t>Environnement socio-économique spécifique unique en France</a:t>
            </a:r>
            <a:r>
              <a:rPr lang="fr-FR" sz="1400" b="1" dirty="0">
                <a:solidFill>
                  <a:srgbClr val="C0504D"/>
                </a:solidFill>
                <a:latin typeface="Calibri" panose="020F0502020204030204" pitchFamily="34" charset="0"/>
                <a:cs typeface="Times New Roman" panose="02020603050405020304" pitchFamily="18" charset="0"/>
              </a:rPr>
              <a:t> (agriculture, tourisme, thermalisme) fortement liés à la ressource en eau</a:t>
            </a:r>
          </a:p>
        </p:txBody>
      </p:sp>
      <p:grpSp>
        <p:nvGrpSpPr>
          <p:cNvPr id="14" name="Groupe 13">
            <a:extLst>
              <a:ext uri="{FF2B5EF4-FFF2-40B4-BE49-F238E27FC236}">
                <a16:creationId xmlns:a16="http://schemas.microsoft.com/office/drawing/2014/main" id="{1B690E9C-E571-4F87-8FD2-A774C095716E}"/>
              </a:ext>
            </a:extLst>
          </p:cNvPr>
          <p:cNvGrpSpPr/>
          <p:nvPr/>
        </p:nvGrpSpPr>
        <p:grpSpPr>
          <a:xfrm>
            <a:off x="6852148" y="3885436"/>
            <a:ext cx="2199999" cy="1184268"/>
            <a:chOff x="1621401" y="1459327"/>
            <a:chExt cx="9307903" cy="5010482"/>
          </a:xfrm>
        </p:grpSpPr>
        <p:pic>
          <p:nvPicPr>
            <p:cNvPr id="15" name="Image 14">
              <a:extLst>
                <a:ext uri="{FF2B5EF4-FFF2-40B4-BE49-F238E27FC236}">
                  <a16:creationId xmlns:a16="http://schemas.microsoft.com/office/drawing/2014/main" id="{3F9F93B7-9966-4B6E-A3A4-58EBC24722A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13" t="3823" r="1858" b="18687"/>
            <a:stretch/>
          </p:blipFill>
          <p:spPr>
            <a:xfrm>
              <a:off x="1621401" y="1613138"/>
              <a:ext cx="9307903" cy="4856671"/>
            </a:xfrm>
            <a:prstGeom prst="rect">
              <a:avLst/>
            </a:prstGeom>
          </p:spPr>
        </p:pic>
        <p:sp>
          <p:nvSpPr>
            <p:cNvPr id="16" name="Rectangle 15">
              <a:extLst>
                <a:ext uri="{FF2B5EF4-FFF2-40B4-BE49-F238E27FC236}">
                  <a16:creationId xmlns:a16="http://schemas.microsoft.com/office/drawing/2014/main" id="{1EB69F9F-ED36-416F-98CE-2854E5E32420}"/>
                </a:ext>
              </a:extLst>
            </p:cNvPr>
            <p:cNvSpPr/>
            <p:nvPr/>
          </p:nvSpPr>
          <p:spPr>
            <a:xfrm>
              <a:off x="4304581" y="1626832"/>
              <a:ext cx="1319842" cy="519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69FCEA94-2956-4526-B850-E260276C24F1}"/>
                </a:ext>
              </a:extLst>
            </p:cNvPr>
            <p:cNvPicPr>
              <a:picLocks noChangeAspect="1"/>
            </p:cNvPicPr>
            <p:nvPr/>
          </p:nvPicPr>
          <p:blipFill rotWithShape="1">
            <a:blip r:embed="rId10"/>
            <a:srcRect b="9989"/>
            <a:stretch/>
          </p:blipFill>
          <p:spPr>
            <a:xfrm>
              <a:off x="4466010" y="1895164"/>
              <a:ext cx="858967" cy="744530"/>
            </a:xfrm>
            <a:prstGeom prst="rect">
              <a:avLst/>
            </a:prstGeom>
          </p:spPr>
        </p:pic>
        <p:pic>
          <p:nvPicPr>
            <p:cNvPr id="18" name="Image 17">
              <a:extLst>
                <a:ext uri="{FF2B5EF4-FFF2-40B4-BE49-F238E27FC236}">
                  <a16:creationId xmlns:a16="http://schemas.microsoft.com/office/drawing/2014/main" id="{FE45673F-7DA3-45AD-A4BB-08C49773ED3B}"/>
                </a:ext>
              </a:extLst>
            </p:cNvPr>
            <p:cNvPicPr>
              <a:picLocks noChangeAspect="1"/>
            </p:cNvPicPr>
            <p:nvPr/>
          </p:nvPicPr>
          <p:blipFill>
            <a:blip r:embed="rId11"/>
            <a:stretch>
              <a:fillRect/>
            </a:stretch>
          </p:blipFill>
          <p:spPr>
            <a:xfrm>
              <a:off x="4304440" y="1459327"/>
              <a:ext cx="858967" cy="427448"/>
            </a:xfrm>
            <a:prstGeom prst="rect">
              <a:avLst/>
            </a:prstGeom>
          </p:spPr>
        </p:pic>
        <p:pic>
          <p:nvPicPr>
            <p:cNvPr id="19" name="Image 18">
              <a:extLst>
                <a:ext uri="{FF2B5EF4-FFF2-40B4-BE49-F238E27FC236}">
                  <a16:creationId xmlns:a16="http://schemas.microsoft.com/office/drawing/2014/main" id="{DE699531-D4D6-4135-9364-F218A674C381}"/>
                </a:ext>
              </a:extLst>
            </p:cNvPr>
            <p:cNvPicPr>
              <a:picLocks noChangeAspect="1"/>
            </p:cNvPicPr>
            <p:nvPr/>
          </p:nvPicPr>
          <p:blipFill>
            <a:blip r:embed="rId12"/>
            <a:stretch>
              <a:fillRect/>
            </a:stretch>
          </p:blipFill>
          <p:spPr>
            <a:xfrm>
              <a:off x="3682174" y="1856848"/>
              <a:ext cx="783836" cy="410581"/>
            </a:xfrm>
            <a:prstGeom prst="rect">
              <a:avLst/>
            </a:prstGeom>
          </p:spPr>
        </p:pic>
        <p:pic>
          <p:nvPicPr>
            <p:cNvPr id="20" name="Image 19">
              <a:extLst>
                <a:ext uri="{FF2B5EF4-FFF2-40B4-BE49-F238E27FC236}">
                  <a16:creationId xmlns:a16="http://schemas.microsoft.com/office/drawing/2014/main" id="{2E57A648-6D67-4851-96D2-8CD598485BF3}"/>
                </a:ext>
              </a:extLst>
            </p:cNvPr>
            <p:cNvPicPr>
              <a:picLocks noChangeAspect="1"/>
            </p:cNvPicPr>
            <p:nvPr/>
          </p:nvPicPr>
          <p:blipFill>
            <a:blip r:embed="rId13"/>
            <a:stretch>
              <a:fillRect/>
            </a:stretch>
          </p:blipFill>
          <p:spPr>
            <a:xfrm>
              <a:off x="1866899" y="2871338"/>
              <a:ext cx="1514475" cy="451283"/>
            </a:xfrm>
            <a:prstGeom prst="rect">
              <a:avLst/>
            </a:prstGeom>
          </p:spPr>
        </p:pic>
        <p:sp>
          <p:nvSpPr>
            <p:cNvPr id="21" name="Rectangle 20">
              <a:extLst>
                <a:ext uri="{FF2B5EF4-FFF2-40B4-BE49-F238E27FC236}">
                  <a16:creationId xmlns:a16="http://schemas.microsoft.com/office/drawing/2014/main" id="{934E4AD2-BBC8-4726-84CB-08D7EF65D2BD}"/>
                </a:ext>
              </a:extLst>
            </p:cNvPr>
            <p:cNvSpPr/>
            <p:nvPr/>
          </p:nvSpPr>
          <p:spPr>
            <a:xfrm>
              <a:off x="2441275" y="2267429"/>
              <a:ext cx="1725289" cy="451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921A760A-4BA2-49CE-AE78-39F8D58715A8}"/>
                </a:ext>
              </a:extLst>
            </p:cNvPr>
            <p:cNvPicPr>
              <a:picLocks noChangeAspect="1"/>
            </p:cNvPicPr>
            <p:nvPr/>
          </p:nvPicPr>
          <p:blipFill>
            <a:blip r:embed="rId14"/>
            <a:stretch>
              <a:fillRect/>
            </a:stretch>
          </p:blipFill>
          <p:spPr>
            <a:xfrm>
              <a:off x="2523761" y="2196521"/>
              <a:ext cx="1426859" cy="547411"/>
            </a:xfrm>
            <a:prstGeom prst="rect">
              <a:avLst/>
            </a:prstGeom>
          </p:spPr>
        </p:pic>
        <p:cxnSp>
          <p:nvCxnSpPr>
            <p:cNvPr id="23" name="Connecteur droit avec flèche 22">
              <a:extLst>
                <a:ext uri="{FF2B5EF4-FFF2-40B4-BE49-F238E27FC236}">
                  <a16:creationId xmlns:a16="http://schemas.microsoft.com/office/drawing/2014/main" id="{E1EA5EF1-0A79-4065-99DE-81D357A9FFA9}"/>
                </a:ext>
              </a:extLst>
            </p:cNvPr>
            <p:cNvCxnSpPr>
              <a:cxnSpLocks/>
            </p:cNvCxnSpPr>
            <p:nvPr/>
          </p:nvCxnSpPr>
          <p:spPr>
            <a:xfrm>
              <a:off x="4032341" y="2493070"/>
              <a:ext cx="820639" cy="557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752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581989" cy="461665"/>
          </a:xfrm>
          <a:prstGeom prst="rect">
            <a:avLst/>
          </a:prstGeom>
          <a:noFill/>
        </p:spPr>
        <p:txBody>
          <a:bodyPr wrap="none" rtlCol="0">
            <a:spAutoFit/>
          </a:bodyPr>
          <a:lstStyle/>
          <a:p>
            <a:r>
              <a:rPr lang="fr-FR" sz="2400" b="1" dirty="0">
                <a:solidFill>
                  <a:srgbClr val="008F9B"/>
                </a:solidFill>
              </a:rPr>
              <a:t>Projet scientifique</a:t>
            </a:r>
          </a:p>
        </p:txBody>
      </p:sp>
      <p:sp>
        <p:nvSpPr>
          <p:cNvPr id="71" name="Rectangle à coins arrondis 14">
            <a:extLst>
              <a:ext uri="{FF2B5EF4-FFF2-40B4-BE49-F238E27FC236}">
                <a16:creationId xmlns:a16="http://schemas.microsoft.com/office/drawing/2014/main" id="{385B4F58-E8F0-4886-BB96-B1BEFCF270BE}"/>
              </a:ext>
            </a:extLst>
          </p:cNvPr>
          <p:cNvSpPr/>
          <p:nvPr/>
        </p:nvSpPr>
        <p:spPr>
          <a:xfrm>
            <a:off x="2411760" y="790755"/>
            <a:ext cx="1960238" cy="1292705"/>
          </a:xfrm>
          <a:prstGeom prst="roundRect">
            <a:avLst/>
          </a:prstGeom>
          <a:solidFill>
            <a:srgbClr val="4BAC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à coins arrondis 16">
            <a:extLst>
              <a:ext uri="{FF2B5EF4-FFF2-40B4-BE49-F238E27FC236}">
                <a16:creationId xmlns:a16="http://schemas.microsoft.com/office/drawing/2014/main" id="{968DA353-9DE7-4EC4-87E8-93B5C45FD4E0}"/>
              </a:ext>
            </a:extLst>
          </p:cNvPr>
          <p:cNvSpPr/>
          <p:nvPr/>
        </p:nvSpPr>
        <p:spPr>
          <a:xfrm>
            <a:off x="6626038" y="787454"/>
            <a:ext cx="1960238" cy="1292716"/>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à coins arrondis 15">
            <a:extLst>
              <a:ext uri="{FF2B5EF4-FFF2-40B4-BE49-F238E27FC236}">
                <a16:creationId xmlns:a16="http://schemas.microsoft.com/office/drawing/2014/main" id="{62A30196-AF9F-4A64-BDFE-F71333E90CA7}"/>
              </a:ext>
            </a:extLst>
          </p:cNvPr>
          <p:cNvSpPr>
            <a:spLocks noChangeAspect="1"/>
          </p:cNvSpPr>
          <p:nvPr/>
        </p:nvSpPr>
        <p:spPr>
          <a:xfrm>
            <a:off x="4531877" y="790755"/>
            <a:ext cx="1960238" cy="1292705"/>
          </a:xfrm>
          <a:prstGeom prst="roundRect">
            <a:avLst/>
          </a:prstGeom>
          <a:solidFill>
            <a:srgbClr val="80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à coins arrondis 17">
            <a:extLst>
              <a:ext uri="{FF2B5EF4-FFF2-40B4-BE49-F238E27FC236}">
                <a16:creationId xmlns:a16="http://schemas.microsoft.com/office/drawing/2014/main" id="{1F86CCF8-1A76-4E01-AD24-CA80C2A551FD}"/>
              </a:ext>
            </a:extLst>
          </p:cNvPr>
          <p:cNvSpPr>
            <a:spLocks noChangeAspect="1"/>
          </p:cNvSpPr>
          <p:nvPr/>
        </p:nvSpPr>
        <p:spPr>
          <a:xfrm>
            <a:off x="2411760" y="2214344"/>
            <a:ext cx="6161528" cy="73152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à coins arrondis 18">
            <a:extLst>
              <a:ext uri="{FF2B5EF4-FFF2-40B4-BE49-F238E27FC236}">
                <a16:creationId xmlns:a16="http://schemas.microsoft.com/office/drawing/2014/main" id="{F1C6DD18-4F50-42A6-AF43-F98F52AB512A}"/>
              </a:ext>
            </a:extLst>
          </p:cNvPr>
          <p:cNvSpPr/>
          <p:nvPr/>
        </p:nvSpPr>
        <p:spPr>
          <a:xfrm>
            <a:off x="2411760" y="3075806"/>
            <a:ext cx="6161528" cy="731520"/>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ZoneTexte 80">
            <a:extLst>
              <a:ext uri="{FF2B5EF4-FFF2-40B4-BE49-F238E27FC236}">
                <a16:creationId xmlns:a16="http://schemas.microsoft.com/office/drawing/2014/main" id="{A686FAF3-72BC-4757-B174-A0B7FDFD82B4}"/>
              </a:ext>
            </a:extLst>
          </p:cNvPr>
          <p:cNvSpPr txBox="1"/>
          <p:nvPr/>
        </p:nvSpPr>
        <p:spPr>
          <a:xfrm>
            <a:off x="104838" y="1240042"/>
            <a:ext cx="2111284" cy="369332"/>
          </a:xfrm>
          <a:prstGeom prst="rect">
            <a:avLst/>
          </a:prstGeom>
          <a:noFill/>
        </p:spPr>
        <p:txBody>
          <a:bodyPr wrap="none" rtlCol="0">
            <a:spAutoFit/>
          </a:bodyPr>
          <a:lstStyle/>
          <a:p>
            <a:r>
              <a:rPr lang="fr-FR" b="1" dirty="0"/>
              <a:t>3 axes thématiques</a:t>
            </a:r>
          </a:p>
        </p:txBody>
      </p:sp>
      <p:sp>
        <p:nvSpPr>
          <p:cNvPr id="82" name="ZoneTexte 81">
            <a:extLst>
              <a:ext uri="{FF2B5EF4-FFF2-40B4-BE49-F238E27FC236}">
                <a16:creationId xmlns:a16="http://schemas.microsoft.com/office/drawing/2014/main" id="{840D4A63-7EE5-4DCD-8DFD-48404CA74FC8}"/>
              </a:ext>
            </a:extLst>
          </p:cNvPr>
          <p:cNvSpPr txBox="1"/>
          <p:nvPr/>
        </p:nvSpPr>
        <p:spPr>
          <a:xfrm>
            <a:off x="138373" y="2891140"/>
            <a:ext cx="2044214" cy="369332"/>
          </a:xfrm>
          <a:prstGeom prst="rect">
            <a:avLst/>
          </a:prstGeom>
          <a:noFill/>
        </p:spPr>
        <p:txBody>
          <a:bodyPr wrap="none" rtlCol="0">
            <a:spAutoFit/>
          </a:bodyPr>
          <a:lstStyle/>
          <a:p>
            <a:r>
              <a:rPr lang="fr-FR" b="1" dirty="0"/>
              <a:t>2 axes transversaux</a:t>
            </a:r>
          </a:p>
        </p:txBody>
      </p:sp>
      <p:sp>
        <p:nvSpPr>
          <p:cNvPr id="84" name="ZoneTexte 83">
            <a:extLst>
              <a:ext uri="{FF2B5EF4-FFF2-40B4-BE49-F238E27FC236}">
                <a16:creationId xmlns:a16="http://schemas.microsoft.com/office/drawing/2014/main" id="{736EE202-BEA5-4CED-BF20-B7CF58B1F3AF}"/>
              </a:ext>
            </a:extLst>
          </p:cNvPr>
          <p:cNvSpPr txBox="1"/>
          <p:nvPr/>
        </p:nvSpPr>
        <p:spPr>
          <a:xfrm>
            <a:off x="2443986" y="892266"/>
            <a:ext cx="1871437" cy="107721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err="1">
                <a:ln>
                  <a:noFill/>
                </a:ln>
                <a:solidFill>
                  <a:srgbClr val="FFFFFF"/>
                </a:solidFill>
                <a:effectLst/>
                <a:latin typeface="Calibri" panose="020F0502020204030204" pitchFamily="34" charset="0"/>
              </a:rPr>
              <a:t>Caractérisation</a:t>
            </a:r>
            <a:r>
              <a:rPr lang="en-US" altLang="en-US" sz="1600" dirty="0">
                <a:solidFill>
                  <a:srgbClr val="FFFFFF"/>
                </a:solidFill>
                <a:latin typeface="Calibri" panose="020F0502020204030204" pitchFamily="34" charset="0"/>
              </a:rPr>
              <a:t> de la </a:t>
            </a:r>
            <a:r>
              <a:rPr lang="en-US" altLang="en-US" sz="1600" dirty="0" err="1">
                <a:solidFill>
                  <a:srgbClr val="FFFFFF"/>
                </a:solidFill>
                <a:latin typeface="Calibri" panose="020F0502020204030204" pitchFamily="34" charset="0"/>
              </a:rPr>
              <a:t>ressource</a:t>
            </a:r>
            <a:r>
              <a:rPr lang="en-US" altLang="en-US" sz="1600" dirty="0">
                <a:solidFill>
                  <a:srgbClr val="FFFFFF"/>
                </a:solidFill>
                <a:latin typeface="Calibri" panose="020F0502020204030204" pitchFamily="34" charset="0"/>
              </a:rPr>
              <a:t> </a:t>
            </a:r>
            <a:r>
              <a:rPr lang="en-US" altLang="en-US" sz="1600" dirty="0" err="1">
                <a:solidFill>
                  <a:srgbClr val="FFFFFF"/>
                </a:solidFill>
                <a:latin typeface="Calibri" panose="020F0502020204030204" pitchFamily="34" charset="0"/>
              </a:rPr>
              <a:t>en</a:t>
            </a:r>
            <a:r>
              <a:rPr lang="en-US" altLang="en-US" sz="1600" dirty="0">
                <a:solidFill>
                  <a:srgbClr val="FFFFFF"/>
                </a:solidFill>
                <a:latin typeface="Calibri" panose="020F0502020204030204" pitchFamily="34" charset="0"/>
              </a:rPr>
              <a:t> </a:t>
            </a:r>
            <a:r>
              <a:rPr lang="en-US" altLang="en-US" sz="1600" dirty="0" err="1">
                <a:solidFill>
                  <a:srgbClr val="FFFFFF"/>
                </a:solidFill>
                <a:latin typeface="Calibri" panose="020F0502020204030204" pitchFamily="34" charset="0"/>
              </a:rPr>
              <a:t>eau</a:t>
            </a:r>
            <a:r>
              <a:rPr lang="en-US" altLang="en-US" sz="1600" dirty="0">
                <a:solidFill>
                  <a:srgbClr val="FFFFFF"/>
                </a:solidFill>
                <a:latin typeface="Calibri" panose="020F0502020204030204" pitchFamily="34" charset="0"/>
              </a:rPr>
              <a:t> pour </a:t>
            </a:r>
            <a:r>
              <a:rPr lang="en-US" altLang="en-US" sz="1600" dirty="0" err="1">
                <a:solidFill>
                  <a:srgbClr val="FFFFFF"/>
                </a:solidFill>
                <a:latin typeface="Calibri" panose="020F0502020204030204" pitchFamily="34" charset="0"/>
              </a:rPr>
              <a:t>une</a:t>
            </a:r>
            <a:r>
              <a:rPr lang="en-US" altLang="en-US" sz="1600" dirty="0">
                <a:solidFill>
                  <a:srgbClr val="FFFFFF"/>
                </a:solidFill>
                <a:latin typeface="Calibri" panose="020F0502020204030204" pitchFamily="34" charset="0"/>
              </a:rPr>
              <a:t> gestion durable</a:t>
            </a:r>
            <a:endParaRPr kumimoji="0" lang="en-US" altLang="en-US" sz="1600" i="0" u="none" strike="noStrike" cap="none" normalizeH="0" baseline="0" dirty="0">
              <a:ln>
                <a:noFill/>
              </a:ln>
              <a:solidFill>
                <a:schemeClr val="tx1"/>
              </a:solidFill>
              <a:effectLst/>
              <a:latin typeface="Arial" panose="020B0604020202020204" pitchFamily="34" charset="0"/>
            </a:endParaRPr>
          </a:p>
        </p:txBody>
      </p:sp>
      <p:sp>
        <p:nvSpPr>
          <p:cNvPr id="85" name="Rectangle 83">
            <a:extLst>
              <a:ext uri="{FF2B5EF4-FFF2-40B4-BE49-F238E27FC236}">
                <a16:creationId xmlns:a16="http://schemas.microsoft.com/office/drawing/2014/main" id="{525E8EE5-2D70-4BED-BE52-F2AB0B97ED62}"/>
              </a:ext>
            </a:extLst>
          </p:cNvPr>
          <p:cNvSpPr>
            <a:spLocks noChangeArrowheads="1"/>
          </p:cNvSpPr>
          <p:nvPr/>
        </p:nvSpPr>
        <p:spPr bwMode="auto">
          <a:xfrm>
            <a:off x="4749646" y="1070597"/>
            <a:ext cx="147774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rgbClr val="FFFFFF"/>
                </a:solidFill>
                <a:effectLst/>
                <a:latin typeface="Calibri" panose="020F0502020204030204" pitchFamily="34" charset="0"/>
              </a:rPr>
              <a:t>Usages et </a:t>
            </a:r>
            <a:r>
              <a:rPr kumimoji="0" lang="en-US" altLang="en-US" sz="1600" i="0" u="none" strike="noStrike" cap="none" normalizeH="0" baseline="0" dirty="0" err="1">
                <a:ln>
                  <a:noFill/>
                </a:ln>
                <a:solidFill>
                  <a:srgbClr val="FFFFFF"/>
                </a:solidFill>
                <a:effectLst/>
                <a:latin typeface="Calibri" panose="020F0502020204030204" pitchFamily="34" charset="0"/>
              </a:rPr>
              <a:t>représentations</a:t>
            </a:r>
            <a:r>
              <a:rPr kumimoji="0" lang="en-US" altLang="en-US" sz="1600" i="0" u="none" strike="noStrike" cap="none" normalizeH="0" baseline="0" dirty="0">
                <a:ln>
                  <a:noFill/>
                </a:ln>
                <a:solidFill>
                  <a:srgbClr val="FFFFFF"/>
                </a:solidFill>
                <a:effectLst/>
                <a:latin typeface="Calibri" panose="020F0502020204030204" pitchFamily="34" charset="0"/>
              </a:rPr>
              <a:t> de </a:t>
            </a:r>
            <a:r>
              <a:rPr kumimoji="0" lang="en-US" altLang="en-US" sz="1600" i="0" u="none" strike="noStrike" cap="none" normalizeH="0" baseline="0" dirty="0" err="1">
                <a:ln>
                  <a:noFill/>
                </a:ln>
                <a:solidFill>
                  <a:srgbClr val="FFFFFF"/>
                </a:solidFill>
                <a:effectLst/>
                <a:latin typeface="Calibri" panose="020F0502020204030204" pitchFamily="34" charset="0"/>
              </a:rPr>
              <a:t>l’eau</a:t>
            </a:r>
            <a:r>
              <a:rPr kumimoji="0" lang="en-US" altLang="en-US" sz="1600" i="0" u="none" strike="noStrike" cap="none" normalizeH="0" baseline="0" dirty="0">
                <a:ln>
                  <a:noFill/>
                </a:ln>
                <a:solidFill>
                  <a:srgbClr val="FFFFFF"/>
                </a:solidFill>
                <a:effectLst/>
                <a:latin typeface="Calibri" panose="020F0502020204030204" pitchFamily="34" charset="0"/>
              </a:rPr>
              <a:t> </a:t>
            </a:r>
            <a:endParaRPr kumimoji="0" lang="en-US" altLang="en-US" sz="3600" i="0" u="none" strike="noStrike" cap="none" normalizeH="0" baseline="0" dirty="0">
              <a:ln>
                <a:noFill/>
              </a:ln>
              <a:solidFill>
                <a:schemeClr val="tx1"/>
              </a:solidFill>
              <a:effectLst/>
            </a:endParaRPr>
          </a:p>
        </p:txBody>
      </p:sp>
      <p:sp>
        <p:nvSpPr>
          <p:cNvPr id="86" name="Rectangle 89">
            <a:extLst>
              <a:ext uri="{FF2B5EF4-FFF2-40B4-BE49-F238E27FC236}">
                <a16:creationId xmlns:a16="http://schemas.microsoft.com/office/drawing/2014/main" id="{A6E0AF87-D88C-4089-A0EE-5A626F618592}"/>
              </a:ext>
            </a:extLst>
          </p:cNvPr>
          <p:cNvSpPr>
            <a:spLocks noChangeArrowheads="1"/>
          </p:cNvSpPr>
          <p:nvPr/>
        </p:nvSpPr>
        <p:spPr bwMode="auto">
          <a:xfrm>
            <a:off x="6649533" y="847627"/>
            <a:ext cx="1923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i="0" u="none" strike="noStrike" cap="none" normalizeH="0" baseline="0" dirty="0" err="1">
                <a:ln>
                  <a:noFill/>
                </a:ln>
                <a:solidFill>
                  <a:srgbClr val="FFFFFF"/>
                </a:solidFill>
                <a:effectLst/>
                <a:latin typeface="Calibri" panose="020F0502020204030204" pitchFamily="34" charset="0"/>
              </a:rPr>
              <a:t>Changements</a:t>
            </a:r>
            <a:r>
              <a:rPr kumimoji="0" lang="en-US" altLang="en-US" sz="1500" i="0" u="none" strike="noStrike" cap="none" normalizeH="0" baseline="0" dirty="0">
                <a:ln>
                  <a:noFill/>
                </a:ln>
                <a:solidFill>
                  <a:srgbClr val="FFFFFF"/>
                </a:solidFill>
                <a:effectLst/>
                <a:latin typeface="Calibri" panose="020F0502020204030204" pitchFamily="34" charset="0"/>
              </a:rPr>
              <a:t> </a:t>
            </a:r>
            <a:r>
              <a:rPr kumimoji="0" lang="en-US" altLang="en-US" sz="1500" i="0" u="none" strike="noStrike" cap="none" normalizeH="0" baseline="0" dirty="0" err="1">
                <a:ln>
                  <a:noFill/>
                </a:ln>
                <a:solidFill>
                  <a:srgbClr val="FFFFFF"/>
                </a:solidFill>
                <a:effectLst/>
                <a:latin typeface="Calibri" panose="020F0502020204030204" pitchFamily="34" charset="0"/>
              </a:rPr>
              <a:t>globaux</a:t>
            </a:r>
            <a:r>
              <a:rPr kumimoji="0" lang="en-US" altLang="en-US" sz="1500" i="0" u="none" strike="noStrike" cap="none" normalizeH="0" baseline="0" dirty="0">
                <a:ln>
                  <a:noFill/>
                </a:ln>
                <a:solidFill>
                  <a:srgbClr val="FFFFFF"/>
                </a:solidFill>
                <a:effectLst/>
                <a:latin typeface="Calibri" panose="020F0502020204030204" pitchFamily="34" charset="0"/>
              </a:rPr>
              <a:t> dans un continuum </a:t>
            </a:r>
            <a:r>
              <a:rPr kumimoji="0" lang="en-US" altLang="en-US" sz="1500" i="0" u="none" strike="noStrike" cap="none" normalizeH="0" baseline="0" dirty="0" err="1">
                <a:ln>
                  <a:noFill/>
                </a:ln>
                <a:solidFill>
                  <a:srgbClr val="FFFFFF"/>
                </a:solidFill>
                <a:effectLst/>
                <a:latin typeface="Calibri" panose="020F0502020204030204" pitchFamily="34" charset="0"/>
              </a:rPr>
              <a:t>Atmosphère</a:t>
            </a:r>
            <a:r>
              <a:rPr kumimoji="0" lang="en-US" altLang="en-US" sz="1500" i="0" u="none" strike="noStrike" cap="none" normalizeH="0" baseline="0" dirty="0">
                <a:ln>
                  <a:noFill/>
                </a:ln>
                <a:solidFill>
                  <a:srgbClr val="FFFFFF"/>
                </a:solidFill>
                <a:effectLst/>
                <a:latin typeface="Calibri" panose="020F0502020204030204" pitchFamily="34" charset="0"/>
              </a:rPr>
              <a:t>/</a:t>
            </a:r>
            <a:r>
              <a:rPr kumimoji="0" lang="en-US" altLang="en-US" sz="1500" i="0" u="none" strike="noStrike" cap="none" normalizeH="0" baseline="0" dirty="0" err="1">
                <a:ln>
                  <a:noFill/>
                </a:ln>
                <a:solidFill>
                  <a:srgbClr val="FFFFFF"/>
                </a:solidFill>
                <a:effectLst/>
                <a:latin typeface="Calibri" panose="020F0502020204030204" pitchFamily="34" charset="0"/>
              </a:rPr>
              <a:t>Eaux</a:t>
            </a:r>
            <a:r>
              <a:rPr kumimoji="0" lang="en-US" altLang="en-US" sz="1500" i="0" u="none" strike="noStrike" cap="none" normalizeH="0" baseline="0" dirty="0">
                <a:ln>
                  <a:noFill/>
                </a:ln>
                <a:solidFill>
                  <a:srgbClr val="FFFFFF"/>
                </a:solidFill>
                <a:effectLst/>
                <a:latin typeface="Calibri" panose="020F0502020204030204" pitchFamily="34" charset="0"/>
              </a:rPr>
              <a:t> de surface/</a:t>
            </a:r>
            <a:r>
              <a:rPr kumimoji="0" lang="en-US" altLang="en-US" sz="1500" i="0" u="none" strike="noStrike" cap="none" normalizeH="0" baseline="0" dirty="0" err="1">
                <a:ln>
                  <a:noFill/>
                </a:ln>
                <a:solidFill>
                  <a:srgbClr val="FFFFFF"/>
                </a:solidFill>
                <a:effectLst/>
                <a:latin typeface="Calibri" panose="020F0502020204030204" pitchFamily="34" charset="0"/>
              </a:rPr>
              <a:t>Eaux</a:t>
            </a:r>
            <a:r>
              <a:rPr kumimoji="0" lang="en-US" altLang="en-US" sz="1500" i="0" u="none" strike="noStrike" cap="none" normalizeH="0" baseline="0" dirty="0">
                <a:ln>
                  <a:noFill/>
                </a:ln>
                <a:solidFill>
                  <a:srgbClr val="FFFFFF"/>
                </a:solidFill>
                <a:effectLst/>
                <a:latin typeface="Calibri" panose="020F0502020204030204" pitchFamily="34" charset="0"/>
              </a:rPr>
              <a:t> </a:t>
            </a:r>
            <a:r>
              <a:rPr kumimoji="0" lang="en-US" altLang="en-US" sz="1500" i="0" u="none" strike="noStrike" cap="none" normalizeH="0" baseline="0" dirty="0" err="1">
                <a:ln>
                  <a:noFill/>
                </a:ln>
                <a:solidFill>
                  <a:srgbClr val="FFFFFF"/>
                </a:solidFill>
                <a:effectLst/>
                <a:latin typeface="Calibri" panose="020F0502020204030204" pitchFamily="34" charset="0"/>
              </a:rPr>
              <a:t>souterraines</a:t>
            </a:r>
            <a:endParaRPr kumimoji="0" lang="en-US" altLang="en-US" sz="1500" i="0" u="none" strike="noStrike" cap="none" normalizeH="0" baseline="0" dirty="0">
              <a:ln>
                <a:noFill/>
              </a:ln>
              <a:solidFill>
                <a:schemeClr val="tx1"/>
              </a:solidFill>
              <a:effectLst/>
            </a:endParaRPr>
          </a:p>
        </p:txBody>
      </p:sp>
      <p:sp>
        <p:nvSpPr>
          <p:cNvPr id="87" name="Rectangle 62">
            <a:extLst>
              <a:ext uri="{FF2B5EF4-FFF2-40B4-BE49-F238E27FC236}">
                <a16:creationId xmlns:a16="http://schemas.microsoft.com/office/drawing/2014/main" id="{DC0B6753-77BA-47CF-8DB9-30C856C5E9E1}"/>
              </a:ext>
            </a:extLst>
          </p:cNvPr>
          <p:cNvSpPr>
            <a:spLocks noChangeArrowheads="1"/>
          </p:cNvSpPr>
          <p:nvPr/>
        </p:nvSpPr>
        <p:spPr bwMode="auto">
          <a:xfrm>
            <a:off x="2896230" y="2461351"/>
            <a:ext cx="5184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effectLst/>
                <a:latin typeface="Calibri" panose="020F0502020204030204" pitchFamily="34" charset="0"/>
              </a:rPr>
              <a:t>Acquisition, </a:t>
            </a:r>
            <a:r>
              <a:rPr kumimoji="0" lang="en-US" altLang="en-US" sz="1600" i="0" u="none" strike="noStrike" cap="none" normalizeH="0" baseline="0" dirty="0" err="1">
                <a:ln>
                  <a:noFill/>
                </a:ln>
                <a:effectLst/>
                <a:latin typeface="Calibri" panose="020F0502020204030204" pitchFamily="34" charset="0"/>
              </a:rPr>
              <a:t>mutualisation</a:t>
            </a:r>
            <a:r>
              <a:rPr kumimoji="0" lang="en-US" altLang="en-US" sz="1600" i="0" u="none" strike="noStrike" cap="none" normalizeH="0" baseline="0" dirty="0">
                <a:ln>
                  <a:noFill/>
                </a:ln>
                <a:effectLst/>
                <a:latin typeface="Calibri" panose="020F0502020204030204" pitchFamily="34" charset="0"/>
              </a:rPr>
              <a:t> et partage des </a:t>
            </a:r>
            <a:r>
              <a:rPr kumimoji="0" lang="en-US" altLang="en-US" sz="1600" i="0" u="none" strike="noStrike" cap="none" normalizeH="0" baseline="0" dirty="0" err="1">
                <a:ln>
                  <a:noFill/>
                </a:ln>
                <a:effectLst/>
                <a:latin typeface="Calibri" panose="020F0502020204030204" pitchFamily="34" charset="0"/>
              </a:rPr>
              <a:t>données</a:t>
            </a:r>
            <a:r>
              <a:rPr kumimoji="0" lang="en-US" altLang="en-US" sz="1600" i="0" u="none" strike="noStrike" cap="none" normalizeH="0" baseline="0" dirty="0">
                <a:ln>
                  <a:noFill/>
                </a:ln>
                <a:effectLst/>
                <a:latin typeface="Calibri" panose="020F0502020204030204" pitchFamily="34" charset="0"/>
              </a:rPr>
              <a:t> sur </a:t>
            </a:r>
            <a:r>
              <a:rPr kumimoji="0" lang="en-US" altLang="en-US" sz="1600" i="0" u="none" strike="noStrike" cap="none" normalizeH="0" baseline="0" dirty="0" err="1">
                <a:ln>
                  <a:noFill/>
                </a:ln>
                <a:effectLst/>
                <a:latin typeface="Calibri" panose="020F0502020204030204" pitchFamily="34" charset="0"/>
              </a:rPr>
              <a:t>l’eau</a:t>
            </a:r>
            <a:endParaRPr kumimoji="0" lang="en-US" altLang="en-US" sz="1600" i="0" u="none" strike="noStrike" cap="none" normalizeH="0" baseline="0" dirty="0">
              <a:ln>
                <a:noFill/>
              </a:ln>
              <a:effectLst/>
            </a:endParaRPr>
          </a:p>
        </p:txBody>
      </p:sp>
      <p:sp>
        <p:nvSpPr>
          <p:cNvPr id="88" name="Rectangle 66">
            <a:extLst>
              <a:ext uri="{FF2B5EF4-FFF2-40B4-BE49-F238E27FC236}">
                <a16:creationId xmlns:a16="http://schemas.microsoft.com/office/drawing/2014/main" id="{F58ED865-7F6E-4615-990F-E4809168FBB5}"/>
              </a:ext>
            </a:extLst>
          </p:cNvPr>
          <p:cNvSpPr>
            <a:spLocks noChangeArrowheads="1"/>
          </p:cNvSpPr>
          <p:nvPr/>
        </p:nvSpPr>
        <p:spPr bwMode="auto">
          <a:xfrm>
            <a:off x="2509268" y="3315233"/>
            <a:ext cx="59585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err="1">
                <a:ln>
                  <a:noFill/>
                </a:ln>
                <a:effectLst/>
                <a:latin typeface="Calibri" panose="020F0502020204030204" pitchFamily="34" charset="0"/>
              </a:rPr>
              <a:t>Appui</a:t>
            </a:r>
            <a:r>
              <a:rPr kumimoji="0" lang="en-US" altLang="en-US" sz="1600" i="0" u="none" strike="noStrike" cap="none" normalizeH="0" baseline="0" dirty="0">
                <a:ln>
                  <a:noFill/>
                </a:ln>
                <a:effectLst/>
                <a:latin typeface="Calibri" panose="020F0502020204030204" pitchFamily="34" charset="0"/>
              </a:rPr>
              <a:t> aux politiques </a:t>
            </a:r>
            <a:r>
              <a:rPr kumimoji="0" lang="en-US" altLang="en-US" sz="1600" i="0" u="none" strike="noStrike" cap="none" normalizeH="0" baseline="0" dirty="0" err="1">
                <a:ln>
                  <a:noFill/>
                </a:ln>
                <a:effectLst/>
                <a:latin typeface="Calibri" panose="020F0502020204030204" pitchFamily="34" charset="0"/>
              </a:rPr>
              <a:t>territoriales</a:t>
            </a:r>
            <a:r>
              <a:rPr kumimoji="0" lang="en-US" altLang="en-US" sz="1600" i="0" u="none" strike="noStrike" cap="none" normalizeH="0" baseline="0" dirty="0">
                <a:ln>
                  <a:noFill/>
                </a:ln>
                <a:effectLst/>
                <a:latin typeface="Calibri" panose="020F0502020204030204" pitchFamily="34" charset="0"/>
              </a:rPr>
              <a:t> et aux relations science et </a:t>
            </a:r>
            <a:r>
              <a:rPr kumimoji="0" lang="en-US" altLang="en-US" sz="1600" i="0" u="none" strike="noStrike" cap="none" normalizeH="0" baseline="0" dirty="0" err="1">
                <a:ln>
                  <a:noFill/>
                </a:ln>
                <a:effectLst/>
                <a:latin typeface="Calibri" panose="020F0502020204030204" pitchFamily="34" charset="0"/>
              </a:rPr>
              <a:t>société</a:t>
            </a:r>
            <a:r>
              <a:rPr kumimoji="0" lang="en-US" altLang="en-US" sz="1600" i="0" u="none" strike="noStrike" cap="none" normalizeH="0" baseline="0" dirty="0">
                <a:ln>
                  <a:noFill/>
                </a:ln>
                <a:effectLst/>
                <a:latin typeface="Calibri" panose="020F0502020204030204" pitchFamily="34" charset="0"/>
              </a:rPr>
              <a:t>  </a:t>
            </a:r>
            <a:endParaRPr kumimoji="0" lang="en-US" altLang="en-US" sz="1600" i="0" u="none" strike="noStrike" cap="none" normalizeH="0" baseline="0" dirty="0">
              <a:ln>
                <a:noFill/>
              </a:ln>
              <a:effectLst/>
            </a:endParaRPr>
          </a:p>
        </p:txBody>
      </p:sp>
    </p:spTree>
    <p:extLst>
      <p:ext uri="{BB962C8B-B14F-4D97-AF65-F5344CB8AC3E}">
        <p14:creationId xmlns:p14="http://schemas.microsoft.com/office/powerpoint/2010/main" val="951395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581989" cy="461665"/>
          </a:xfrm>
          <a:prstGeom prst="rect">
            <a:avLst/>
          </a:prstGeom>
          <a:noFill/>
        </p:spPr>
        <p:txBody>
          <a:bodyPr wrap="none" rtlCol="0">
            <a:spAutoFit/>
          </a:bodyPr>
          <a:lstStyle/>
          <a:p>
            <a:r>
              <a:rPr lang="fr-FR" sz="2400" b="1" dirty="0">
                <a:solidFill>
                  <a:srgbClr val="008F9B"/>
                </a:solidFill>
              </a:rPr>
              <a:t>Projet scientifique</a:t>
            </a:r>
          </a:p>
        </p:txBody>
      </p:sp>
      <p:sp>
        <p:nvSpPr>
          <p:cNvPr id="7" name="ZoneTexte 6">
            <a:extLst>
              <a:ext uri="{FF2B5EF4-FFF2-40B4-BE49-F238E27FC236}">
                <a16:creationId xmlns:a16="http://schemas.microsoft.com/office/drawing/2014/main" id="{E487C0BC-83D7-4A5A-B115-2CD07A518499}"/>
              </a:ext>
            </a:extLst>
          </p:cNvPr>
          <p:cNvSpPr txBox="1"/>
          <p:nvPr/>
        </p:nvSpPr>
        <p:spPr>
          <a:xfrm>
            <a:off x="2305675" y="397003"/>
            <a:ext cx="6547020" cy="3539815"/>
          </a:xfrm>
          <a:prstGeom prst="rect">
            <a:avLst/>
          </a:prstGeom>
          <a:noFill/>
        </p:spPr>
        <p:txBody>
          <a:bodyPr wrap="square">
            <a:spAutoFit/>
          </a:bodyPr>
          <a:lstStyle/>
          <a:p>
            <a:pPr marL="342900" lvl="0" indent="-342900" algn="just">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La caractérisation approfondie du fonctionnement des différents systèmes aquatiques, naturels et anthropiques,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Both"/>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Les flux d’eau, d’éléments chimiques et biologiques, naturels ou synthétiques, entre les différents compartiments ;</a:t>
            </a:r>
          </a:p>
          <a:p>
            <a:pPr marL="342900" lvl="0" indent="-342900" algn="just">
              <a:lnSpc>
                <a:spcPct val="107000"/>
              </a:lnSpc>
              <a:buFont typeface="+mj-lt"/>
              <a:buAutoNum type="arabicParenBoth"/>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La modélisation de ces systèmes complexes écologiques et sociaux pour le développement d’outils d’aide à la gestion ;</a:t>
            </a:r>
          </a:p>
          <a:p>
            <a:pPr marL="342900" lvl="0" indent="-342900" algn="just">
              <a:lnSpc>
                <a:spcPct val="107000"/>
              </a:lnSpc>
              <a:buFont typeface="+mj-lt"/>
              <a:buAutoNum type="arabicParenBoth"/>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Les impacts négatifs et positifs des flux, qualitatifs et quantitatifs, et des interfaces sur les sociétés (impacts socio-économiques, santé publique) ;</a:t>
            </a:r>
          </a:p>
          <a:p>
            <a:pPr marL="342900" lvl="0" indent="-342900" algn="just">
              <a:lnSpc>
                <a:spcPct val="107000"/>
              </a:lnSpc>
              <a:buFont typeface="+mj-lt"/>
              <a:buAutoNum type="arabicParenBoth"/>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Both"/>
            </a:pPr>
            <a:r>
              <a:rPr lang="fr-FR" sz="1400" dirty="0">
                <a:effectLst/>
                <a:latin typeface="Calibri" panose="020F0502020204030204" pitchFamily="34" charset="0"/>
                <a:ea typeface="Calibri" panose="020F0502020204030204" pitchFamily="34" charset="0"/>
                <a:cs typeface="Times New Roman" panose="02020603050405020304" pitchFamily="18" charset="0"/>
              </a:rPr>
              <a:t>le développement de pratiques et d’actions innovantes et durables, l’identification des leviers disponibles et des mécanismes de mitigation/remédiation permettant une meilleure gestion de la ressource en eau.    </a:t>
            </a:r>
          </a:p>
        </p:txBody>
      </p:sp>
      <p:grpSp>
        <p:nvGrpSpPr>
          <p:cNvPr id="8" name="Groupe 7">
            <a:extLst>
              <a:ext uri="{FF2B5EF4-FFF2-40B4-BE49-F238E27FC236}">
                <a16:creationId xmlns:a16="http://schemas.microsoft.com/office/drawing/2014/main" id="{F18339F3-6EC3-4666-9397-0F0FA932AA64}"/>
              </a:ext>
            </a:extLst>
          </p:cNvPr>
          <p:cNvGrpSpPr/>
          <p:nvPr/>
        </p:nvGrpSpPr>
        <p:grpSpPr>
          <a:xfrm>
            <a:off x="195023" y="690459"/>
            <a:ext cx="1352640" cy="1253950"/>
            <a:chOff x="3482042" y="156615"/>
            <a:chExt cx="1592903" cy="1592902"/>
          </a:xfrm>
        </p:grpSpPr>
        <p:sp>
          <p:nvSpPr>
            <p:cNvPr id="9" name="Ellipse 8">
              <a:extLst>
                <a:ext uri="{FF2B5EF4-FFF2-40B4-BE49-F238E27FC236}">
                  <a16:creationId xmlns:a16="http://schemas.microsoft.com/office/drawing/2014/main" id="{A429C093-9B5A-4355-91DE-08D7A3EA54DD}"/>
                </a:ext>
              </a:extLst>
            </p:cNvPr>
            <p:cNvSpPr/>
            <p:nvPr/>
          </p:nvSpPr>
          <p:spPr>
            <a:xfrm>
              <a:off x="3482042" y="156615"/>
              <a:ext cx="1592903" cy="1592902"/>
            </a:xfrm>
            <a:prstGeom prst="ellipse">
              <a:avLst/>
            </a:prstGeom>
            <a:solidFill>
              <a:schemeClr val="accent5"/>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Ellipse 4">
              <a:extLst>
                <a:ext uri="{FF2B5EF4-FFF2-40B4-BE49-F238E27FC236}">
                  <a16:creationId xmlns:a16="http://schemas.microsoft.com/office/drawing/2014/main" id="{829F54CB-93B6-49F9-8193-21DE2AB473EA}"/>
                </a:ext>
              </a:extLst>
            </p:cNvPr>
            <p:cNvSpPr txBox="1"/>
            <p:nvPr/>
          </p:nvSpPr>
          <p:spPr>
            <a:xfrm>
              <a:off x="3604577" y="375351"/>
              <a:ext cx="1385567" cy="1347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fr-FR" sz="1400" b="1" i="0" u="none" strike="noStrike" kern="1200" cap="none" spc="0" normalizeH="0" baseline="0" noProof="0" dirty="0">
                  <a:ln/>
                  <a:effectLst/>
                  <a:uLnTx/>
                  <a:uFillTx/>
                </a:rPr>
                <a:t>Caractérisation de la ressource en eau pour une gestion durable</a:t>
              </a:r>
              <a:endParaRPr lang="fr-FR" sz="1400" b="1" kern="1200" dirty="0"/>
            </a:p>
          </p:txBody>
        </p:sp>
      </p:grpSp>
      <p:grpSp>
        <p:nvGrpSpPr>
          <p:cNvPr id="3" name="Groupe 2">
            <a:extLst>
              <a:ext uri="{FF2B5EF4-FFF2-40B4-BE49-F238E27FC236}">
                <a16:creationId xmlns:a16="http://schemas.microsoft.com/office/drawing/2014/main" id="{978EC958-6D56-469B-ADFF-C7DD21C09A19}"/>
              </a:ext>
            </a:extLst>
          </p:cNvPr>
          <p:cNvGrpSpPr/>
          <p:nvPr/>
        </p:nvGrpSpPr>
        <p:grpSpPr>
          <a:xfrm>
            <a:off x="0" y="3936818"/>
            <a:ext cx="9144000" cy="1211387"/>
            <a:chOff x="-29222" y="3356281"/>
            <a:chExt cx="12016148" cy="1571699"/>
          </a:xfrm>
        </p:grpSpPr>
        <p:pic>
          <p:nvPicPr>
            <p:cNvPr id="12" name="Image 11">
              <a:extLst>
                <a:ext uri="{FF2B5EF4-FFF2-40B4-BE49-F238E27FC236}">
                  <a16:creationId xmlns:a16="http://schemas.microsoft.com/office/drawing/2014/main" id="{64DBB4DE-7F3C-4442-9A44-8DCF3619E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22" y="3356281"/>
              <a:ext cx="2322909" cy="1556349"/>
            </a:xfrm>
            <a:prstGeom prst="rect">
              <a:avLst/>
            </a:prstGeom>
          </p:spPr>
        </p:pic>
        <p:pic>
          <p:nvPicPr>
            <p:cNvPr id="13" name="Image 12">
              <a:extLst>
                <a:ext uri="{FF2B5EF4-FFF2-40B4-BE49-F238E27FC236}">
                  <a16:creationId xmlns:a16="http://schemas.microsoft.com/office/drawing/2014/main" id="{CB5F90AA-DFD5-43B2-B2A3-5EB03F7602A7}"/>
                </a:ext>
              </a:extLst>
            </p:cNvPr>
            <p:cNvPicPr>
              <a:picLocks noChangeAspect="1"/>
            </p:cNvPicPr>
            <p:nvPr/>
          </p:nvPicPr>
          <p:blipFill rotWithShape="1">
            <a:blip r:embed="rId5">
              <a:extLst>
                <a:ext uri="{28A0092B-C50C-407E-A947-70E740481C1C}">
                  <a14:useLocalDpi xmlns:a14="http://schemas.microsoft.com/office/drawing/2010/main" val="0"/>
                </a:ext>
              </a:extLst>
            </a:blip>
            <a:srcRect l="7800" r="4610"/>
            <a:stretch/>
          </p:blipFill>
          <p:spPr>
            <a:xfrm>
              <a:off x="2377753" y="3356281"/>
              <a:ext cx="2456873" cy="1570782"/>
            </a:xfrm>
            <a:prstGeom prst="rect">
              <a:avLst/>
            </a:prstGeom>
          </p:spPr>
        </p:pic>
        <p:pic>
          <p:nvPicPr>
            <p:cNvPr id="14" name="Image 13">
              <a:extLst>
                <a:ext uri="{FF2B5EF4-FFF2-40B4-BE49-F238E27FC236}">
                  <a16:creationId xmlns:a16="http://schemas.microsoft.com/office/drawing/2014/main" id="{964EF4B1-3CEB-4D11-9E91-4C56AC95EE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0774" y="3363838"/>
              <a:ext cx="2203017" cy="1564142"/>
            </a:xfrm>
            <a:prstGeom prst="rect">
              <a:avLst/>
            </a:prstGeom>
          </p:spPr>
        </p:pic>
        <p:pic>
          <p:nvPicPr>
            <p:cNvPr id="15" name="Image 14">
              <a:extLst>
                <a:ext uri="{FF2B5EF4-FFF2-40B4-BE49-F238E27FC236}">
                  <a16:creationId xmlns:a16="http://schemas.microsoft.com/office/drawing/2014/main" id="{25537C06-D4E2-4428-99A2-F30FDF73423D}"/>
                </a:ext>
              </a:extLst>
            </p:cNvPr>
            <p:cNvPicPr>
              <a:picLocks noChangeAspect="1"/>
            </p:cNvPicPr>
            <p:nvPr/>
          </p:nvPicPr>
          <p:blipFill>
            <a:blip r:embed="rId7"/>
            <a:stretch>
              <a:fillRect/>
            </a:stretch>
          </p:blipFill>
          <p:spPr>
            <a:xfrm>
              <a:off x="7197115" y="3379584"/>
              <a:ext cx="2355128" cy="1547479"/>
            </a:xfrm>
            <a:prstGeom prst="rect">
              <a:avLst/>
            </a:prstGeom>
          </p:spPr>
        </p:pic>
        <p:pic>
          <p:nvPicPr>
            <p:cNvPr id="16" name="Image 15">
              <a:extLst>
                <a:ext uri="{FF2B5EF4-FFF2-40B4-BE49-F238E27FC236}">
                  <a16:creationId xmlns:a16="http://schemas.microsoft.com/office/drawing/2014/main" id="{07E4DD95-4916-4806-A2C8-8F2CDA23F76C}"/>
                </a:ext>
              </a:extLst>
            </p:cNvPr>
            <p:cNvPicPr>
              <a:picLocks noChangeAspect="1"/>
            </p:cNvPicPr>
            <p:nvPr/>
          </p:nvPicPr>
          <p:blipFill>
            <a:blip r:embed="rId8"/>
            <a:stretch>
              <a:fillRect/>
            </a:stretch>
          </p:blipFill>
          <p:spPr>
            <a:xfrm>
              <a:off x="9684763" y="3363838"/>
              <a:ext cx="2302163" cy="1548792"/>
            </a:xfrm>
            <a:prstGeom prst="rect">
              <a:avLst/>
            </a:prstGeom>
          </p:spPr>
        </p:pic>
      </p:grpSp>
      <p:pic>
        <p:nvPicPr>
          <p:cNvPr id="5" name="Image 4">
            <a:extLst>
              <a:ext uri="{FF2B5EF4-FFF2-40B4-BE49-F238E27FC236}">
                <a16:creationId xmlns:a16="http://schemas.microsoft.com/office/drawing/2014/main" id="{8B6DA8FE-0786-455E-8999-C548C157B4F0}"/>
              </a:ext>
            </a:extLst>
          </p:cNvPr>
          <p:cNvPicPr>
            <a:picLocks noChangeAspect="1"/>
          </p:cNvPicPr>
          <p:nvPr/>
        </p:nvPicPr>
        <p:blipFill>
          <a:blip r:embed="rId9"/>
          <a:stretch>
            <a:fillRect/>
          </a:stretch>
        </p:blipFill>
        <p:spPr>
          <a:xfrm>
            <a:off x="138238" y="2145358"/>
            <a:ext cx="2029199" cy="1598683"/>
          </a:xfrm>
          <a:prstGeom prst="rect">
            <a:avLst/>
          </a:prstGeom>
        </p:spPr>
      </p:pic>
      <p:sp>
        <p:nvSpPr>
          <p:cNvPr id="6" name="Rectangle 5">
            <a:extLst>
              <a:ext uri="{FF2B5EF4-FFF2-40B4-BE49-F238E27FC236}">
                <a16:creationId xmlns:a16="http://schemas.microsoft.com/office/drawing/2014/main" id="{7F9A48A8-F5B0-4E0E-8D73-DCECC5831889}"/>
              </a:ext>
            </a:extLst>
          </p:cNvPr>
          <p:cNvSpPr/>
          <p:nvPr/>
        </p:nvSpPr>
        <p:spPr>
          <a:xfrm>
            <a:off x="644714" y="3673427"/>
            <a:ext cx="949299" cy="200055"/>
          </a:xfrm>
          <a:prstGeom prst="rect">
            <a:avLst/>
          </a:prstGeom>
        </p:spPr>
        <p:txBody>
          <a:bodyPr wrap="none">
            <a:spAutoFit/>
          </a:bodyPr>
          <a:lstStyle/>
          <a:p>
            <a:r>
              <a:rPr lang="en-GB" sz="700" dirty="0"/>
              <a:t>Brantley et al. (2007)</a:t>
            </a:r>
          </a:p>
        </p:txBody>
      </p:sp>
    </p:spTree>
    <p:extLst>
      <p:ext uri="{BB962C8B-B14F-4D97-AF65-F5344CB8AC3E}">
        <p14:creationId xmlns:p14="http://schemas.microsoft.com/office/powerpoint/2010/main" val="772429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AVAIL\UCA\Charte graphique\Documents chartés\bg PPT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0" y="78776"/>
            <a:ext cx="2581989" cy="461665"/>
          </a:xfrm>
          <a:prstGeom prst="rect">
            <a:avLst/>
          </a:prstGeom>
          <a:noFill/>
        </p:spPr>
        <p:txBody>
          <a:bodyPr wrap="none" rtlCol="0">
            <a:spAutoFit/>
          </a:bodyPr>
          <a:lstStyle/>
          <a:p>
            <a:r>
              <a:rPr lang="fr-FR" sz="2400" b="1" dirty="0">
                <a:solidFill>
                  <a:srgbClr val="008F9B"/>
                </a:solidFill>
              </a:rPr>
              <a:t>Projet scientifique</a:t>
            </a:r>
          </a:p>
        </p:txBody>
      </p:sp>
      <p:sp>
        <p:nvSpPr>
          <p:cNvPr id="17" name="ZoneTexte 16">
            <a:extLst>
              <a:ext uri="{FF2B5EF4-FFF2-40B4-BE49-F238E27FC236}">
                <a16:creationId xmlns:a16="http://schemas.microsoft.com/office/drawing/2014/main" id="{07561988-32D8-459E-B068-8F1E4860FA45}"/>
              </a:ext>
            </a:extLst>
          </p:cNvPr>
          <p:cNvSpPr txBox="1"/>
          <p:nvPr/>
        </p:nvSpPr>
        <p:spPr>
          <a:xfrm>
            <a:off x="2171031" y="773426"/>
            <a:ext cx="6579808" cy="2157514"/>
          </a:xfrm>
          <a:prstGeom prst="rect">
            <a:avLst/>
          </a:prstGeom>
          <a:noFill/>
        </p:spPr>
        <p:txBody>
          <a:bodyPr wrap="square">
            <a:spAutoFit/>
          </a:bodyPr>
          <a:lstStyle/>
          <a:p>
            <a:pPr marL="269875" indent="-269875" algn="just">
              <a:lnSpc>
                <a:spcPct val="115000"/>
              </a:lnSpc>
              <a:spcAft>
                <a:spcPts val="800"/>
              </a:spcAft>
              <a:tabLst>
                <a:tab pos="269875" algn="l"/>
              </a:tabLst>
            </a:pPr>
            <a:r>
              <a:rPr lang="fr-FR" sz="1400" dirty="0">
                <a:effectLst/>
                <a:latin typeface="Calibri" panose="020F0502020204030204" pitchFamily="34" charset="0"/>
                <a:ea typeface="Calibri" panose="020F0502020204030204" pitchFamily="34" charset="0"/>
                <a:cs typeface="Times New Roman" panose="02020603050405020304" pitchFamily="18" charset="0"/>
              </a:rPr>
              <a:t>(1) L’impact des différents usages de l’eau sur la ressource (qualité/quantité), la santé environnementale et humaine et compréhension des processus complexes de transfert et transformation associés : </a:t>
            </a:r>
          </a:p>
          <a:p>
            <a:pPr marL="269875" indent="-269875" algn="just">
              <a:lnSpc>
                <a:spcPct val="107000"/>
              </a:lnSpc>
              <a:spcAft>
                <a:spcPts val="600"/>
              </a:spcAft>
              <a:tabLst>
                <a:tab pos="269875" algn="l"/>
              </a:tabLst>
            </a:pPr>
            <a:r>
              <a:rPr lang="fr-FR" sz="1400" dirty="0">
                <a:effectLst/>
                <a:latin typeface="Calibri" panose="020F0502020204030204" pitchFamily="34" charset="0"/>
                <a:ea typeface="Calibri" panose="020F0502020204030204" pitchFamily="34" charset="0"/>
                <a:cs typeface="Times New Roman" panose="02020603050405020304" pitchFamily="18" charset="0"/>
              </a:rPr>
              <a:t>(2) Les représentations des usages et des risques liés à l’eau, leurs causes et leurs implications pour la ressource, les territoires et les sociétés ;</a:t>
            </a:r>
          </a:p>
          <a:p>
            <a:pPr marL="269875" indent="-269875" algn="just">
              <a:lnSpc>
                <a:spcPct val="107000"/>
              </a:lnSpc>
              <a:spcAft>
                <a:spcPts val="600"/>
              </a:spcAft>
              <a:tabLst>
                <a:tab pos="269875" algn="l"/>
              </a:tabLst>
            </a:pPr>
            <a:r>
              <a:rPr lang="fr-FR" sz="1400" dirty="0">
                <a:effectLst/>
                <a:latin typeface="Calibri" panose="020F0502020204030204" pitchFamily="34" charset="0"/>
                <a:ea typeface="Calibri" panose="020F0502020204030204" pitchFamily="34" charset="0"/>
                <a:cs typeface="Times New Roman" panose="02020603050405020304" pitchFamily="18" charset="0"/>
              </a:rPr>
              <a:t>(3) Les modes de coordination entre acteurs-usagers de l’eau (gestion des conflits, gouvernance, politiques publiques) et leur adaptation aux caractéristiques spécifiques de différents contextes socio-écologiques. </a:t>
            </a:r>
          </a:p>
        </p:txBody>
      </p:sp>
      <p:grpSp>
        <p:nvGrpSpPr>
          <p:cNvPr id="18" name="Groupe 17">
            <a:extLst>
              <a:ext uri="{FF2B5EF4-FFF2-40B4-BE49-F238E27FC236}">
                <a16:creationId xmlns:a16="http://schemas.microsoft.com/office/drawing/2014/main" id="{33E94B3F-F06E-4E8A-94E1-0F869960614E}"/>
              </a:ext>
            </a:extLst>
          </p:cNvPr>
          <p:cNvGrpSpPr/>
          <p:nvPr/>
        </p:nvGrpSpPr>
        <p:grpSpPr>
          <a:xfrm>
            <a:off x="132287" y="582621"/>
            <a:ext cx="1487385" cy="1487385"/>
            <a:chOff x="5497073" y="3740433"/>
            <a:chExt cx="2052005" cy="2052005"/>
          </a:xfrm>
        </p:grpSpPr>
        <p:sp>
          <p:nvSpPr>
            <p:cNvPr id="19" name="Ellipse 18">
              <a:extLst>
                <a:ext uri="{FF2B5EF4-FFF2-40B4-BE49-F238E27FC236}">
                  <a16:creationId xmlns:a16="http://schemas.microsoft.com/office/drawing/2014/main" id="{C0138E59-7E01-4EBD-93C6-9646A677D521}"/>
                </a:ext>
              </a:extLst>
            </p:cNvPr>
            <p:cNvSpPr/>
            <p:nvPr/>
          </p:nvSpPr>
          <p:spPr>
            <a:xfrm>
              <a:off x="5497073" y="3740433"/>
              <a:ext cx="2052005" cy="2052005"/>
            </a:xfrm>
            <a:prstGeom prst="ellipse">
              <a:avLst/>
            </a:prstGeom>
            <a:solidFill>
              <a:srgbClr val="60E146"/>
            </a:solidFill>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20" name="Ellipse 4">
              <a:extLst>
                <a:ext uri="{FF2B5EF4-FFF2-40B4-BE49-F238E27FC236}">
                  <a16:creationId xmlns:a16="http://schemas.microsoft.com/office/drawing/2014/main" id="{BEA670A7-279A-4FD3-A3CC-84A851EE4F2D}"/>
                </a:ext>
              </a:extLst>
            </p:cNvPr>
            <p:cNvSpPr txBox="1"/>
            <p:nvPr/>
          </p:nvSpPr>
          <p:spPr>
            <a:xfrm>
              <a:off x="5677880" y="4040941"/>
              <a:ext cx="1751497" cy="14509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fr-FR" sz="1400" b="1" i="0" u="none" strike="noStrike" kern="1200" cap="none" spc="0" normalizeH="0" baseline="0" noProof="0" dirty="0">
                  <a:ln/>
                  <a:effectLst/>
                  <a:uLnTx/>
                  <a:uFillTx/>
                </a:rPr>
                <a:t>Usages et représentations de l’eau</a:t>
              </a:r>
              <a:endParaRPr lang="fr-FR" sz="1400" b="1" kern="1200" dirty="0"/>
            </a:p>
          </p:txBody>
        </p:sp>
      </p:grpSp>
      <p:grpSp>
        <p:nvGrpSpPr>
          <p:cNvPr id="4" name="Groupe 3">
            <a:extLst>
              <a:ext uri="{FF2B5EF4-FFF2-40B4-BE49-F238E27FC236}">
                <a16:creationId xmlns:a16="http://schemas.microsoft.com/office/drawing/2014/main" id="{08A31100-BAA0-445D-8B1C-E3EA230E94DC}"/>
              </a:ext>
            </a:extLst>
          </p:cNvPr>
          <p:cNvGrpSpPr/>
          <p:nvPr/>
        </p:nvGrpSpPr>
        <p:grpSpPr>
          <a:xfrm>
            <a:off x="-6685" y="3651870"/>
            <a:ext cx="9150685" cy="1491630"/>
            <a:chOff x="-181560" y="3608797"/>
            <a:chExt cx="11654665" cy="1899798"/>
          </a:xfrm>
        </p:grpSpPr>
        <p:pic>
          <p:nvPicPr>
            <p:cNvPr id="21" name="Image 20">
              <a:extLst>
                <a:ext uri="{FF2B5EF4-FFF2-40B4-BE49-F238E27FC236}">
                  <a16:creationId xmlns:a16="http://schemas.microsoft.com/office/drawing/2014/main" id="{E93B52BB-4948-43CC-A381-0F49BE045F7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1560" y="3608798"/>
              <a:ext cx="2849696" cy="1899797"/>
            </a:xfrm>
            <a:prstGeom prst="rect">
              <a:avLst/>
            </a:prstGeom>
          </p:spPr>
        </p:pic>
        <p:pic>
          <p:nvPicPr>
            <p:cNvPr id="22" name="Image 21">
              <a:extLst>
                <a:ext uri="{FF2B5EF4-FFF2-40B4-BE49-F238E27FC236}">
                  <a16:creationId xmlns:a16="http://schemas.microsoft.com/office/drawing/2014/main" id="{915DA63E-3580-4B0F-9ABC-883AB7777B59}"/>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08077" y="3608797"/>
              <a:ext cx="3395974" cy="1899777"/>
            </a:xfrm>
            <a:prstGeom prst="rect">
              <a:avLst/>
            </a:prstGeom>
          </p:spPr>
        </p:pic>
        <p:pic>
          <p:nvPicPr>
            <p:cNvPr id="23" name="Image 22">
              <a:extLst>
                <a:ext uri="{FF2B5EF4-FFF2-40B4-BE49-F238E27FC236}">
                  <a16:creationId xmlns:a16="http://schemas.microsoft.com/office/drawing/2014/main" id="{1771BEFA-23AA-4335-A270-D96C81B263E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6323897" y="3608797"/>
              <a:ext cx="2514681" cy="1899777"/>
            </a:xfrm>
            <a:prstGeom prst="rect">
              <a:avLst/>
            </a:prstGeom>
          </p:spPr>
        </p:pic>
        <p:pic>
          <p:nvPicPr>
            <p:cNvPr id="24" name="Image 23">
              <a:extLst>
                <a:ext uri="{FF2B5EF4-FFF2-40B4-BE49-F238E27FC236}">
                  <a16:creationId xmlns:a16="http://schemas.microsoft.com/office/drawing/2014/main" id="{9D55578B-F35E-4FEC-A951-11EFAC73822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25543"/>
            <a:stretch/>
          </p:blipFill>
          <p:spPr>
            <a:xfrm>
              <a:off x="8958424" y="3608797"/>
              <a:ext cx="2514681" cy="1899776"/>
            </a:xfrm>
            <a:prstGeom prst="rect">
              <a:avLst/>
            </a:prstGeom>
          </p:spPr>
        </p:pic>
      </p:grpSp>
      <p:pic>
        <p:nvPicPr>
          <p:cNvPr id="5" name="Image 4">
            <a:extLst>
              <a:ext uri="{FF2B5EF4-FFF2-40B4-BE49-F238E27FC236}">
                <a16:creationId xmlns:a16="http://schemas.microsoft.com/office/drawing/2014/main" id="{E56FE9F5-2339-49DE-AB85-E54DA5B3FBCE}"/>
              </a:ext>
            </a:extLst>
          </p:cNvPr>
          <p:cNvPicPr>
            <a:picLocks noChangeAspect="1"/>
          </p:cNvPicPr>
          <p:nvPr/>
        </p:nvPicPr>
        <p:blipFill>
          <a:blip r:embed="rId12"/>
          <a:stretch>
            <a:fillRect/>
          </a:stretch>
        </p:blipFill>
        <p:spPr>
          <a:xfrm>
            <a:off x="323528" y="2248144"/>
            <a:ext cx="1511327" cy="1201534"/>
          </a:xfrm>
          <a:prstGeom prst="rect">
            <a:avLst/>
          </a:prstGeom>
        </p:spPr>
      </p:pic>
    </p:spTree>
    <p:extLst>
      <p:ext uri="{BB962C8B-B14F-4D97-AF65-F5344CB8AC3E}">
        <p14:creationId xmlns:p14="http://schemas.microsoft.com/office/powerpoint/2010/main" val="268274283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3398</TotalTime>
  <Words>2469</Words>
  <Application>Microsoft Office PowerPoint</Application>
  <PresentationFormat>Affichage à l'écran (16:9)</PresentationFormat>
  <Paragraphs>305</Paragraphs>
  <Slides>29</Slides>
  <Notes>22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29</vt:i4>
      </vt:variant>
    </vt:vector>
  </HeadingPairs>
  <TitlesOfParts>
    <vt:vector size="35" baseType="lpstr">
      <vt:lpstr>Arial</vt:lpstr>
      <vt:lpstr>Calibri</vt:lpstr>
      <vt:lpstr>Comic Sans MS</vt:lpstr>
      <vt:lpstr>Courier New</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Aurélien RACAULT</dc:creator>
  <cp:lastModifiedBy>Delphine LATOUR</cp:lastModifiedBy>
  <cp:revision>95</cp:revision>
  <dcterms:created xsi:type="dcterms:W3CDTF">2016-10-18T12:03:56Z</dcterms:created>
  <dcterms:modified xsi:type="dcterms:W3CDTF">2024-12-09T08:50:44Z</dcterms:modified>
</cp:coreProperties>
</file>