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1622"/>
    <a:srgbClr val="B9385B"/>
    <a:srgbClr val="7E1E18"/>
    <a:srgbClr val="A0C7A1"/>
    <a:srgbClr val="8B579F"/>
    <a:srgbClr val="189672"/>
    <a:srgbClr val="07A45D"/>
    <a:srgbClr val="008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78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0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8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99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6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4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29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6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0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8E347-DDB4-4B4E-959B-CA1F97A8BBE7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ap2025.fr/mooc-du-eefe-enseigner-dans-un-etablissement-francais-a-l-etranger-156797.kjsp" TargetMode="External"/><Relationship Id="rId2" Type="http://schemas.openxmlformats.org/officeDocument/2006/relationships/hyperlink" Target="https://inspe.uca.fr/international/du-enseigner-dans-un-etablissement-francais-a-l-etrange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un-mooc.fr/courses/course-v1:U-CA+177001+session01/abou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32014" y="1235545"/>
            <a:ext cx="7479996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b="1" dirty="0" smtClean="0">
                <a:solidFill>
                  <a:srgbClr val="BE1622"/>
                </a:solidFill>
              </a:rPr>
              <a:t>Présentation DU - MOOC EEFE </a:t>
            </a:r>
          </a:p>
          <a:p>
            <a:pPr algn="ctr"/>
            <a:r>
              <a:rPr lang="fr-FR" sz="2400" b="1" dirty="0" smtClean="0">
                <a:solidFill>
                  <a:srgbClr val="BE1622"/>
                </a:solidFill>
              </a:rPr>
              <a:t>Comité de pilotage LIA</a:t>
            </a:r>
          </a:p>
          <a:p>
            <a:pPr algn="ctr"/>
            <a:endParaRPr lang="fr-FR" sz="4400" b="1" dirty="0" smtClean="0">
              <a:solidFill>
                <a:srgbClr val="BE1622"/>
              </a:solidFill>
            </a:endParaRPr>
          </a:p>
          <a:p>
            <a:pPr algn="ctr"/>
            <a:r>
              <a:rPr lang="fr-FR" sz="1600" b="1" dirty="0" smtClean="0">
                <a:solidFill>
                  <a:srgbClr val="BE1622"/>
                </a:solidFill>
              </a:rPr>
              <a:t>Jeudi 14 mai 2020</a:t>
            </a:r>
          </a:p>
          <a:p>
            <a:pPr algn="ctr"/>
            <a:r>
              <a:rPr lang="fr-FR" sz="1600" b="1" dirty="0" smtClean="0">
                <a:solidFill>
                  <a:srgbClr val="BE1622"/>
                </a:solidFill>
              </a:rPr>
              <a:t>Raphaël COUDERT</a:t>
            </a:r>
          </a:p>
          <a:p>
            <a:pPr algn="ctr"/>
            <a:endParaRPr lang="fr-FR" sz="4400" b="1" dirty="0">
              <a:solidFill>
                <a:srgbClr val="BE1622"/>
              </a:solidFill>
            </a:endParaRPr>
          </a:p>
        </p:txBody>
      </p:sp>
      <p:pic>
        <p:nvPicPr>
          <p:cNvPr id="3" name="Image 2" descr="logo_I-SITE vecto texte bleu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321308"/>
            <a:ext cx="1914525" cy="775970"/>
          </a:xfrm>
          <a:prstGeom prst="rect">
            <a:avLst/>
          </a:prstGeom>
          <a:noFill/>
        </p:spPr>
      </p:pic>
      <p:pic>
        <p:nvPicPr>
          <p:cNvPr id="4" name="Image 3" descr="Investissements_d'avenir_-_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9" y="4383907"/>
            <a:ext cx="685800" cy="685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745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843558"/>
            <a:ext cx="7848872" cy="3888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volonté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smtClean="0">
                <a:solidFill>
                  <a:sysClr val="windowText" lastClr="000000"/>
                </a:solidFill>
                <a:latin typeface="Calibri" panose="020F0502020204030204"/>
              </a:rPr>
              <a:t>Inscrire le projet dans l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mission de l’INSPE (ESPE) mais sur une cible particulière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l’enseignement français à l’étranger</a:t>
            </a: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smtClean="0">
                <a:solidFill>
                  <a:sysClr val="windowText" lastClr="000000"/>
                </a:solidFill>
                <a:latin typeface="Calibri" panose="020F0502020204030204"/>
              </a:rPr>
              <a:t>Inscrire le projet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sur une trajectoire, une politique de composante universitaire </a:t>
            </a:r>
            <a:r>
              <a:rPr lang="fr-FR" dirty="0">
                <a:solidFill>
                  <a:sysClr val="windowText" lastClr="000000"/>
                </a:solidFill>
              </a:rPr>
              <a:t>(diversification, </a:t>
            </a:r>
            <a:r>
              <a:rPr lang="fr-FR" dirty="0" smtClean="0">
                <a:solidFill>
                  <a:sysClr val="windowText" lastClr="000000"/>
                </a:solidFill>
              </a:rPr>
              <a:t>identité, territoire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Trois moments clés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r-FR" dirty="0" smtClean="0">
                <a:solidFill>
                  <a:sysClr val="windowText" lastClr="000000"/>
                </a:solidFill>
                <a:latin typeface="Calibri" panose="020F0502020204030204"/>
              </a:rPr>
              <a:t>-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Rentrée 2016 : DU EEFE (parcours PE)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Rentrée 2018 : création de deux nouveaux parcours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Rentrée 2019 : formation complémentaire (MOOC), mise en place du CAPEFE (expérimentale)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187624" y="267495"/>
            <a:ext cx="669674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Origines du projet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53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Les enjeux du projet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4464496"/>
          </a:xfrm>
        </p:spPr>
        <p:txBody>
          <a:bodyPr>
            <a:normAutofit fontScale="47500" lnSpcReduction="20000"/>
          </a:bodyPr>
          <a:lstStyle/>
          <a:p>
            <a:r>
              <a:rPr lang="fr-FR" sz="3800" b="1" dirty="0" smtClean="0"/>
              <a:t>Travailler avec une pluralité d’intervenants </a:t>
            </a:r>
            <a:r>
              <a:rPr lang="fr-FR" sz="3800" dirty="0"/>
              <a:t>(</a:t>
            </a:r>
            <a:r>
              <a:rPr lang="fr-FR" sz="3800" dirty="0" smtClean="0"/>
              <a:t>22 au total) </a:t>
            </a:r>
            <a:r>
              <a:rPr lang="fr-FR" sz="3800" dirty="0"/>
              <a:t>:</a:t>
            </a:r>
          </a:p>
          <a:p>
            <a:pPr>
              <a:buFontTx/>
              <a:buChar char="-"/>
            </a:pPr>
            <a:r>
              <a:rPr lang="fr-FR" sz="3800" dirty="0"/>
              <a:t>Statuts : EC, PLC, PE, ERUN, EECMP2, Chef d’établissement, IA-IPR, IEN</a:t>
            </a:r>
          </a:p>
          <a:p>
            <a:pPr>
              <a:buFontTx/>
              <a:buChar char="-"/>
            </a:pPr>
            <a:r>
              <a:rPr lang="fr-FR" sz="3800" dirty="0"/>
              <a:t>Zones : Clermont, Paris, Lille, Maroc, Uruguay, Etats-Unis, Hong Kong, EAU</a:t>
            </a:r>
          </a:p>
          <a:p>
            <a:pPr marL="0" indent="0">
              <a:buNone/>
            </a:pPr>
            <a:endParaRPr lang="fr-FR" sz="3800" dirty="0"/>
          </a:p>
          <a:p>
            <a:pPr lvl="0"/>
            <a:r>
              <a:rPr lang="fr-FR" sz="3800" b="1" dirty="0" smtClean="0">
                <a:solidFill>
                  <a:prstClr val="black"/>
                </a:solidFill>
              </a:rPr>
              <a:t>Envisager ce travail en </a:t>
            </a:r>
            <a:r>
              <a:rPr lang="fr-FR" sz="3800" b="1" dirty="0" smtClean="0">
                <a:solidFill>
                  <a:prstClr val="black"/>
                </a:solidFill>
              </a:rPr>
              <a:t>partenariat </a:t>
            </a:r>
            <a:r>
              <a:rPr lang="fr-FR" sz="3800" dirty="0" smtClean="0">
                <a:solidFill>
                  <a:prstClr val="black"/>
                </a:solidFill>
              </a:rPr>
              <a:t>(opérateurs de l’EFE)</a:t>
            </a:r>
            <a:endParaRPr lang="fr-FR" sz="3800" dirty="0"/>
          </a:p>
          <a:p>
            <a:pPr marL="0" indent="0">
              <a:buNone/>
            </a:pPr>
            <a:endParaRPr lang="fr-FR" sz="3800" dirty="0"/>
          </a:p>
          <a:p>
            <a:r>
              <a:rPr lang="fr-FR" sz="3800" dirty="0" smtClean="0"/>
              <a:t>Intégrer de </a:t>
            </a:r>
            <a:r>
              <a:rPr lang="fr-FR" sz="3800" b="1" dirty="0"/>
              <a:t>nouveaux formateurs </a:t>
            </a:r>
            <a:r>
              <a:rPr lang="fr-FR" sz="3800" dirty="0"/>
              <a:t>UCA </a:t>
            </a:r>
            <a:r>
              <a:rPr lang="fr-FR" sz="3800" dirty="0" smtClean="0"/>
              <a:t> s’investir </a:t>
            </a:r>
            <a:r>
              <a:rPr lang="fr-FR" sz="3800" dirty="0"/>
              <a:t>dans le travail à distance </a:t>
            </a:r>
          </a:p>
          <a:p>
            <a:endParaRPr lang="fr-FR" sz="3800" dirty="0"/>
          </a:p>
          <a:p>
            <a:r>
              <a:rPr lang="fr-FR" sz="3800" b="1" dirty="0" smtClean="0"/>
              <a:t>Proposer de nouvelles formes </a:t>
            </a:r>
            <a:r>
              <a:rPr lang="fr-FR" sz="3800" b="1" dirty="0"/>
              <a:t>de travail à distance </a:t>
            </a:r>
            <a:r>
              <a:rPr lang="fr-FR" sz="3800" dirty="0"/>
              <a:t>DU – MOOC : </a:t>
            </a:r>
            <a:r>
              <a:rPr lang="fr-FR" sz="3800" dirty="0" smtClean="0"/>
              <a:t>la nature des </a:t>
            </a:r>
            <a:r>
              <a:rPr lang="fr-FR" sz="3800" dirty="0"/>
              <a:t>interactions modifie la forme </a:t>
            </a:r>
            <a:r>
              <a:rPr lang="fr-FR" sz="3800" dirty="0" smtClean="0"/>
              <a:t>d’intervention pédagogique</a:t>
            </a:r>
            <a:r>
              <a:rPr lang="fr-FR" sz="3800" dirty="0"/>
              <a:t>, </a:t>
            </a:r>
            <a:r>
              <a:rPr lang="fr-FR" sz="3800" dirty="0" smtClean="0"/>
              <a:t>le média utilisé</a:t>
            </a:r>
            <a:endParaRPr lang="fr-FR" sz="3800" dirty="0"/>
          </a:p>
          <a:p>
            <a:endParaRPr lang="fr-FR" sz="3800" dirty="0"/>
          </a:p>
          <a:p>
            <a:r>
              <a:rPr lang="fr-FR" sz="3800" dirty="0" smtClean="0"/>
              <a:t>Comprendre « </a:t>
            </a:r>
            <a:r>
              <a:rPr lang="fr-FR" sz="3800" b="1" dirty="0" smtClean="0"/>
              <a:t>ce </a:t>
            </a:r>
            <a:r>
              <a:rPr lang="fr-FR" sz="3800" b="1" dirty="0"/>
              <a:t>qu’est un </a:t>
            </a:r>
            <a:r>
              <a:rPr lang="fr-FR" sz="3800" b="1" dirty="0" smtClean="0"/>
              <a:t>MOOC » </a:t>
            </a:r>
            <a:r>
              <a:rPr lang="fr-FR" sz="3800" dirty="0"/>
              <a:t>(autorisation, plateforme, communication….)</a:t>
            </a:r>
          </a:p>
          <a:p>
            <a:endParaRPr lang="fr-FR" sz="3800" dirty="0"/>
          </a:p>
          <a:p>
            <a:r>
              <a:rPr lang="fr-FR" sz="3800" b="1" dirty="0" smtClean="0"/>
              <a:t>Constituer des ressources </a:t>
            </a:r>
            <a:r>
              <a:rPr lang="fr-FR" sz="3800" dirty="0" smtClean="0"/>
              <a:t>(42 capsules)</a:t>
            </a:r>
            <a:endParaRPr lang="fr-FR" sz="38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753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2848"/>
            <a:ext cx="8229600" cy="493563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Des éléments de bilan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534988"/>
            <a:ext cx="8229600" cy="4608512"/>
          </a:xfrm>
        </p:spPr>
        <p:txBody>
          <a:bodyPr>
            <a:normAutofit fontScale="77500" lnSpcReduction="20000"/>
          </a:bodyPr>
          <a:lstStyle/>
          <a:p>
            <a:pPr marL="228600" lvl="0" indent="-228600">
              <a:lnSpc>
                <a:spcPct val="120000"/>
              </a:lnSpc>
              <a:spcBef>
                <a:spcPts val="0"/>
              </a:spcBef>
            </a:pPr>
            <a:r>
              <a:rPr lang="fr-FR" sz="2000" b="1" dirty="0">
                <a:solidFill>
                  <a:prstClr val="black"/>
                </a:solidFill>
              </a:rPr>
              <a:t>MOOC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2000" dirty="0">
                <a:solidFill>
                  <a:prstClr val="black"/>
                </a:solidFill>
              </a:rPr>
              <a:t>- </a:t>
            </a:r>
            <a:r>
              <a:rPr lang="fr-FR" sz="2000" dirty="0" smtClean="0">
                <a:solidFill>
                  <a:prstClr val="black"/>
                </a:solidFill>
              </a:rPr>
              <a:t>  2353 </a:t>
            </a:r>
            <a:r>
              <a:rPr lang="fr-FR" sz="2000" dirty="0">
                <a:solidFill>
                  <a:prstClr val="black"/>
                </a:solidFill>
              </a:rPr>
              <a:t>inscrits (53% niveau master, 52% France, 106 pays)</a:t>
            </a: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fr-FR" sz="2000" dirty="0">
                <a:solidFill>
                  <a:prstClr val="black"/>
                </a:solidFill>
              </a:rPr>
              <a:t>350 attestations de réussite</a:t>
            </a: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fr-FR" sz="2000" dirty="0">
                <a:solidFill>
                  <a:prstClr val="black"/>
                </a:solidFill>
              </a:rPr>
              <a:t>85% complètement ou plutôt satisfaits</a:t>
            </a: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fr-FR" sz="2000" dirty="0">
                <a:solidFill>
                  <a:prstClr val="black"/>
                </a:solidFill>
              </a:rPr>
              <a:t>75% pensent conseiller ce MOOC</a:t>
            </a: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fr-FR" sz="2000" dirty="0">
                <a:solidFill>
                  <a:prstClr val="black"/>
                </a:solidFill>
              </a:rPr>
              <a:t>33% pensent suivre une autre formation sur ce sujet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20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</a:pPr>
            <a:r>
              <a:rPr lang="fr-FR" sz="2000" b="1" dirty="0" smtClean="0">
                <a:solidFill>
                  <a:prstClr val="black"/>
                </a:solidFill>
              </a:rPr>
              <a:t>DU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2000" dirty="0" smtClean="0">
                <a:solidFill>
                  <a:prstClr val="black"/>
                </a:solidFill>
              </a:rPr>
              <a:t>-    100 inscrits, 34 pays</a:t>
            </a: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fr-FR" sz="2000" dirty="0" smtClean="0">
                <a:solidFill>
                  <a:prstClr val="black"/>
                </a:solidFill>
              </a:rPr>
              <a:t>P2 : Passage </a:t>
            </a:r>
            <a:r>
              <a:rPr lang="fr-FR" sz="2000" dirty="0">
                <a:solidFill>
                  <a:prstClr val="black"/>
                </a:solidFill>
              </a:rPr>
              <a:t>de 1 à 7 inscrits</a:t>
            </a: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fr-FR" sz="2000" dirty="0" smtClean="0">
                <a:solidFill>
                  <a:prstClr val="black"/>
                </a:solidFill>
              </a:rPr>
              <a:t>P3 : Passage </a:t>
            </a:r>
            <a:r>
              <a:rPr lang="fr-FR" sz="2000" dirty="0">
                <a:solidFill>
                  <a:prstClr val="black"/>
                </a:solidFill>
              </a:rPr>
              <a:t>de 6 à 11 inscrits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20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</a:pPr>
            <a:r>
              <a:rPr lang="fr-FR" sz="2000" b="1" dirty="0">
                <a:solidFill>
                  <a:prstClr val="black"/>
                </a:solidFill>
              </a:rPr>
              <a:t>Communication/rayonnement</a:t>
            </a:r>
            <a:r>
              <a:rPr lang="fr-FR" sz="2000" dirty="0">
                <a:solidFill>
                  <a:prstClr val="black"/>
                </a:solidFill>
              </a:rPr>
              <a:t> : AG AFLEC (Liban) : juin 2019 ; COS IFL : septembre 2019 ; Réseau des INSPE : octobre 2019 </a:t>
            </a:r>
            <a:r>
              <a:rPr lang="fr-FR" sz="2000" dirty="0" smtClean="0">
                <a:solidFill>
                  <a:prstClr val="black"/>
                </a:solidFill>
              </a:rPr>
              <a:t>; </a:t>
            </a:r>
            <a:r>
              <a:rPr lang="fr-FR" sz="2000" dirty="0">
                <a:solidFill>
                  <a:prstClr val="black"/>
                </a:solidFill>
              </a:rPr>
              <a:t>IRF zone Moyen-Orient : février 2020 ; IRF Amérique du Sud : mars 2020 ; IRF Afrique du </a:t>
            </a:r>
            <a:r>
              <a:rPr lang="fr-FR" sz="2000" dirty="0" smtClean="0">
                <a:solidFill>
                  <a:prstClr val="black"/>
                </a:solidFill>
              </a:rPr>
              <a:t>Nord : avril 2020 ; </a:t>
            </a:r>
            <a:r>
              <a:rPr lang="fr-FR" sz="2000" dirty="0">
                <a:solidFill>
                  <a:prstClr val="black"/>
                </a:solidFill>
              </a:rPr>
              <a:t>AG FAPEE : juillet 2020.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20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120000"/>
              </a:lnSpc>
              <a:spcBef>
                <a:spcPts val="0"/>
              </a:spcBef>
            </a:pPr>
            <a:r>
              <a:rPr lang="fr-FR" sz="2000" b="1" dirty="0">
                <a:solidFill>
                  <a:prstClr val="black"/>
                </a:solidFill>
              </a:rPr>
              <a:t>La trajectoire se poursuit à la rentrée 2020 </a:t>
            </a:r>
            <a:r>
              <a:rPr lang="fr-FR" sz="2000" dirty="0">
                <a:solidFill>
                  <a:prstClr val="black"/>
                </a:solidFill>
              </a:rPr>
              <a:t>: deux nouveaux parcours DU (soutien projet LIA), mise en place du CAPEFE et parcours master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755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Liens utiles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Présentation DU </a:t>
            </a:r>
            <a:r>
              <a:rPr lang="fr-FR" dirty="0"/>
              <a:t>: </a:t>
            </a:r>
            <a:r>
              <a:rPr lang="fr-FR" sz="1900" dirty="0">
                <a:hlinkClick r:id="rId2"/>
              </a:rPr>
              <a:t>https://inspe.uca.fr/international/du-enseigner-dans-un-etablissement-francais-a-l-etranger</a:t>
            </a:r>
            <a:r>
              <a:rPr lang="fr-FR" sz="1900" dirty="0" smtClean="0">
                <a:hlinkClick r:id="rId2"/>
              </a:rPr>
              <a:t>/</a:t>
            </a:r>
            <a:endParaRPr lang="fr-FR" sz="1900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Présentation MOOC  CAP 20-25 : </a:t>
            </a:r>
            <a:r>
              <a:rPr lang="fr-FR" sz="1900" dirty="0">
                <a:hlinkClick r:id="rId3"/>
              </a:rPr>
              <a:t>https://cap2025.fr/mooc-du-eefe-enseigner-dans-un-etablissement-francais-a-l-etranger-156797.kjsp</a:t>
            </a:r>
            <a:r>
              <a:rPr lang="fr-FR" sz="1900" dirty="0"/>
              <a:t> </a:t>
            </a:r>
            <a:endParaRPr lang="fr-FR" sz="1900" dirty="0" smtClean="0"/>
          </a:p>
          <a:p>
            <a:endParaRPr lang="fr-FR" dirty="0"/>
          </a:p>
          <a:p>
            <a:r>
              <a:rPr lang="fr-FR" dirty="0" smtClean="0"/>
              <a:t>Présentation MOOC – FUN : </a:t>
            </a:r>
            <a:r>
              <a:rPr lang="fr-FR" sz="1700" dirty="0">
                <a:hlinkClick r:id="rId4"/>
              </a:rPr>
              <a:t>https://</a:t>
            </a:r>
            <a:r>
              <a:rPr lang="fr-FR" sz="1700" dirty="0" smtClean="0">
                <a:hlinkClick r:id="rId4"/>
              </a:rPr>
              <a:t>www.fun-mooc.fr/courses/course-v1:U-CA+177001+session01/about</a:t>
            </a:r>
            <a:r>
              <a:rPr lang="fr-FR" sz="1700" dirty="0" smtClean="0"/>
              <a:t> </a:t>
            </a:r>
          </a:p>
          <a:p>
            <a:pPr marL="0" indent="0">
              <a:buNone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17410183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393</Words>
  <Application>Microsoft Office PowerPoint</Application>
  <PresentationFormat>Affichage à l'écran (16:9)</PresentationFormat>
  <Paragraphs>50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Présentation PowerPoint</vt:lpstr>
      <vt:lpstr>Présentation PowerPoint</vt:lpstr>
      <vt:lpstr>Les enjeux du projet</vt:lpstr>
      <vt:lpstr>Des éléments de bilan</vt:lpstr>
      <vt:lpstr>Liens utiles</vt:lpstr>
    </vt:vector>
  </TitlesOfParts>
  <Company>UdA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Aurélien RACAULT</dc:creator>
  <cp:lastModifiedBy>Raphael COUDERT</cp:lastModifiedBy>
  <cp:revision>28</cp:revision>
  <cp:lastPrinted>2020-05-14T10:54:57Z</cp:lastPrinted>
  <dcterms:created xsi:type="dcterms:W3CDTF">2016-10-18T12:03:56Z</dcterms:created>
  <dcterms:modified xsi:type="dcterms:W3CDTF">2020-05-19T07:07:54Z</dcterms:modified>
</cp:coreProperties>
</file>