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62" r:id="rId2"/>
    <p:sldId id="281" r:id="rId3"/>
    <p:sldId id="291" r:id="rId4"/>
    <p:sldId id="257" r:id="rId5"/>
    <p:sldId id="287" r:id="rId6"/>
    <p:sldId id="283" r:id="rId7"/>
    <p:sldId id="284" r:id="rId8"/>
    <p:sldId id="260" r:id="rId9"/>
    <p:sldId id="259" r:id="rId10"/>
    <p:sldId id="258" r:id="rId11"/>
    <p:sldId id="294" r:id="rId12"/>
    <p:sldId id="288" r:id="rId13"/>
    <p:sldId id="292" r:id="rId14"/>
    <p:sldId id="293" r:id="rId15"/>
    <p:sldId id="289" r:id="rId16"/>
    <p:sldId id="290" r:id="rId17"/>
  </p:sldIdLst>
  <p:sldSz cx="12192000" cy="6858000"/>
  <p:notesSz cx="6794500" cy="9931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7" autoAdjust="0"/>
    <p:restoredTop sz="94660"/>
  </p:normalViewPr>
  <p:slideViewPr>
    <p:cSldViewPr snapToGrid="0">
      <p:cViewPr varScale="1">
        <p:scale>
          <a:sx n="58" d="100"/>
          <a:sy n="58" d="100"/>
        </p:scale>
        <p:origin x="96" y="1428"/>
      </p:cViewPr>
      <p:guideLst/>
    </p:cSldViewPr>
  </p:slideViewPr>
  <p:notesTextViewPr>
    <p:cViewPr>
      <p:scale>
        <a:sx n="1" d="1"/>
        <a:sy n="1" d="1"/>
      </p:scale>
      <p:origin x="0" y="0"/>
    </p:cViewPr>
  </p:notesTextViewPr>
  <p:sorterViewPr>
    <p:cViewPr>
      <p:scale>
        <a:sx n="200" d="100"/>
        <a:sy n="200" d="100"/>
      </p:scale>
      <p:origin x="0" y="-64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4283" cy="49829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8645" y="0"/>
            <a:ext cx="2944283" cy="498295"/>
          </a:xfrm>
          <a:prstGeom prst="rect">
            <a:avLst/>
          </a:prstGeom>
        </p:spPr>
        <p:txBody>
          <a:bodyPr vert="horz" lIns="91440" tIns="45720" rIns="91440" bIns="45720" rtlCol="0"/>
          <a:lstStyle>
            <a:lvl1pPr algn="r">
              <a:defRPr sz="1200"/>
            </a:lvl1pPr>
          </a:lstStyle>
          <a:p>
            <a:fld id="{0C09E7E7-88EA-4F2C-B187-8DBA4107273C}" type="datetimeFigureOut">
              <a:rPr lang="fr-FR" smtClean="0"/>
              <a:t>06/12/2024</a:t>
            </a:fld>
            <a:endParaRPr lang="fr-FR"/>
          </a:p>
        </p:txBody>
      </p:sp>
      <p:sp>
        <p:nvSpPr>
          <p:cNvPr id="4" name="Espace réservé du pied de page 3"/>
          <p:cNvSpPr>
            <a:spLocks noGrp="1"/>
          </p:cNvSpPr>
          <p:nvPr>
            <p:ph type="ftr" sz="quarter" idx="2"/>
          </p:nvPr>
        </p:nvSpPr>
        <p:spPr>
          <a:xfrm>
            <a:off x="1" y="9433108"/>
            <a:ext cx="2944283" cy="49829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8645" y="9433108"/>
            <a:ext cx="2944283" cy="498294"/>
          </a:xfrm>
          <a:prstGeom prst="rect">
            <a:avLst/>
          </a:prstGeom>
        </p:spPr>
        <p:txBody>
          <a:bodyPr vert="horz" lIns="91440" tIns="45720" rIns="91440" bIns="45720" rtlCol="0" anchor="b"/>
          <a:lstStyle>
            <a:lvl1pPr algn="r">
              <a:defRPr sz="1200"/>
            </a:lvl1pPr>
          </a:lstStyle>
          <a:p>
            <a:fld id="{2EF9C62F-1A91-459F-A10C-170A3396B1F8}" type="slidenum">
              <a:rPr lang="fr-FR" smtClean="0"/>
              <a:t>‹N°›</a:t>
            </a:fld>
            <a:endParaRPr lang="fr-FR"/>
          </a:p>
        </p:txBody>
      </p:sp>
    </p:spTree>
    <p:extLst>
      <p:ext uri="{BB962C8B-B14F-4D97-AF65-F5344CB8AC3E}">
        <p14:creationId xmlns:p14="http://schemas.microsoft.com/office/powerpoint/2010/main" val="39418707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F2CB20-886C-42A2-B675-5AE9C31BD4F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21D122DD-2D79-4C67-8A12-3751B172CC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76B0806-E0C1-4B73-BC7B-9EDC8C811A3C}"/>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5" name="Espace réservé du pied de page 4">
            <a:extLst>
              <a:ext uri="{FF2B5EF4-FFF2-40B4-BE49-F238E27FC236}">
                <a16:creationId xmlns:a16="http://schemas.microsoft.com/office/drawing/2014/main" id="{7DE32477-F349-442B-9026-83C6FD167A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3B940FE-8320-4C69-B798-A249F26708F0}"/>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3046756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8671F6-F38D-4592-A109-9C2E226A11A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041FACB-4061-41EE-803B-A8DB11DEBB1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822799E-177F-4003-90FA-888EDD4583AB}"/>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5" name="Espace réservé du pied de page 4">
            <a:extLst>
              <a:ext uri="{FF2B5EF4-FFF2-40B4-BE49-F238E27FC236}">
                <a16:creationId xmlns:a16="http://schemas.microsoft.com/office/drawing/2014/main" id="{7724F230-1276-493F-BC7E-2E296A0E9EE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05D1A66-9BB7-434A-A7B8-73219995CDC6}"/>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2170957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EC3FC25-C98B-4A25-B02F-70B56AC3E75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EE82441-953F-4C25-B639-9F795484194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1BA7A9C-5B54-44E6-9E41-E623F4944ACF}"/>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5" name="Espace réservé du pied de page 4">
            <a:extLst>
              <a:ext uri="{FF2B5EF4-FFF2-40B4-BE49-F238E27FC236}">
                <a16:creationId xmlns:a16="http://schemas.microsoft.com/office/drawing/2014/main" id="{92B1F542-A88E-4955-A51E-C727AF2DEE8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A3919D1-36CA-4CAB-999D-0DCC5DAA7059}"/>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175602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D9DC25-E85A-4922-B998-35342CB5CD6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1AE2E9-5325-4837-86E7-01DEC5270E1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16CBCF-1710-4FE1-BCD1-4685E7BC1F90}"/>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5" name="Espace réservé du pied de page 4">
            <a:extLst>
              <a:ext uri="{FF2B5EF4-FFF2-40B4-BE49-F238E27FC236}">
                <a16:creationId xmlns:a16="http://schemas.microsoft.com/office/drawing/2014/main" id="{1BEC4774-A672-425C-82C4-DF1589D8011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AD2EDF-3E26-48E6-BE6B-98A79044727F}"/>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4247528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B01240-42DA-4B88-BB50-265255C799F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AEA8713-B8FC-448D-AD9B-7B1976895C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BD27766-2235-4A7A-8D15-8DB877E97C71}"/>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5" name="Espace réservé du pied de page 4">
            <a:extLst>
              <a:ext uri="{FF2B5EF4-FFF2-40B4-BE49-F238E27FC236}">
                <a16:creationId xmlns:a16="http://schemas.microsoft.com/office/drawing/2014/main" id="{9B362B0D-3857-4E7D-89F3-8DC59264BFB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05A82F3-3526-45A7-AEED-9098D858D5E9}"/>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4011511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20244A-F9FA-4FAA-A814-1C7873ABA86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189542-ACFE-4909-8497-E5925574882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7122C79-2617-4DAB-94BE-8DD0088FB28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E19AD30-E392-4519-A01A-A08196C75C94}"/>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6" name="Espace réservé du pied de page 5">
            <a:extLst>
              <a:ext uri="{FF2B5EF4-FFF2-40B4-BE49-F238E27FC236}">
                <a16:creationId xmlns:a16="http://schemas.microsoft.com/office/drawing/2014/main" id="{EAE43F7D-C90B-4956-BB1B-109EDB4249E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E0C4704-29C5-4EFD-B73E-A635BAA1E3F0}"/>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3589264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E55C22-3044-4CFE-B9FC-CAFACAE7DC1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4392867-4A98-40DF-B3E7-DEC328EB8C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A558E0F-A3B9-453D-8A60-586CA8DEE2F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AC1ED7D-E08D-4854-A59D-A26848C56B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12E285E-F92A-4B7F-ADC7-C8E24B45E8B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2D19841-AC88-4F39-9140-4629CA00C85B}"/>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8" name="Espace réservé du pied de page 7">
            <a:extLst>
              <a:ext uri="{FF2B5EF4-FFF2-40B4-BE49-F238E27FC236}">
                <a16:creationId xmlns:a16="http://schemas.microsoft.com/office/drawing/2014/main" id="{58231D06-3115-403B-BA0B-D517D41DE53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89AC350-F724-4565-83D2-CF69A0381D5A}"/>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1656142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B5B6E6-180A-4EC1-AF8C-F0A45BF6A0C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8D2EB57-71D6-45EF-A5A1-CCF2C07D0781}"/>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4" name="Espace réservé du pied de page 3">
            <a:extLst>
              <a:ext uri="{FF2B5EF4-FFF2-40B4-BE49-F238E27FC236}">
                <a16:creationId xmlns:a16="http://schemas.microsoft.com/office/drawing/2014/main" id="{EEF18EA9-FE0F-499E-921A-33BEF380527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AFD5674-D96F-4909-9023-03FC27B367BE}"/>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2616737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AA5FB25-F974-4DB8-8F9B-A87FE3AC2D83}"/>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3" name="Espace réservé du pied de page 2">
            <a:extLst>
              <a:ext uri="{FF2B5EF4-FFF2-40B4-BE49-F238E27FC236}">
                <a16:creationId xmlns:a16="http://schemas.microsoft.com/office/drawing/2014/main" id="{80796644-B074-4B6C-BB27-3475EF2C37A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F6CE02F0-77B5-46A5-B4CE-9DE535A74898}"/>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513216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162050-147A-4FF0-9908-25072D60F09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01D1D19-AA8A-4918-BD3D-B7FEEB7922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6B47670-944B-4B95-ADB6-3C13DB032C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B521F92-480D-4534-9E92-B754EAE84B2C}"/>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6" name="Espace réservé du pied de page 5">
            <a:extLst>
              <a:ext uri="{FF2B5EF4-FFF2-40B4-BE49-F238E27FC236}">
                <a16:creationId xmlns:a16="http://schemas.microsoft.com/office/drawing/2014/main" id="{617D0042-D36E-4FAD-8228-B434E2C3838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285C50D-F8EA-47BD-BE56-BF8CEC866F37}"/>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3764206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C32293-551E-4B99-BCF2-336538FD7FC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843E82F-317D-4B98-9086-22A98D7EC6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588DFCB-D089-40DE-B25B-B5E07996CC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7A2A6CC-681C-4D93-B280-499249D24F9B}"/>
              </a:ext>
            </a:extLst>
          </p:cNvPr>
          <p:cNvSpPr>
            <a:spLocks noGrp="1"/>
          </p:cNvSpPr>
          <p:nvPr>
            <p:ph type="dt" sz="half" idx="10"/>
          </p:nvPr>
        </p:nvSpPr>
        <p:spPr/>
        <p:txBody>
          <a:bodyPr/>
          <a:lstStyle/>
          <a:p>
            <a:fld id="{90FA6393-D30C-42ED-B954-13F8F601A6F8}" type="datetimeFigureOut">
              <a:rPr lang="fr-FR" smtClean="0"/>
              <a:t>06/12/2024</a:t>
            </a:fld>
            <a:endParaRPr lang="fr-FR"/>
          </a:p>
        </p:txBody>
      </p:sp>
      <p:sp>
        <p:nvSpPr>
          <p:cNvPr id="6" name="Espace réservé du pied de page 5">
            <a:extLst>
              <a:ext uri="{FF2B5EF4-FFF2-40B4-BE49-F238E27FC236}">
                <a16:creationId xmlns:a16="http://schemas.microsoft.com/office/drawing/2014/main" id="{E0C5B6C3-3CE7-4AE1-A8E4-21922CF0A93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35DDA91-B033-4EE1-95DC-8B0583B6BA02}"/>
              </a:ext>
            </a:extLst>
          </p:cNvPr>
          <p:cNvSpPr>
            <a:spLocks noGrp="1"/>
          </p:cNvSpPr>
          <p:nvPr>
            <p:ph type="sldNum" sz="quarter" idx="12"/>
          </p:nvPr>
        </p:nvSpPr>
        <p:spPr/>
        <p:txBody>
          <a:bodyPr/>
          <a:lstStyle/>
          <a:p>
            <a:fld id="{DDB0D49C-3B29-448E-BE43-454994A7BDB9}" type="slidenum">
              <a:rPr lang="fr-FR" smtClean="0"/>
              <a:t>‹N°›</a:t>
            </a:fld>
            <a:endParaRPr lang="fr-FR"/>
          </a:p>
        </p:txBody>
      </p:sp>
    </p:spTree>
    <p:extLst>
      <p:ext uri="{BB962C8B-B14F-4D97-AF65-F5344CB8AC3E}">
        <p14:creationId xmlns:p14="http://schemas.microsoft.com/office/powerpoint/2010/main" val="3340301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B7C0012-5EB8-4C0F-97C4-A92DDEA88D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F16FC28-9F96-4695-B542-A63172C6C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074DBBA-6C9D-485A-B05D-BC1BED2BCB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A6393-D30C-42ED-B954-13F8F601A6F8}" type="datetimeFigureOut">
              <a:rPr lang="fr-FR" smtClean="0"/>
              <a:t>06/12/2024</a:t>
            </a:fld>
            <a:endParaRPr lang="fr-FR"/>
          </a:p>
        </p:txBody>
      </p:sp>
      <p:sp>
        <p:nvSpPr>
          <p:cNvPr id="5" name="Espace réservé du pied de page 4">
            <a:extLst>
              <a:ext uri="{FF2B5EF4-FFF2-40B4-BE49-F238E27FC236}">
                <a16:creationId xmlns:a16="http://schemas.microsoft.com/office/drawing/2014/main" id="{579E9751-3214-40C5-BB23-1CF78C00A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649E710-7113-4713-8B31-90ADCCA817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B0D49C-3B29-448E-BE43-454994A7BDB9}" type="slidenum">
              <a:rPr lang="fr-FR" smtClean="0"/>
              <a:t>‹N°›</a:t>
            </a:fld>
            <a:endParaRPr lang="fr-FR"/>
          </a:p>
        </p:txBody>
      </p:sp>
    </p:spTree>
    <p:extLst>
      <p:ext uri="{BB962C8B-B14F-4D97-AF65-F5344CB8AC3E}">
        <p14:creationId xmlns:p14="http://schemas.microsoft.com/office/powerpoint/2010/main" val="3631630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92B6C3AD-1DDB-4080-85F0-3BE210876E97}"/>
              </a:ext>
            </a:extLst>
          </p:cNvPr>
          <p:cNvPicPr>
            <a:picLocks noChangeAspect="1"/>
          </p:cNvPicPr>
          <p:nvPr/>
        </p:nvPicPr>
        <p:blipFill>
          <a:blip r:embed="rId2">
            <a:alphaModFix amt="20000"/>
          </a:blip>
          <a:stretch>
            <a:fillRect/>
          </a:stretch>
        </p:blipFill>
        <p:spPr>
          <a:xfrm>
            <a:off x="0" y="-5046"/>
            <a:ext cx="12192000" cy="6863046"/>
          </a:xfrm>
          <a:prstGeom prst="rect">
            <a:avLst/>
          </a:prstGeom>
        </p:spPr>
      </p:pic>
      <p:sp>
        <p:nvSpPr>
          <p:cNvPr id="2" name="Titre 1">
            <a:extLst>
              <a:ext uri="{FF2B5EF4-FFF2-40B4-BE49-F238E27FC236}">
                <a16:creationId xmlns:a16="http://schemas.microsoft.com/office/drawing/2014/main" id="{D56068F3-D806-449F-B82C-47495279F6FC}"/>
              </a:ext>
            </a:extLst>
          </p:cNvPr>
          <p:cNvSpPr>
            <a:spLocks noGrp="1"/>
          </p:cNvSpPr>
          <p:nvPr>
            <p:ph type="ctrTitle"/>
          </p:nvPr>
        </p:nvSpPr>
        <p:spPr>
          <a:xfrm>
            <a:off x="1462216" y="4541474"/>
            <a:ext cx="9636035" cy="1227046"/>
          </a:xfrm>
          <a:ln>
            <a:noFill/>
          </a:ln>
        </p:spPr>
        <p:txBody>
          <a:bodyPr>
            <a:noAutofit/>
          </a:bodyPr>
          <a:lstStyle/>
          <a:p>
            <a:pPr algn="l">
              <a:tabLst>
                <a:tab pos="539750" algn="l"/>
              </a:tabLst>
            </a:pPr>
            <a:r>
              <a:rPr lang="fr-FR" sz="2000" dirty="0">
                <a:solidFill>
                  <a:srgbClr val="002060"/>
                </a:solidFill>
              </a:rPr>
              <a:t> </a:t>
            </a:r>
            <a:br>
              <a:rPr lang="fr-FR" sz="2000" dirty="0">
                <a:solidFill>
                  <a:srgbClr val="002060"/>
                </a:solidFill>
              </a:rPr>
            </a:br>
            <a:r>
              <a:rPr lang="fr-FR" sz="2000" dirty="0">
                <a:solidFill>
                  <a:srgbClr val="002060"/>
                </a:solidFill>
              </a:rPr>
              <a:t>	Corinne Rochette,  Christine </a:t>
            </a:r>
            <a:r>
              <a:rPr lang="fr-FR" sz="2000" dirty="0" err="1">
                <a:solidFill>
                  <a:srgbClr val="002060"/>
                </a:solidFill>
              </a:rPr>
              <a:t>Lambey-Checchin</a:t>
            </a:r>
            <a:r>
              <a:rPr lang="fr-FR" sz="2000" dirty="0">
                <a:solidFill>
                  <a:srgbClr val="002060"/>
                </a:solidFill>
              </a:rPr>
              <a:t>  (</a:t>
            </a:r>
            <a:r>
              <a:rPr lang="fr-FR" sz="2000" dirty="0" err="1">
                <a:solidFill>
                  <a:srgbClr val="002060"/>
                </a:solidFill>
              </a:rPr>
              <a:t>CleRMa</a:t>
            </a:r>
            <a:r>
              <a:rPr lang="fr-FR" sz="2000" dirty="0">
                <a:solidFill>
                  <a:srgbClr val="002060"/>
                </a:solidFill>
              </a:rPr>
              <a:t>), E. Chérif, (</a:t>
            </a:r>
            <a:r>
              <a:rPr lang="fr-FR" sz="2000" dirty="0" err="1">
                <a:solidFill>
                  <a:srgbClr val="002060"/>
                </a:solidFill>
              </a:rPr>
              <a:t>NIMEC</a:t>
            </a:r>
            <a:r>
              <a:rPr lang="fr-FR" sz="2000" dirty="0">
                <a:solidFill>
                  <a:srgbClr val="002060"/>
                </a:solidFill>
              </a:rPr>
              <a:t> 	Rouen)</a:t>
            </a:r>
            <a:br>
              <a:rPr lang="fr-FR" sz="2000" dirty="0">
                <a:solidFill>
                  <a:srgbClr val="002060"/>
                </a:solidFill>
              </a:rPr>
            </a:br>
            <a:r>
              <a:rPr lang="fr-FR" sz="2000" dirty="0">
                <a:solidFill>
                  <a:srgbClr val="002060"/>
                </a:solidFill>
              </a:rPr>
              <a:t>	Sébastien Rouquette (</a:t>
            </a:r>
            <a:r>
              <a:rPr lang="fr-FR" sz="2000" dirty="0" err="1">
                <a:solidFill>
                  <a:srgbClr val="002060"/>
                </a:solidFill>
              </a:rPr>
              <a:t>ComSoc</a:t>
            </a:r>
            <a:r>
              <a:rPr lang="fr-FR" sz="2000" dirty="0">
                <a:solidFill>
                  <a:srgbClr val="002060"/>
                </a:solidFill>
              </a:rPr>
              <a:t>)</a:t>
            </a:r>
            <a:br>
              <a:rPr lang="fr-FR" sz="2000" dirty="0">
                <a:solidFill>
                  <a:srgbClr val="002060"/>
                </a:solidFill>
              </a:rPr>
            </a:br>
            <a:r>
              <a:rPr lang="fr-FR" sz="2000" dirty="0">
                <a:solidFill>
                  <a:srgbClr val="002060"/>
                </a:solidFill>
              </a:rPr>
              <a:t>	Laurence Amblard (UMR Territoires)</a:t>
            </a:r>
            <a:br>
              <a:rPr lang="fr-FR" sz="2000" dirty="0">
                <a:solidFill>
                  <a:srgbClr val="002060"/>
                </a:solidFill>
              </a:rPr>
            </a:br>
            <a:r>
              <a:rPr lang="fr-FR" sz="2000" dirty="0">
                <a:solidFill>
                  <a:srgbClr val="002060"/>
                </a:solidFill>
              </a:rPr>
              <a:t>	Sylvie Huet (</a:t>
            </a:r>
            <a:r>
              <a:rPr lang="fr-FR" sz="2000" dirty="0" err="1">
                <a:solidFill>
                  <a:srgbClr val="002060"/>
                </a:solidFill>
              </a:rPr>
              <a:t>Inrae</a:t>
            </a:r>
            <a:r>
              <a:rPr lang="fr-FR" sz="2000" dirty="0">
                <a:solidFill>
                  <a:srgbClr val="002060"/>
                </a:solidFill>
              </a:rPr>
              <a:t> LISC)</a:t>
            </a:r>
            <a:endParaRPr lang="fr-FR" sz="2000" dirty="0">
              <a:solidFill>
                <a:srgbClr val="002060"/>
              </a:solidFill>
              <a:highlight>
                <a:srgbClr val="FFFF00"/>
              </a:highlight>
            </a:endParaRPr>
          </a:p>
        </p:txBody>
      </p:sp>
      <p:sp>
        <p:nvSpPr>
          <p:cNvPr id="3" name="Sous-titre 2">
            <a:extLst>
              <a:ext uri="{FF2B5EF4-FFF2-40B4-BE49-F238E27FC236}">
                <a16:creationId xmlns:a16="http://schemas.microsoft.com/office/drawing/2014/main" id="{651CEDC1-866C-43D1-BE62-7C230126E59A}"/>
              </a:ext>
            </a:extLst>
          </p:cNvPr>
          <p:cNvSpPr>
            <a:spLocks noGrp="1"/>
          </p:cNvSpPr>
          <p:nvPr>
            <p:ph type="subTitle" idx="1"/>
          </p:nvPr>
        </p:nvSpPr>
        <p:spPr>
          <a:xfrm>
            <a:off x="1462216" y="6008694"/>
            <a:ext cx="9144000" cy="609132"/>
          </a:xfrm>
        </p:spPr>
        <p:txBody>
          <a:bodyPr/>
          <a:lstStyle/>
          <a:p>
            <a:pPr algn="r"/>
            <a:r>
              <a:rPr lang="fr-FR" dirty="0">
                <a:solidFill>
                  <a:srgbClr val="002060"/>
                </a:solidFill>
              </a:rPr>
              <a:t>Journée </a:t>
            </a:r>
            <a:r>
              <a:rPr lang="fr-FR" dirty="0" err="1">
                <a:solidFill>
                  <a:srgbClr val="002060"/>
                </a:solidFill>
              </a:rPr>
              <a:t>FREau</a:t>
            </a:r>
            <a:r>
              <a:rPr lang="fr-FR" dirty="0">
                <a:solidFill>
                  <a:srgbClr val="002060"/>
                </a:solidFill>
              </a:rPr>
              <a:t>, 6.12.2024</a:t>
            </a:r>
          </a:p>
        </p:txBody>
      </p:sp>
      <p:sp>
        <p:nvSpPr>
          <p:cNvPr id="5" name="Titre 1">
            <a:extLst>
              <a:ext uri="{FF2B5EF4-FFF2-40B4-BE49-F238E27FC236}">
                <a16:creationId xmlns:a16="http://schemas.microsoft.com/office/drawing/2014/main" id="{D56068F3-D806-449F-B82C-47495279F6FC}"/>
              </a:ext>
            </a:extLst>
          </p:cNvPr>
          <p:cNvSpPr txBox="1">
            <a:spLocks/>
          </p:cNvSpPr>
          <p:nvPr/>
        </p:nvSpPr>
        <p:spPr>
          <a:xfrm>
            <a:off x="1148707" y="989173"/>
            <a:ext cx="10128069" cy="3037777"/>
          </a:xfrm>
          <a:prstGeom prst="rect">
            <a:avLst/>
          </a:prstGeom>
          <a:ln>
            <a:noFill/>
          </a:ln>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tabLst>
                <a:tab pos="1793875" algn="l"/>
              </a:tabLst>
            </a:pPr>
            <a:r>
              <a:rPr lang="fr-FR" sz="4500" b="1" dirty="0">
                <a:solidFill>
                  <a:srgbClr val="002060"/>
                </a:solidFill>
              </a:rPr>
              <a:t>CAPRE: Caractérisation et Analyse des Perceptions de la Ressource en Eau </a:t>
            </a:r>
            <a:br>
              <a:rPr lang="fr-FR" dirty="0"/>
            </a:br>
            <a:endParaRPr lang="fr-FR" dirty="0"/>
          </a:p>
          <a:p>
            <a:pPr>
              <a:tabLst>
                <a:tab pos="1793875" algn="l"/>
              </a:tabLst>
            </a:pPr>
            <a:r>
              <a:rPr lang="fr-FR" sz="3600" b="1" dirty="0">
                <a:solidFill>
                  <a:schemeClr val="accent1">
                    <a:lumMod val="50000"/>
                  </a:schemeClr>
                </a:solidFill>
              </a:rPr>
              <a:t>Projet Pôle Eau 2024 </a:t>
            </a:r>
            <a:br>
              <a:rPr lang="fr-FR" sz="3600" dirty="0">
                <a:solidFill>
                  <a:schemeClr val="accent1">
                    <a:lumMod val="50000"/>
                  </a:schemeClr>
                </a:solidFill>
              </a:rPr>
            </a:br>
            <a:r>
              <a:rPr lang="fr-FR" sz="3600" dirty="0">
                <a:solidFill>
                  <a:srgbClr val="002060"/>
                </a:solidFill>
              </a:rPr>
              <a:t>	</a:t>
            </a:r>
            <a:endParaRPr lang="fr-FR" sz="3600" dirty="0">
              <a:solidFill>
                <a:srgbClr val="002060"/>
              </a:solidFill>
              <a:highlight>
                <a:srgbClr val="FFFF00"/>
              </a:highlight>
            </a:endParaRPr>
          </a:p>
        </p:txBody>
      </p:sp>
      <p:pic>
        <p:nvPicPr>
          <p:cNvPr id="6" name="Image 5">
            <a:extLst>
              <a:ext uri="{FF2B5EF4-FFF2-40B4-BE49-F238E27FC236}">
                <a16:creationId xmlns:a16="http://schemas.microsoft.com/office/drawing/2014/main" id="{C9B250FA-7C65-413F-BFAF-3879328BD12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4355" y="193676"/>
            <a:ext cx="3021487" cy="987271"/>
          </a:xfrm>
          <a:prstGeom prst="rect">
            <a:avLst/>
          </a:prstGeom>
        </p:spPr>
      </p:pic>
    </p:spTree>
    <p:extLst>
      <p:ext uri="{BB962C8B-B14F-4D97-AF65-F5344CB8AC3E}">
        <p14:creationId xmlns:p14="http://schemas.microsoft.com/office/powerpoint/2010/main" val="495152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1517B1-4C6B-41C9-8426-D7B854E3A616}"/>
              </a:ext>
            </a:extLst>
          </p:cNvPr>
          <p:cNvSpPr>
            <a:spLocks noGrp="1"/>
          </p:cNvSpPr>
          <p:nvPr>
            <p:ph type="title"/>
          </p:nvPr>
        </p:nvSpPr>
        <p:spPr>
          <a:xfrm>
            <a:off x="838200" y="365127"/>
            <a:ext cx="10515600" cy="543258"/>
          </a:xfrm>
        </p:spPr>
        <p:txBody>
          <a:bodyPr>
            <a:normAutofit fontScale="90000"/>
          </a:bodyPr>
          <a:lstStyle/>
          <a:p>
            <a:pPr algn="ctr"/>
            <a:r>
              <a:rPr lang="fr-FR" b="1" dirty="0"/>
              <a:t>Analyse critique de notre année de réflexion </a:t>
            </a:r>
          </a:p>
        </p:txBody>
      </p:sp>
      <p:sp>
        <p:nvSpPr>
          <p:cNvPr id="3" name="Espace réservé du contenu 2">
            <a:extLst>
              <a:ext uri="{FF2B5EF4-FFF2-40B4-BE49-F238E27FC236}">
                <a16:creationId xmlns:a16="http://schemas.microsoft.com/office/drawing/2014/main" id="{A5F4023E-E6D8-4ADA-ACED-630C12525AB4}"/>
              </a:ext>
            </a:extLst>
          </p:cNvPr>
          <p:cNvSpPr>
            <a:spLocks noGrp="1"/>
          </p:cNvSpPr>
          <p:nvPr>
            <p:ph idx="1"/>
          </p:nvPr>
        </p:nvSpPr>
        <p:spPr>
          <a:xfrm>
            <a:off x="838200" y="1185112"/>
            <a:ext cx="10515600" cy="5444288"/>
          </a:xfrm>
        </p:spPr>
        <p:txBody>
          <a:bodyPr>
            <a:normAutofit fontScale="70000" lnSpcReduction="20000"/>
          </a:bodyPr>
          <a:lstStyle/>
          <a:p>
            <a:pPr marL="0" indent="0" algn="ctr">
              <a:buNone/>
            </a:pPr>
            <a:r>
              <a:rPr lang="fr-FR" sz="4000" b="1" dirty="0">
                <a:solidFill>
                  <a:srgbClr val="FF0000"/>
                </a:solidFill>
              </a:rPr>
              <a:t>Fragmentation des approches théoriques et méthodologiques </a:t>
            </a:r>
            <a:endParaRPr lang="fr-FR" sz="4000" dirty="0">
              <a:solidFill>
                <a:srgbClr val="FF0000"/>
              </a:solidFill>
            </a:endParaRPr>
          </a:p>
          <a:p>
            <a:pPr marL="0" indent="0">
              <a:buNone/>
            </a:pPr>
            <a:r>
              <a:rPr lang="fr-FR" b="1" dirty="0">
                <a:solidFill>
                  <a:srgbClr val="0070C0"/>
                </a:solidFill>
              </a:rPr>
              <a:t>Chaque étude a utilisé des cadres analytiques différents </a:t>
            </a:r>
            <a:r>
              <a:rPr lang="fr-FR" dirty="0"/>
              <a:t>(théorie des pratiques, théorie du comportement planifié, cadre SES, etc.) =&gt; travailler m’intégration ou l’articulation plus naturelle entre les différentes approches (CAPRE).</a:t>
            </a:r>
          </a:p>
          <a:p>
            <a:pPr marL="0" indent="0" algn="just">
              <a:buNone/>
            </a:pPr>
            <a:endParaRPr lang="fr-FR" dirty="0"/>
          </a:p>
          <a:p>
            <a:pPr marL="0" indent="0" algn="ctr">
              <a:buNone/>
            </a:pPr>
            <a:r>
              <a:rPr lang="fr-FR" b="1" dirty="0">
                <a:solidFill>
                  <a:schemeClr val="accent1"/>
                </a:solidFill>
              </a:rPr>
              <a:t>Pas de cadre théorique transversal pour unifier les études</a:t>
            </a:r>
          </a:p>
          <a:p>
            <a:pPr marL="0" indent="0" algn="just">
              <a:buNone/>
            </a:pPr>
            <a:endParaRPr lang="fr-FR" dirty="0"/>
          </a:p>
          <a:p>
            <a:pPr marL="0" indent="0" algn="just">
              <a:buNone/>
            </a:pPr>
            <a:endParaRPr lang="fr-FR" dirty="0"/>
          </a:p>
          <a:p>
            <a:pPr marL="0" indent="0">
              <a:buNone/>
            </a:pPr>
            <a:r>
              <a:rPr lang="fr-FR" b="1" dirty="0">
                <a:solidFill>
                  <a:srgbClr val="0070C0"/>
                </a:solidFill>
              </a:rPr>
              <a:t>Réfléchir à l’articulation des cadres théoriques </a:t>
            </a:r>
            <a:r>
              <a:rPr lang="fr-FR" dirty="0"/>
              <a:t>: Systèmes Socio-Écologiques (SES) permettrait de comprendre les interactions complexes entre les dimensions sociales, économiques, environnementales et institutionnelles dans la gestion des ressources communes + théorie des pratiques</a:t>
            </a:r>
          </a:p>
          <a:p>
            <a:pPr marL="0" indent="0" algn="just">
              <a:buNone/>
            </a:pPr>
            <a:endParaRPr lang="fr-FR" dirty="0"/>
          </a:p>
          <a:p>
            <a:pPr marL="0" indent="0" algn="just">
              <a:buNone/>
            </a:pPr>
            <a:endParaRPr lang="fr-FR" dirty="0"/>
          </a:p>
          <a:p>
            <a:pPr marL="0" indent="0" algn="ctr">
              <a:buNone/>
            </a:pPr>
            <a:r>
              <a:rPr lang="fr-FR" b="1" u="sng" dirty="0">
                <a:solidFill>
                  <a:srgbClr val="0070C0"/>
                </a:solidFill>
                <a:highlight>
                  <a:srgbClr val="FFFF00"/>
                </a:highlight>
              </a:rPr>
              <a:t>Proposition : </a:t>
            </a:r>
            <a:r>
              <a:rPr lang="fr-FR" sz="2900" b="1" dirty="0">
                <a:solidFill>
                  <a:srgbClr val="0070C0"/>
                </a:solidFill>
              </a:rPr>
              <a:t>Unifier les analyses sur la gouvernance (Étude 1) et les perceptions des comportements individuels (Études 3-5) </a:t>
            </a:r>
            <a:r>
              <a:rPr lang="fr-FR" sz="2900" dirty="0"/>
              <a:t>en examinant comment les décisions individuelles et collectives influencent la gestion durable de l’eau</a:t>
            </a:r>
            <a:r>
              <a:rPr lang="fr-FR" sz="2900" b="1" dirty="0">
                <a:solidFill>
                  <a:srgbClr val="0070C0"/>
                </a:solidFill>
              </a:rPr>
              <a:t> + dimensions symboliques et culturelles pour appréhender la variation des représentations</a:t>
            </a:r>
          </a:p>
          <a:p>
            <a:pPr marL="0" indent="0" algn="just">
              <a:buNone/>
            </a:pPr>
            <a:endParaRPr lang="fr-FR" dirty="0"/>
          </a:p>
          <a:p>
            <a:pPr algn="just"/>
            <a:endParaRPr lang="fr-FR" dirty="0"/>
          </a:p>
        </p:txBody>
      </p:sp>
      <p:sp>
        <p:nvSpPr>
          <p:cNvPr id="4" name="Flèche : bas 3">
            <a:extLst>
              <a:ext uri="{FF2B5EF4-FFF2-40B4-BE49-F238E27FC236}">
                <a16:creationId xmlns:a16="http://schemas.microsoft.com/office/drawing/2014/main" id="{A3376564-F066-4A01-BCEA-EA34A52C1A13}"/>
              </a:ext>
            </a:extLst>
          </p:cNvPr>
          <p:cNvSpPr/>
          <p:nvPr/>
        </p:nvSpPr>
        <p:spPr>
          <a:xfrm>
            <a:off x="5827295" y="2129521"/>
            <a:ext cx="537411" cy="5699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 bas 4">
            <a:extLst>
              <a:ext uri="{FF2B5EF4-FFF2-40B4-BE49-F238E27FC236}">
                <a16:creationId xmlns:a16="http://schemas.microsoft.com/office/drawing/2014/main" id="{05F7A7E4-5BFC-403C-9427-204E88AF1A52}"/>
              </a:ext>
            </a:extLst>
          </p:cNvPr>
          <p:cNvSpPr/>
          <p:nvPr/>
        </p:nvSpPr>
        <p:spPr>
          <a:xfrm>
            <a:off x="5788517" y="3134922"/>
            <a:ext cx="614966" cy="4888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bas 5">
            <a:extLst>
              <a:ext uri="{FF2B5EF4-FFF2-40B4-BE49-F238E27FC236}">
                <a16:creationId xmlns:a16="http://schemas.microsoft.com/office/drawing/2014/main" id="{F2234E12-9C94-465D-B60D-AE67AD88FB43}"/>
              </a:ext>
            </a:extLst>
          </p:cNvPr>
          <p:cNvSpPr/>
          <p:nvPr/>
        </p:nvSpPr>
        <p:spPr>
          <a:xfrm>
            <a:off x="5788517" y="4556538"/>
            <a:ext cx="614966" cy="4888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92225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1E41FA-BA31-4F1B-9FE6-23E5B2665C24}"/>
              </a:ext>
            </a:extLst>
          </p:cNvPr>
          <p:cNvSpPr>
            <a:spLocks noGrp="1"/>
          </p:cNvSpPr>
          <p:nvPr>
            <p:ph type="title"/>
          </p:nvPr>
        </p:nvSpPr>
        <p:spPr/>
        <p:txBody>
          <a:bodyPr/>
          <a:lstStyle/>
          <a:p>
            <a:pPr algn="ctr"/>
            <a:r>
              <a:rPr lang="fr-FR" b="1" dirty="0"/>
              <a:t>Merci pour votre attention</a:t>
            </a:r>
          </a:p>
        </p:txBody>
      </p:sp>
      <p:sp>
        <p:nvSpPr>
          <p:cNvPr id="3" name="Espace réservé du contenu 2">
            <a:extLst>
              <a:ext uri="{FF2B5EF4-FFF2-40B4-BE49-F238E27FC236}">
                <a16:creationId xmlns:a16="http://schemas.microsoft.com/office/drawing/2014/main" id="{BD92F44A-65C8-42A2-9AD3-E03FE778756D}"/>
              </a:ext>
            </a:extLst>
          </p:cNvPr>
          <p:cNvSpPr>
            <a:spLocks noGrp="1"/>
          </p:cNvSpPr>
          <p:nvPr>
            <p:ph idx="1"/>
          </p:nvPr>
        </p:nvSpPr>
        <p:spPr/>
        <p:txBody>
          <a:bodyPr/>
          <a:lstStyle/>
          <a:p>
            <a:endParaRPr lang="fr-FR"/>
          </a:p>
        </p:txBody>
      </p:sp>
      <p:pic>
        <p:nvPicPr>
          <p:cNvPr id="4" name="Image 3">
            <a:extLst>
              <a:ext uri="{FF2B5EF4-FFF2-40B4-BE49-F238E27FC236}">
                <a16:creationId xmlns:a16="http://schemas.microsoft.com/office/drawing/2014/main" id="{C9E69F68-B4C1-45F1-A855-4C115BD39182}"/>
              </a:ext>
            </a:extLst>
          </p:cNvPr>
          <p:cNvPicPr>
            <a:picLocks noChangeAspect="1"/>
          </p:cNvPicPr>
          <p:nvPr/>
        </p:nvPicPr>
        <p:blipFill>
          <a:blip r:embed="rId2">
            <a:alphaModFix amt="20000"/>
          </a:blip>
          <a:stretch>
            <a:fillRect/>
          </a:stretch>
        </p:blipFill>
        <p:spPr>
          <a:xfrm>
            <a:off x="0" y="0"/>
            <a:ext cx="12192000" cy="6863046"/>
          </a:xfrm>
          <a:prstGeom prst="rect">
            <a:avLst/>
          </a:prstGeom>
        </p:spPr>
      </p:pic>
    </p:spTree>
    <p:extLst>
      <p:ext uri="{BB962C8B-B14F-4D97-AF65-F5344CB8AC3E}">
        <p14:creationId xmlns:p14="http://schemas.microsoft.com/office/powerpoint/2010/main" val="3626375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3E6CF4-D878-4A95-B7C7-C42BD379FAFC}"/>
              </a:ext>
            </a:extLst>
          </p:cNvPr>
          <p:cNvSpPr>
            <a:spLocks noGrp="1"/>
          </p:cNvSpPr>
          <p:nvPr>
            <p:ph type="title"/>
          </p:nvPr>
        </p:nvSpPr>
        <p:spPr>
          <a:xfrm>
            <a:off x="838200" y="2205179"/>
            <a:ext cx="10515600" cy="1325563"/>
          </a:xfrm>
        </p:spPr>
        <p:txBody>
          <a:bodyPr>
            <a:normAutofit/>
          </a:bodyPr>
          <a:lstStyle/>
          <a:p>
            <a:pPr algn="ctr"/>
            <a:r>
              <a:rPr lang="fr-FR" sz="5400" b="1" dirty="0"/>
              <a:t>Focus sur de premiers résultats </a:t>
            </a:r>
          </a:p>
        </p:txBody>
      </p:sp>
    </p:spTree>
    <p:extLst>
      <p:ext uri="{BB962C8B-B14F-4D97-AF65-F5344CB8AC3E}">
        <p14:creationId xmlns:p14="http://schemas.microsoft.com/office/powerpoint/2010/main" val="1242240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contenu 2">
            <a:extLst>
              <a:ext uri="{FF2B5EF4-FFF2-40B4-BE49-F238E27FC236}">
                <a16:creationId xmlns:a16="http://schemas.microsoft.com/office/drawing/2014/main" id="{4FB494C1-A10F-40AA-9B9C-78A0DB92DAB6}"/>
              </a:ext>
            </a:extLst>
          </p:cNvPr>
          <p:cNvSpPr txBox="1">
            <a:spLocks/>
          </p:cNvSpPr>
          <p:nvPr/>
        </p:nvSpPr>
        <p:spPr>
          <a:xfrm>
            <a:off x="364605" y="195908"/>
            <a:ext cx="11105952" cy="783056"/>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fr-FR" dirty="0"/>
              <a:t>Etude 1 :  </a:t>
            </a:r>
            <a:r>
              <a:rPr lang="fr-FR" b="1" dirty="0">
                <a:solidFill>
                  <a:srgbClr val="0070C0"/>
                </a:solidFill>
              </a:rPr>
              <a:t>Gouvernance collaborative de l’eau – </a:t>
            </a:r>
            <a:r>
              <a:rPr lang="fr-FR" b="1" dirty="0"/>
              <a:t>perception des acteurs dans le cas SAGE Allier Aval</a:t>
            </a:r>
            <a:endParaRPr lang="fr-FR" dirty="0">
              <a:ea typeface="Arial" panose="020B0604020202020204" pitchFamily="34" charset="0"/>
            </a:endParaRPr>
          </a:p>
        </p:txBody>
      </p:sp>
      <p:graphicFrame>
        <p:nvGraphicFramePr>
          <p:cNvPr id="7" name="Tableau 2">
            <a:extLst>
              <a:ext uri="{FF2B5EF4-FFF2-40B4-BE49-F238E27FC236}">
                <a16:creationId xmlns:a16="http://schemas.microsoft.com/office/drawing/2014/main" id="{F82C96BD-C789-4DCC-A31A-DE78B7418BCC}"/>
              </a:ext>
            </a:extLst>
          </p:cNvPr>
          <p:cNvGraphicFramePr>
            <a:graphicFrameLocks noGrp="1"/>
          </p:cNvGraphicFramePr>
          <p:nvPr>
            <p:extLst>
              <p:ext uri="{D42A27DB-BD31-4B8C-83A1-F6EECF244321}">
                <p14:modId xmlns:p14="http://schemas.microsoft.com/office/powerpoint/2010/main" val="3989864238"/>
              </p:ext>
            </p:extLst>
          </p:nvPr>
        </p:nvGraphicFramePr>
        <p:xfrm>
          <a:off x="582106" y="2020476"/>
          <a:ext cx="11027787" cy="3041253"/>
        </p:xfrm>
        <a:graphic>
          <a:graphicData uri="http://schemas.openxmlformats.org/drawingml/2006/table">
            <a:tbl>
              <a:tblPr firstRow="1" bandRow="1">
                <a:tableStyleId>{5940675A-B579-460E-94D1-54222C63F5DA}</a:tableStyleId>
              </a:tblPr>
              <a:tblGrid>
                <a:gridCol w="1570544">
                  <a:extLst>
                    <a:ext uri="{9D8B030D-6E8A-4147-A177-3AD203B41FA5}">
                      <a16:colId xmlns:a16="http://schemas.microsoft.com/office/drawing/2014/main" val="2695898221"/>
                    </a:ext>
                  </a:extLst>
                </a:gridCol>
                <a:gridCol w="3048000">
                  <a:extLst>
                    <a:ext uri="{9D8B030D-6E8A-4147-A177-3AD203B41FA5}">
                      <a16:colId xmlns:a16="http://schemas.microsoft.com/office/drawing/2014/main" val="4210219052"/>
                    </a:ext>
                  </a:extLst>
                </a:gridCol>
                <a:gridCol w="3171825">
                  <a:extLst>
                    <a:ext uri="{9D8B030D-6E8A-4147-A177-3AD203B41FA5}">
                      <a16:colId xmlns:a16="http://schemas.microsoft.com/office/drawing/2014/main" val="1030817973"/>
                    </a:ext>
                  </a:extLst>
                </a:gridCol>
                <a:gridCol w="3237418">
                  <a:extLst>
                    <a:ext uri="{9D8B030D-6E8A-4147-A177-3AD203B41FA5}">
                      <a16:colId xmlns:a16="http://schemas.microsoft.com/office/drawing/2014/main" val="1187474389"/>
                    </a:ext>
                  </a:extLst>
                </a:gridCol>
              </a:tblGrid>
              <a:tr h="512825">
                <a:tc>
                  <a:txBody>
                    <a:bodyPr/>
                    <a:lstStyle/>
                    <a:p>
                      <a:pPr algn="ctr"/>
                      <a:endParaRPr lang="fr-FR" sz="1600" b="1" dirty="0">
                        <a:latin typeface="Calibri (Corp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fr-FR" sz="1600" b="1" dirty="0">
                          <a:latin typeface="Calibri (Corps)"/>
                        </a:rPr>
                        <a:t>Point de vue 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fr-FR" sz="1600" b="1" dirty="0">
                          <a:latin typeface="Calibri (Corps)"/>
                        </a:rPr>
                        <a:t>Point de vue II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fr-FR" sz="1600" b="1" dirty="0">
                          <a:latin typeface="Calibri (Corps)"/>
                        </a:rPr>
                        <a:t>Point de vue III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84332160"/>
                  </a:ext>
                </a:extLst>
              </a:tr>
              <a:tr h="7284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330" b="1" i="0" u="none" strike="noStrike" kern="1200" spc="0" baseline="0">
                          <a:solidFill>
                            <a:srgbClr val="4472C4"/>
                          </a:solidFill>
                          <a:latin typeface="+mn-lt"/>
                          <a:ea typeface="+mn-ea"/>
                          <a:cs typeface="+mn-cs"/>
                        </a:defRPr>
                      </a:pPr>
                      <a:r>
                        <a:rPr lang="fr-FR" sz="1600" dirty="0">
                          <a:solidFill>
                            <a:schemeClr val="tx1"/>
                          </a:solidFill>
                        </a:rPr>
                        <a:t>Principaux acteurs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rtl="0">
                        <a:defRPr sz="1330" b="1" i="0" u="none" strike="noStrike" kern="1200" spc="0" baseline="0">
                          <a:solidFill>
                            <a:srgbClr val="4472C4"/>
                          </a:solidFill>
                          <a:latin typeface="+mn-lt"/>
                          <a:ea typeface="+mn-ea"/>
                          <a:cs typeface="+mn-cs"/>
                        </a:defRPr>
                      </a:pPr>
                      <a:fld id="{8C2B2BFB-989E-4919-BD02-F10D021F4B67}" type="CATEGORYNAME">
                        <a:rPr lang="en-US" sz="1600" b="1" smtClean="0">
                          <a:solidFill>
                            <a:schemeClr val="accent6">
                              <a:lumMod val="60000"/>
                              <a:lumOff val="40000"/>
                            </a:schemeClr>
                          </a:solidFill>
                          <a:latin typeface="Calibri (Corps)"/>
                        </a:rPr>
                        <a:pPr algn="l" rtl="0">
                          <a:defRPr sz="1330" b="1" i="0" u="none" strike="noStrike" kern="1200" spc="0" baseline="0">
                            <a:solidFill>
                              <a:srgbClr val="4472C4"/>
                            </a:solidFill>
                            <a:latin typeface="+mn-lt"/>
                            <a:ea typeface="+mn-ea"/>
                            <a:cs typeface="+mn-cs"/>
                          </a:defRPr>
                        </a:pPr>
                        <a:t>Usagers "écologiques/sociaux"</a:t>
                      </a:fld>
                      <a:endParaRPr lang="en-US" sz="1600" b="1" dirty="0">
                        <a:solidFill>
                          <a:schemeClr val="accent6">
                            <a:lumMod val="60000"/>
                            <a:lumOff val="40000"/>
                          </a:schemeClr>
                        </a:solidFill>
                        <a:latin typeface="Calibri (Corp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600" b="1" dirty="0">
                          <a:solidFill>
                            <a:srgbClr val="FFC000"/>
                          </a:solidFill>
                          <a:latin typeface="Calibri (Corps)"/>
                        </a:rPr>
                        <a:t>Représentants de l'Etat</a:t>
                      </a:r>
                    </a:p>
                    <a:p>
                      <a:pPr algn="l"/>
                      <a:fld id="{95FED1F7-87B3-45FD-888C-A8FE6B94CBFA}" type="CATEGORYNAME">
                        <a:rPr lang="en-US" sz="1600" b="1" smtClean="0">
                          <a:solidFill>
                            <a:schemeClr val="bg2">
                              <a:lumMod val="50000"/>
                            </a:schemeClr>
                          </a:solidFill>
                          <a:latin typeface="Calibri (Corps)"/>
                        </a:rPr>
                        <a:pPr algn="l"/>
                        <a:t>Autorités publiques locales</a:t>
                      </a:fld>
                      <a:endParaRPr lang="fr-FR" sz="1600" b="1" dirty="0">
                        <a:latin typeface="Calibri (Corp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fld id="{A483F3C4-E9E6-42BF-92AE-D1149AE320CD}" type="CATEGORYNAME">
                        <a:rPr lang="en-US" sz="1600" b="1" smtClean="0">
                          <a:solidFill>
                            <a:srgbClr val="FF9999"/>
                          </a:solidFill>
                          <a:latin typeface="Calibri (Corps)"/>
                        </a:rPr>
                        <a:pPr algn="l"/>
                        <a:t>Usagers "économiques"</a:t>
                      </a:fld>
                      <a:endParaRPr lang="fr-FR" sz="1600" b="1" dirty="0">
                        <a:latin typeface="Calibri (Corp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1982932"/>
                  </a:ext>
                </a:extLst>
              </a:tr>
              <a:tr h="1800000">
                <a:tc>
                  <a:txBody>
                    <a:bodyPr/>
                    <a:lstStyle/>
                    <a:p>
                      <a:pPr marL="0" indent="0">
                        <a:buFontTx/>
                        <a:buNone/>
                      </a:pPr>
                      <a:r>
                        <a:rPr lang="fr-FR" sz="1600" b="1" dirty="0">
                          <a:solidFill>
                            <a:schemeClr val="tx1"/>
                          </a:solidFill>
                          <a:latin typeface="Calibri (Corps)"/>
                        </a:rPr>
                        <a:t>Freins et leviers mis en avant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Tx/>
                        <a:buNone/>
                      </a:pPr>
                      <a:r>
                        <a:rPr lang="fr-FR" sz="1600" dirty="0">
                          <a:latin typeface="Calibri (Corps)"/>
                        </a:rPr>
                        <a:t>- l’impact du contexte et des enjeux économiques/agricoles</a:t>
                      </a:r>
                    </a:p>
                    <a:p>
                      <a:pPr marL="0" indent="0">
                        <a:buFontTx/>
                        <a:buNone/>
                      </a:pPr>
                      <a:r>
                        <a:rPr lang="fr-FR" sz="1600" dirty="0">
                          <a:latin typeface="Calibri (Corps)"/>
                        </a:rPr>
                        <a:t>- le manque de volonté politique</a:t>
                      </a:r>
                    </a:p>
                    <a:p>
                      <a:pPr marL="0" indent="0">
                        <a:buFontTx/>
                        <a:buNone/>
                      </a:pPr>
                      <a:r>
                        <a:rPr lang="fr-FR" sz="1600" dirty="0">
                          <a:latin typeface="Calibri (Corps)"/>
                        </a:rPr>
                        <a:t>- l’insuffisance des sanctions </a:t>
                      </a:r>
                    </a:p>
                    <a:p>
                      <a:pPr marL="0" indent="0">
                        <a:buFontTx/>
                        <a:buNone/>
                      </a:pPr>
                      <a:r>
                        <a:rPr lang="fr-FR" sz="1600" dirty="0">
                          <a:latin typeface="Calibri (Corps)"/>
                        </a:rPr>
                        <a:t>- un déséquilibre dans les représentations</a:t>
                      </a:r>
                    </a:p>
                    <a:p>
                      <a:pPr marL="171450" indent="-171450">
                        <a:buFontTx/>
                        <a:buChar char="-"/>
                      </a:pPr>
                      <a:endParaRPr lang="fr-FR" sz="1600" dirty="0">
                        <a:latin typeface="Calibri (Corp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Tx/>
                        <a:buNone/>
                      </a:pPr>
                      <a:r>
                        <a:rPr lang="fr-FR" sz="1600" dirty="0">
                          <a:latin typeface="Calibri" panose="020F0502020204030204" pitchFamily="34" charset="0"/>
                          <a:ea typeface="Calibri" panose="020F0502020204030204" pitchFamily="34" charset="0"/>
                          <a:cs typeface="Calibri" panose="020F0502020204030204" pitchFamily="34" charset="0"/>
                        </a:rPr>
                        <a:t>- l’importance de la médiation</a:t>
                      </a:r>
                    </a:p>
                    <a:p>
                      <a:pPr marL="0" indent="0">
                        <a:buFontTx/>
                        <a:buNone/>
                      </a:pPr>
                      <a:r>
                        <a:rPr lang="fr-FR" sz="1600" dirty="0">
                          <a:latin typeface="Calibri" panose="020F0502020204030204" pitchFamily="34" charset="0"/>
                          <a:ea typeface="Calibri" panose="020F0502020204030204" pitchFamily="34" charset="0"/>
                          <a:cs typeface="Calibri" panose="020F0502020204030204" pitchFamily="34" charset="0"/>
                        </a:rPr>
                        <a:t>- l’équilibre dans les représentations </a:t>
                      </a:r>
                    </a:p>
                    <a:p>
                      <a:pPr marL="0" indent="0">
                        <a:buFontTx/>
                        <a:buNone/>
                      </a:pPr>
                      <a:endParaRPr lang="fr-FR" sz="1600" dirty="0">
                        <a:latin typeface="Calibri" panose="020F0502020204030204" pitchFamily="34" charset="0"/>
                        <a:ea typeface="Calibri" panose="020F0502020204030204" pitchFamily="34" charset="0"/>
                        <a:cs typeface="Calibri" panose="020F0502020204030204" pitchFamily="34" charset="0"/>
                      </a:endParaRPr>
                    </a:p>
                    <a:p>
                      <a:pPr marL="0" indent="0">
                        <a:buFontTx/>
                        <a:buNone/>
                      </a:pPr>
                      <a:r>
                        <a:rPr lang="fr-FR" sz="1600" dirty="0">
                          <a:latin typeface="Calibri" panose="020F0502020204030204" pitchFamily="34" charset="0"/>
                          <a:ea typeface="Calibri" panose="020F0502020204030204" pitchFamily="34" charset="0"/>
                          <a:cs typeface="Calibri" panose="020F0502020204030204" pitchFamily="34" charset="0"/>
                        </a:rPr>
                        <a:t>+ restent neutre concernant les enjeux et le contexte économiques/agricoles</a:t>
                      </a:r>
                    </a:p>
                    <a:p>
                      <a:endParaRPr lang="fr-FR" sz="1600" dirty="0">
                        <a:latin typeface="Calibri (Corp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Tx/>
                        <a:buNone/>
                      </a:pPr>
                      <a:r>
                        <a:rPr lang="fr-FR" sz="1600" dirty="0">
                          <a:latin typeface="Calibri (Corps)"/>
                          <a:ea typeface="Calibri" panose="020F0502020204030204" pitchFamily="34" charset="0"/>
                          <a:cs typeface="Calibri" panose="020F0502020204030204" pitchFamily="34" charset="0"/>
                        </a:rPr>
                        <a:t>- l’i</a:t>
                      </a:r>
                      <a:r>
                        <a:rPr lang="fr-FR" sz="1600" dirty="0">
                          <a:latin typeface="Calibri" panose="020F0502020204030204" pitchFamily="34" charset="0"/>
                          <a:ea typeface="Calibri" panose="020F0502020204030204" pitchFamily="34" charset="0"/>
                          <a:cs typeface="Calibri" panose="020F0502020204030204" pitchFamily="34" charset="0"/>
                        </a:rPr>
                        <a:t>mportance de la médiation </a:t>
                      </a:r>
                    </a:p>
                    <a:p>
                      <a:pPr marL="0" indent="0">
                        <a:buFontTx/>
                        <a:buNone/>
                      </a:pPr>
                      <a:r>
                        <a:rPr lang="fr-FR" sz="1600" dirty="0">
                          <a:latin typeface="Calibri" panose="020F0502020204030204" pitchFamily="34" charset="0"/>
                          <a:ea typeface="Calibri" panose="020F0502020204030204" pitchFamily="34" charset="0"/>
                          <a:cs typeface="Calibri" panose="020F0502020204030204" pitchFamily="34" charset="0"/>
                        </a:rPr>
                        <a:t>- la f</a:t>
                      </a:r>
                      <a:r>
                        <a:rPr lang="fr-FR" sz="1600" dirty="0">
                          <a:latin typeface="Calibri (Corps)"/>
                        </a:rPr>
                        <a:t>aible (re)connaissance du SAGE</a:t>
                      </a:r>
                    </a:p>
                    <a:p>
                      <a:endParaRPr lang="fr-FR" sz="1600" dirty="0">
                        <a:latin typeface="Calibri (Corps)"/>
                      </a:endParaRPr>
                    </a:p>
                    <a:p>
                      <a:r>
                        <a:rPr lang="fr-FR" sz="1600" dirty="0">
                          <a:latin typeface="Calibri (Corps)"/>
                        </a:rPr>
                        <a:t>+ sont en désaccords avec l’impact du contexte et des enjeux économiques/agricoles sur le SAGE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6181031"/>
                  </a:ext>
                </a:extLst>
              </a:tr>
            </a:tbl>
          </a:graphicData>
        </a:graphic>
      </p:graphicFrame>
      <p:sp>
        <p:nvSpPr>
          <p:cNvPr id="9" name="ZoneTexte 8">
            <a:extLst>
              <a:ext uri="{FF2B5EF4-FFF2-40B4-BE49-F238E27FC236}">
                <a16:creationId xmlns:a16="http://schemas.microsoft.com/office/drawing/2014/main" id="{D64F536E-9EC1-451A-834B-86A8727F708C}"/>
              </a:ext>
            </a:extLst>
          </p:cNvPr>
          <p:cNvSpPr txBox="1"/>
          <p:nvPr/>
        </p:nvSpPr>
        <p:spPr>
          <a:xfrm>
            <a:off x="582106" y="5313464"/>
            <a:ext cx="10244579"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black"/>
                </a:solidFill>
                <a:effectLst/>
                <a:uLnTx/>
                <a:uFillTx/>
                <a:latin typeface="Calibri "/>
                <a:ea typeface="+mn-ea"/>
                <a:cs typeface="Times New Roman" panose="02020603050405020304" pitchFamily="18" charset="0"/>
                <a:sym typeface="Wingdings" panose="05000000000000000000" pitchFamily="2" charset="2"/>
              </a:rPr>
              <a:t>Apports de l’étude </a:t>
            </a:r>
            <a:r>
              <a:rPr kumimoji="0" lang="fr-FR" sz="1800" b="0" i="0" u="none" strike="noStrike" kern="1200" cap="none" spc="0" normalizeH="0" baseline="0" noProof="0" dirty="0">
                <a:ln>
                  <a:noFill/>
                </a:ln>
                <a:solidFill>
                  <a:prstClr val="black"/>
                </a:solidFill>
                <a:effectLst/>
                <a:uLnTx/>
                <a:uFillTx/>
                <a:latin typeface="Calibri "/>
                <a:ea typeface="+mn-ea"/>
                <a:cs typeface="Times New Roman" panose="02020603050405020304" pitchFamily="18" charset="0"/>
                <a:sym typeface="Wingdings" panose="05000000000000000000" pitchFamily="2" charset="2"/>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
              <a:ea typeface="+mn-ea"/>
              <a:cs typeface="Times New Roman" panose="02020603050405020304" pitchFamily="18" charset="0"/>
              <a:sym typeface="Wingdings" panose="05000000000000000000" pitchFamily="2" charset="2"/>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black"/>
                </a:solidFill>
                <a:effectLst/>
                <a:uLnTx/>
                <a:uFillTx/>
                <a:latin typeface="Calibri "/>
                <a:ea typeface="+mn-ea"/>
                <a:cs typeface="Times New Roman" panose="02020603050405020304" pitchFamily="18" charset="0"/>
                <a:sym typeface="Wingdings" panose="05000000000000000000" pitchFamily="2" charset="2"/>
              </a:rPr>
              <a:t>freins et leviers à l’action collective pour la gestion de l’eau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black"/>
                </a:solidFill>
                <a:effectLst/>
                <a:uLnTx/>
                <a:uFillTx/>
                <a:latin typeface="Calibri "/>
                <a:ea typeface="+mn-ea"/>
                <a:cs typeface="Times New Roman" panose="02020603050405020304" pitchFamily="18" charset="0"/>
                <a:sym typeface="Wingdings" panose="05000000000000000000" pitchFamily="2" charset="2"/>
              </a:rPr>
              <a:t>pistes d’action</a:t>
            </a:r>
          </a:p>
        </p:txBody>
      </p:sp>
      <p:sp>
        <p:nvSpPr>
          <p:cNvPr id="11" name="ZoneTexte 10">
            <a:extLst>
              <a:ext uri="{FF2B5EF4-FFF2-40B4-BE49-F238E27FC236}">
                <a16:creationId xmlns:a16="http://schemas.microsoft.com/office/drawing/2014/main" id="{0D509198-9F18-4699-8098-7E385200CAF1}"/>
              </a:ext>
            </a:extLst>
          </p:cNvPr>
          <p:cNvSpPr txBox="1"/>
          <p:nvPr/>
        </p:nvSpPr>
        <p:spPr>
          <a:xfrm>
            <a:off x="475735" y="1333756"/>
            <a:ext cx="11059297"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FF0000"/>
                </a:solidFill>
                <a:effectLst/>
                <a:uLnTx/>
                <a:uFillTx/>
                <a:latin typeface="Calibri" panose="020F0502020204030204"/>
                <a:ea typeface="+mn-ea"/>
                <a:cs typeface="+mn-cs"/>
              </a:rPr>
              <a:t>Trois points de vue distincts</a:t>
            </a:r>
          </a:p>
        </p:txBody>
      </p:sp>
    </p:spTree>
    <p:extLst>
      <p:ext uri="{BB962C8B-B14F-4D97-AF65-F5344CB8AC3E}">
        <p14:creationId xmlns:p14="http://schemas.microsoft.com/office/powerpoint/2010/main" val="685116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4088C8E-7873-4139-9C42-B6D42410DAE9}"/>
              </a:ext>
            </a:extLst>
          </p:cNvPr>
          <p:cNvSpPr/>
          <p:nvPr/>
        </p:nvSpPr>
        <p:spPr>
          <a:xfrm>
            <a:off x="1968341" y="-3503391"/>
            <a:ext cx="5173640" cy="1650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Espace réservé du contenu 2">
            <a:extLst>
              <a:ext uri="{FF2B5EF4-FFF2-40B4-BE49-F238E27FC236}">
                <a16:creationId xmlns:a16="http://schemas.microsoft.com/office/drawing/2014/main" id="{A201DCEE-8313-48BD-B085-E2C982FA8E35}"/>
              </a:ext>
            </a:extLst>
          </p:cNvPr>
          <p:cNvSpPr txBox="1">
            <a:spLocks/>
          </p:cNvSpPr>
          <p:nvPr/>
        </p:nvSpPr>
        <p:spPr>
          <a:xfrm>
            <a:off x="543025" y="593124"/>
            <a:ext cx="11105950" cy="564556"/>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fr-FR" dirty="0"/>
              <a:t>Etude 2: </a:t>
            </a:r>
            <a:r>
              <a:rPr lang="fr-FR" b="1" dirty="0">
                <a:solidFill>
                  <a:srgbClr val="0070C0"/>
                </a:solidFill>
              </a:rPr>
              <a:t>Perception des communications publiques sur l’usage de l’eau</a:t>
            </a:r>
          </a:p>
        </p:txBody>
      </p:sp>
      <p:sp>
        <p:nvSpPr>
          <p:cNvPr id="16" name="Espace réservé du contenu 3">
            <a:extLst>
              <a:ext uri="{FF2B5EF4-FFF2-40B4-BE49-F238E27FC236}">
                <a16:creationId xmlns:a16="http://schemas.microsoft.com/office/drawing/2014/main" id="{55502998-BAE7-442F-9607-8335714C66EE}"/>
              </a:ext>
            </a:extLst>
          </p:cNvPr>
          <p:cNvSpPr txBox="1">
            <a:spLocks noGrp="1"/>
          </p:cNvSpPr>
          <p:nvPr>
            <p:ph idx="1"/>
          </p:nvPr>
        </p:nvSpPr>
        <p:spPr>
          <a:xfrm>
            <a:off x="543024" y="1969782"/>
            <a:ext cx="11162467" cy="291843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Méconnaissance générale du prix de l’eau dans toutes les catégories </a:t>
            </a:r>
          </a:p>
          <a:p>
            <a:endParaRPr lang="fr-FR" sz="2400" dirty="0"/>
          </a:p>
          <a:p>
            <a:r>
              <a:rPr lang="fr-FR" sz="2400" dirty="0"/>
              <a:t>Une difficulté à se figurer le risque de sécheresse, qui paraît lointain </a:t>
            </a:r>
          </a:p>
          <a:p>
            <a:endParaRPr lang="fr-FR" sz="2400" dirty="0"/>
          </a:p>
          <a:p>
            <a:r>
              <a:rPr lang="fr-FR" sz="2400" dirty="0"/>
              <a:t>L’argument financier touche la catégorie de la population la moins aisée</a:t>
            </a:r>
          </a:p>
        </p:txBody>
      </p:sp>
    </p:spTree>
    <p:extLst>
      <p:ext uri="{BB962C8B-B14F-4D97-AF65-F5344CB8AC3E}">
        <p14:creationId xmlns:p14="http://schemas.microsoft.com/office/powerpoint/2010/main" val="689966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7715D9C-B8DB-438A-A359-5E7016201A9C}"/>
              </a:ext>
            </a:extLst>
          </p:cNvPr>
          <p:cNvSpPr>
            <a:spLocks noGrp="1"/>
          </p:cNvSpPr>
          <p:nvPr>
            <p:ph idx="1"/>
          </p:nvPr>
        </p:nvSpPr>
        <p:spPr>
          <a:xfrm>
            <a:off x="697524" y="1453662"/>
            <a:ext cx="10515600" cy="4933706"/>
          </a:xfrm>
        </p:spPr>
        <p:txBody>
          <a:bodyPr>
            <a:normAutofit fontScale="77500" lnSpcReduction="20000"/>
          </a:bodyPr>
          <a:lstStyle/>
          <a:p>
            <a:pPr marL="0" indent="0" algn="just">
              <a:buNone/>
            </a:pPr>
            <a:r>
              <a:rPr lang="fr-FR" sz="2800" b="1" dirty="0"/>
              <a:t>Principaux résultats concernant les acteurs privés :</a:t>
            </a:r>
            <a:r>
              <a:rPr lang="fr-FR" sz="2800" dirty="0"/>
              <a:t> </a:t>
            </a:r>
          </a:p>
          <a:p>
            <a:pPr algn="just"/>
            <a:r>
              <a:rPr lang="fr-FR" sz="2800" dirty="0"/>
              <a:t>Concernant </a:t>
            </a:r>
            <a:r>
              <a:rPr lang="fr-FR" sz="2800" b="1" dirty="0"/>
              <a:t>l’attitude</a:t>
            </a:r>
            <a:r>
              <a:rPr lang="fr-FR" sz="2800" dirty="0"/>
              <a:t> à l’égard du changement de comportement, les </a:t>
            </a:r>
            <a:r>
              <a:rPr lang="fr-FR" sz="2800" dirty="0">
                <a:solidFill>
                  <a:srgbClr val="0070C0"/>
                </a:solidFill>
              </a:rPr>
              <a:t>enjeux relatifs à la gestion de l’eau sont perçus par les CHR</a:t>
            </a:r>
          </a:p>
          <a:p>
            <a:pPr algn="just"/>
            <a:endParaRPr lang="fr-FR" sz="2800" dirty="0"/>
          </a:p>
          <a:p>
            <a:pPr algn="just"/>
            <a:r>
              <a:rPr lang="fr-FR" dirty="0"/>
              <a:t>P</a:t>
            </a:r>
            <a:r>
              <a:rPr lang="fr-FR" sz="2800" dirty="0"/>
              <a:t>erception de la </a:t>
            </a:r>
            <a:r>
              <a:rPr lang="fr-FR" b="1" dirty="0"/>
              <a:t>responsabilité environnementale </a:t>
            </a:r>
            <a:r>
              <a:rPr lang="fr-FR" sz="2800" dirty="0"/>
              <a:t>de leur entreprise </a:t>
            </a:r>
            <a:r>
              <a:rPr lang="fr-FR" sz="2800" dirty="0">
                <a:solidFill>
                  <a:schemeClr val="accent1"/>
                </a:solidFill>
              </a:rPr>
              <a:t>varie en fonction de leur conscience écologique.</a:t>
            </a:r>
          </a:p>
          <a:p>
            <a:pPr algn="just"/>
            <a:endParaRPr lang="fr-FR" dirty="0"/>
          </a:p>
          <a:p>
            <a:pPr algn="just"/>
            <a:r>
              <a:rPr lang="fr-FR" sz="2800" dirty="0"/>
              <a:t>Les </a:t>
            </a:r>
            <a:r>
              <a:rPr lang="fr-FR" sz="2800" b="1" dirty="0"/>
              <a:t>normes subjectives </a:t>
            </a:r>
            <a:r>
              <a:rPr lang="fr-FR" sz="2800" dirty="0"/>
              <a:t>influant sur les acteurs sont largement </a:t>
            </a:r>
            <a:r>
              <a:rPr lang="fr-FR" sz="2800" dirty="0">
                <a:solidFill>
                  <a:schemeClr val="accent1"/>
                </a:solidFill>
              </a:rPr>
              <a:t>d’ordre médiatique</a:t>
            </a:r>
            <a:r>
              <a:rPr lang="fr-FR" sz="2800" dirty="0"/>
              <a:t>.</a:t>
            </a:r>
          </a:p>
          <a:p>
            <a:pPr algn="just"/>
            <a:endParaRPr lang="fr-FR" dirty="0"/>
          </a:p>
          <a:p>
            <a:pPr algn="just"/>
            <a:r>
              <a:rPr lang="fr-FR" sz="2800" dirty="0"/>
              <a:t>Au sujet de la </a:t>
            </a:r>
            <a:r>
              <a:rPr lang="fr-FR" sz="2800" b="1" dirty="0"/>
              <a:t>perception du contrôle sur le comportement</a:t>
            </a:r>
            <a:r>
              <a:rPr lang="fr-FR" b="1" dirty="0"/>
              <a:t> =&gt; </a:t>
            </a:r>
            <a:r>
              <a:rPr lang="fr-FR" sz="2800" dirty="0">
                <a:solidFill>
                  <a:schemeClr val="accent1"/>
                </a:solidFill>
              </a:rPr>
              <a:t>difficulté de s’engager dans un processus de changement en raison d’un usage irréductible de l’eau </a:t>
            </a:r>
            <a:r>
              <a:rPr lang="fr-FR" sz="2800" dirty="0"/>
              <a:t>dans leur activité, et de considérations budgétaires et </a:t>
            </a:r>
            <a:r>
              <a:rPr lang="fr-FR" dirty="0"/>
              <a:t>techniques. </a:t>
            </a:r>
          </a:p>
          <a:p>
            <a:pPr algn="just">
              <a:buFontTx/>
              <a:buChar char="-"/>
            </a:pPr>
            <a:endParaRPr lang="fr-FR" dirty="0"/>
          </a:p>
          <a:p>
            <a:pPr algn="just"/>
            <a:r>
              <a:rPr lang="fr-FR" dirty="0"/>
              <a:t>Les aspects techniques et financiers apparaissent comme les plus déterminants pour expliquer le passage, ou non, à une </a:t>
            </a:r>
            <a:r>
              <a:rPr lang="fr-FR" b="1" dirty="0"/>
              <a:t>intention de comportement</a:t>
            </a:r>
            <a:endParaRPr lang="fr-FR" dirty="0"/>
          </a:p>
          <a:p>
            <a:pPr marL="0" indent="0" algn="just">
              <a:buNone/>
            </a:pPr>
            <a:endParaRPr lang="fr-FR" sz="2800" dirty="0"/>
          </a:p>
        </p:txBody>
      </p:sp>
      <p:sp>
        <p:nvSpPr>
          <p:cNvPr id="4" name="Espace réservé du contenu 2">
            <a:extLst>
              <a:ext uri="{FF2B5EF4-FFF2-40B4-BE49-F238E27FC236}">
                <a16:creationId xmlns:a16="http://schemas.microsoft.com/office/drawing/2014/main" id="{A043CD0D-CBDE-49AE-9EE1-307FA916708B}"/>
              </a:ext>
            </a:extLst>
          </p:cNvPr>
          <p:cNvSpPr txBox="1">
            <a:spLocks/>
          </p:cNvSpPr>
          <p:nvPr/>
        </p:nvSpPr>
        <p:spPr>
          <a:xfrm>
            <a:off x="380997" y="164460"/>
            <a:ext cx="11576536" cy="885864"/>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FR" dirty="0"/>
              <a:t>Etude 4 : </a:t>
            </a:r>
            <a:r>
              <a:rPr lang="fr-FR" b="1" dirty="0">
                <a:solidFill>
                  <a:srgbClr val="0070C0"/>
                </a:solidFill>
              </a:rPr>
              <a:t>Consommation d’eau et changement de comportement en Auvergne </a:t>
            </a:r>
          </a:p>
        </p:txBody>
      </p:sp>
    </p:spTree>
    <p:extLst>
      <p:ext uri="{BB962C8B-B14F-4D97-AF65-F5344CB8AC3E}">
        <p14:creationId xmlns:p14="http://schemas.microsoft.com/office/powerpoint/2010/main" val="4021274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5FFC42-DB62-4963-B5C0-27DED16E8E39}"/>
              </a:ext>
            </a:extLst>
          </p:cNvPr>
          <p:cNvSpPr>
            <a:spLocks noGrp="1"/>
          </p:cNvSpPr>
          <p:nvPr>
            <p:ph type="title"/>
          </p:nvPr>
        </p:nvSpPr>
        <p:spPr>
          <a:xfrm>
            <a:off x="959133" y="1879869"/>
            <a:ext cx="10515600" cy="1325563"/>
          </a:xfrm>
        </p:spPr>
        <p:txBody>
          <a:bodyPr/>
          <a:lstStyle/>
          <a:p>
            <a:r>
              <a:rPr lang="fr-FR" dirty="0"/>
              <a:t>Les études et analyses des études 2 à 5 sont toujours en cours </a:t>
            </a:r>
          </a:p>
        </p:txBody>
      </p:sp>
    </p:spTree>
    <p:extLst>
      <p:ext uri="{BB962C8B-B14F-4D97-AF65-F5344CB8AC3E}">
        <p14:creationId xmlns:p14="http://schemas.microsoft.com/office/powerpoint/2010/main" val="1798002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37C65E-A25A-4D4D-8975-F833D511B55A}"/>
              </a:ext>
            </a:extLst>
          </p:cNvPr>
          <p:cNvSpPr>
            <a:spLocks noGrp="1"/>
          </p:cNvSpPr>
          <p:nvPr>
            <p:ph type="title"/>
          </p:nvPr>
        </p:nvSpPr>
        <p:spPr>
          <a:xfrm>
            <a:off x="247848" y="167341"/>
            <a:ext cx="11717046" cy="1243105"/>
          </a:xfrm>
        </p:spPr>
        <p:txBody>
          <a:bodyPr>
            <a:normAutofit fontScale="90000"/>
          </a:bodyPr>
          <a:lstStyle/>
          <a:p>
            <a:r>
              <a:rPr lang="fr-FR" sz="3200" dirty="0">
                <a:latin typeface="Arial Nova" panose="020B0504020202020204" pitchFamily="34" charset="0"/>
              </a:rPr>
              <a:t>5 études menées par 3 laboratoires pour mobiliser différentes méthodes de mesure des perceptions en lien avec la ressource en eau</a:t>
            </a:r>
            <a:endParaRPr lang="fr-FR" dirty="0"/>
          </a:p>
        </p:txBody>
      </p:sp>
      <p:sp>
        <p:nvSpPr>
          <p:cNvPr id="3" name="Espace réservé du contenu 2">
            <a:extLst>
              <a:ext uri="{FF2B5EF4-FFF2-40B4-BE49-F238E27FC236}">
                <a16:creationId xmlns:a16="http://schemas.microsoft.com/office/drawing/2014/main" id="{3B7CA8CE-A70C-4669-A8CF-C2F7A52958AC}"/>
              </a:ext>
            </a:extLst>
          </p:cNvPr>
          <p:cNvSpPr>
            <a:spLocks noGrp="1"/>
          </p:cNvSpPr>
          <p:nvPr>
            <p:ph idx="1"/>
          </p:nvPr>
        </p:nvSpPr>
        <p:spPr>
          <a:xfrm>
            <a:off x="470471" y="3529591"/>
            <a:ext cx="2493858" cy="2871207"/>
          </a:xfrm>
          <a:solidFill>
            <a:schemeClr val="bg1">
              <a:lumMod val="95000"/>
            </a:schemeClr>
          </a:solidFill>
          <a:ln>
            <a:solidFill>
              <a:schemeClr val="accent1"/>
            </a:solidFill>
          </a:ln>
        </p:spPr>
        <p:txBody>
          <a:bodyPr>
            <a:noAutofit/>
          </a:bodyPr>
          <a:lstStyle/>
          <a:p>
            <a:pPr marL="0" indent="0">
              <a:buNone/>
            </a:pPr>
            <a:r>
              <a:rPr lang="fr-FR" sz="2000" dirty="0"/>
              <a:t>Etude 2</a:t>
            </a:r>
          </a:p>
          <a:p>
            <a:pPr marL="0" indent="0">
              <a:buNone/>
            </a:pPr>
            <a:r>
              <a:rPr lang="fr-FR" sz="2000" b="1" dirty="0">
                <a:solidFill>
                  <a:srgbClr val="0070C0"/>
                </a:solidFill>
              </a:rPr>
              <a:t>Perception des </a:t>
            </a:r>
            <a:r>
              <a:rPr lang="fr-FR" sz="2000" b="1" u="sng" dirty="0">
                <a:solidFill>
                  <a:srgbClr val="0070C0"/>
                </a:solidFill>
              </a:rPr>
              <a:t>communications publiques </a:t>
            </a:r>
            <a:r>
              <a:rPr lang="fr-FR" sz="2000" b="1" dirty="0">
                <a:solidFill>
                  <a:srgbClr val="0070C0"/>
                </a:solidFill>
              </a:rPr>
              <a:t>sur l’usage de l’eau </a:t>
            </a:r>
          </a:p>
          <a:p>
            <a:pPr marL="0" indent="0">
              <a:buNone/>
            </a:pPr>
            <a:r>
              <a:rPr lang="fr-FR" sz="2000" dirty="0" err="1">
                <a:ea typeface="Arial" panose="020B0604020202020204" pitchFamily="34" charset="0"/>
              </a:rPr>
              <a:t>COMSOC</a:t>
            </a:r>
            <a:r>
              <a:rPr lang="fr-FR" sz="2000" dirty="0">
                <a:ea typeface="Arial" panose="020B0604020202020204" pitchFamily="34" charset="0"/>
              </a:rPr>
              <a:t>, Sébastien Rouquette et Inès </a:t>
            </a:r>
            <a:r>
              <a:rPr lang="fr-FR" sz="2000" dirty="0" err="1"/>
              <a:t>Bellahcène</a:t>
            </a:r>
            <a:endParaRPr lang="fr-FR" sz="2000" dirty="0"/>
          </a:p>
        </p:txBody>
      </p:sp>
      <p:sp>
        <p:nvSpPr>
          <p:cNvPr id="4" name="Espace réservé du contenu 2">
            <a:extLst>
              <a:ext uri="{FF2B5EF4-FFF2-40B4-BE49-F238E27FC236}">
                <a16:creationId xmlns:a16="http://schemas.microsoft.com/office/drawing/2014/main" id="{606D34EB-4C79-4DD7-8178-7419023A54DA}"/>
              </a:ext>
            </a:extLst>
          </p:cNvPr>
          <p:cNvSpPr txBox="1">
            <a:spLocks/>
          </p:cNvSpPr>
          <p:nvPr/>
        </p:nvSpPr>
        <p:spPr>
          <a:xfrm>
            <a:off x="3116958" y="3528401"/>
            <a:ext cx="2686528" cy="2872397"/>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dirty="0"/>
              <a:t>Etude 3</a:t>
            </a:r>
          </a:p>
          <a:p>
            <a:pPr marL="0" indent="0">
              <a:buNone/>
            </a:pPr>
            <a:r>
              <a:rPr lang="fr-FR" sz="2000" b="1" dirty="0">
                <a:solidFill>
                  <a:srgbClr val="0070C0"/>
                </a:solidFill>
              </a:rPr>
              <a:t>Perception de la ressource en eau en Auvergne </a:t>
            </a:r>
            <a:r>
              <a:rPr lang="fr-FR" sz="2000" b="1" u="sng" dirty="0">
                <a:solidFill>
                  <a:srgbClr val="0070C0"/>
                </a:solidFill>
              </a:rPr>
              <a:t>/ </a:t>
            </a:r>
            <a:r>
              <a:rPr lang="fr-FR" sz="2000" b="1" u="sng" dirty="0" err="1">
                <a:solidFill>
                  <a:srgbClr val="0070C0"/>
                </a:solidFill>
              </a:rPr>
              <a:t>waterscore</a:t>
            </a:r>
            <a:endParaRPr lang="fr-FR" sz="2000" b="1" u="sng" dirty="0">
              <a:solidFill>
                <a:srgbClr val="0070C0"/>
              </a:solidFill>
            </a:endParaRPr>
          </a:p>
          <a:p>
            <a:pPr marL="0" indent="0">
              <a:buNone/>
            </a:pPr>
            <a:r>
              <a:rPr lang="fr-FR" sz="2000" dirty="0" err="1">
                <a:ea typeface="Arial" panose="020B0604020202020204" pitchFamily="34" charset="0"/>
              </a:rPr>
              <a:t>CleRMa</a:t>
            </a:r>
            <a:r>
              <a:rPr lang="fr-FR" sz="2000" dirty="0">
                <a:ea typeface="Arial" panose="020B0604020202020204" pitchFamily="34" charset="0"/>
              </a:rPr>
              <a:t>, Corinne Rochette, Emna Chérif et Léa Buffet</a:t>
            </a:r>
            <a:endParaRPr lang="fr-FR" sz="2000" dirty="0"/>
          </a:p>
          <a:p>
            <a:pPr marL="0" indent="0">
              <a:buFont typeface="Arial" panose="020B0604020202020204" pitchFamily="34" charset="0"/>
              <a:buNone/>
            </a:pPr>
            <a:r>
              <a:rPr lang="fr-FR" sz="2000" dirty="0"/>
              <a:t> </a:t>
            </a:r>
          </a:p>
        </p:txBody>
      </p:sp>
      <p:sp>
        <p:nvSpPr>
          <p:cNvPr id="5" name="Espace réservé du contenu 2">
            <a:extLst>
              <a:ext uri="{FF2B5EF4-FFF2-40B4-BE49-F238E27FC236}">
                <a16:creationId xmlns:a16="http://schemas.microsoft.com/office/drawing/2014/main" id="{F80EA9E7-586A-4672-8E44-F4A0D8E48A37}"/>
              </a:ext>
            </a:extLst>
          </p:cNvPr>
          <p:cNvSpPr txBox="1">
            <a:spLocks/>
          </p:cNvSpPr>
          <p:nvPr/>
        </p:nvSpPr>
        <p:spPr>
          <a:xfrm>
            <a:off x="6023447" y="3526096"/>
            <a:ext cx="2493858" cy="2874703"/>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dirty="0"/>
              <a:t>Etude 4</a:t>
            </a:r>
          </a:p>
          <a:p>
            <a:pPr marL="0" indent="0">
              <a:buNone/>
            </a:pPr>
            <a:r>
              <a:rPr lang="fr-FR" sz="2000" b="1" dirty="0">
                <a:solidFill>
                  <a:srgbClr val="0070C0"/>
                </a:solidFill>
              </a:rPr>
              <a:t>Consommation d’eau et </a:t>
            </a:r>
            <a:r>
              <a:rPr lang="fr-FR" sz="2000" b="1" u="sng" dirty="0">
                <a:solidFill>
                  <a:srgbClr val="0070C0"/>
                </a:solidFill>
              </a:rPr>
              <a:t>intention de changer de comportement </a:t>
            </a:r>
            <a:r>
              <a:rPr lang="fr-FR" sz="2000" b="1" dirty="0">
                <a:solidFill>
                  <a:srgbClr val="0070C0"/>
                </a:solidFill>
              </a:rPr>
              <a:t>- Auvergne </a:t>
            </a:r>
          </a:p>
          <a:p>
            <a:pPr marL="0" indent="0">
              <a:buNone/>
            </a:pPr>
            <a:r>
              <a:rPr lang="fr-FR" sz="2000" dirty="0">
                <a:ea typeface="Arial" panose="020B0604020202020204" pitchFamily="34" charset="0"/>
              </a:rPr>
              <a:t> </a:t>
            </a:r>
            <a:r>
              <a:rPr lang="fr-FR" sz="2000" dirty="0" err="1">
                <a:ea typeface="Arial" panose="020B0604020202020204" pitchFamily="34" charset="0"/>
              </a:rPr>
              <a:t>CleRMa</a:t>
            </a:r>
            <a:r>
              <a:rPr lang="fr-FR" sz="2000" dirty="0">
                <a:ea typeface="Arial" panose="020B0604020202020204" pitchFamily="34" charset="0"/>
              </a:rPr>
              <a:t>, Corinne Rochette, Emna Chérif et </a:t>
            </a:r>
            <a:r>
              <a:rPr lang="fr-FR" sz="2000" dirty="0" err="1">
                <a:ea typeface="Arial" panose="020B0604020202020204" pitchFamily="34" charset="0"/>
              </a:rPr>
              <a:t>Milhan</a:t>
            </a:r>
            <a:r>
              <a:rPr lang="fr-FR" sz="2000" dirty="0">
                <a:ea typeface="Arial" panose="020B0604020202020204" pitchFamily="34" charset="0"/>
              </a:rPr>
              <a:t> </a:t>
            </a:r>
            <a:r>
              <a:rPr lang="fr-FR" sz="2000" dirty="0" err="1">
                <a:ea typeface="Arial" panose="020B0604020202020204" pitchFamily="34" charset="0"/>
              </a:rPr>
              <a:t>Chaze</a:t>
            </a:r>
            <a:endParaRPr lang="fr-FR" sz="2000" dirty="0"/>
          </a:p>
          <a:p>
            <a:pPr marL="0" indent="0">
              <a:buNone/>
            </a:pPr>
            <a:endParaRPr lang="fr-FR" sz="2000" dirty="0"/>
          </a:p>
        </p:txBody>
      </p:sp>
      <p:sp>
        <p:nvSpPr>
          <p:cNvPr id="6" name="Espace réservé du contenu 2">
            <a:extLst>
              <a:ext uri="{FF2B5EF4-FFF2-40B4-BE49-F238E27FC236}">
                <a16:creationId xmlns:a16="http://schemas.microsoft.com/office/drawing/2014/main" id="{5763A05A-39C9-4F0B-9D33-A4809E5DBAE4}"/>
              </a:ext>
            </a:extLst>
          </p:cNvPr>
          <p:cNvSpPr txBox="1">
            <a:spLocks/>
          </p:cNvSpPr>
          <p:nvPr/>
        </p:nvSpPr>
        <p:spPr>
          <a:xfrm>
            <a:off x="8801285" y="3526096"/>
            <a:ext cx="2775138" cy="2874702"/>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dirty="0"/>
              <a:t>Etude 5</a:t>
            </a:r>
          </a:p>
          <a:p>
            <a:pPr marL="0" indent="0">
              <a:buNone/>
            </a:pPr>
            <a:r>
              <a:rPr lang="fr-FR" sz="2000" b="1" dirty="0">
                <a:solidFill>
                  <a:srgbClr val="0070C0"/>
                </a:solidFill>
              </a:rPr>
              <a:t>Perception de la </a:t>
            </a:r>
            <a:r>
              <a:rPr lang="fr-FR" sz="2000" b="1" u="sng" dirty="0">
                <a:solidFill>
                  <a:srgbClr val="0070C0"/>
                </a:solidFill>
              </a:rPr>
              <a:t>valeur de l’eau et comportement de sobriété</a:t>
            </a:r>
          </a:p>
          <a:p>
            <a:pPr marL="0" indent="0">
              <a:buNone/>
            </a:pPr>
            <a:r>
              <a:rPr lang="fr-FR" sz="2000" dirty="0">
                <a:ea typeface="Arial" panose="020B0604020202020204" pitchFamily="34" charset="0"/>
              </a:rPr>
              <a:t> </a:t>
            </a:r>
            <a:r>
              <a:rPr lang="fr-FR" sz="2000" dirty="0" err="1">
                <a:ea typeface="Arial" panose="020B0604020202020204" pitchFamily="34" charset="0"/>
              </a:rPr>
              <a:t>CleRMa</a:t>
            </a:r>
            <a:r>
              <a:rPr lang="fr-FR" sz="2000" dirty="0">
                <a:ea typeface="Arial" panose="020B0604020202020204" pitchFamily="34" charset="0"/>
              </a:rPr>
              <a:t>, Christine </a:t>
            </a:r>
            <a:r>
              <a:rPr lang="fr-FR" sz="2000" dirty="0" err="1">
                <a:ea typeface="Arial" panose="020B0604020202020204" pitchFamily="34" charset="0"/>
              </a:rPr>
              <a:t>Lambey-Checchin</a:t>
            </a:r>
            <a:endParaRPr lang="fr-FR" sz="2000" dirty="0">
              <a:ea typeface="Arial" panose="020B0604020202020204" pitchFamily="34" charset="0"/>
            </a:endParaRPr>
          </a:p>
          <a:p>
            <a:pPr marL="0" indent="0">
              <a:buFont typeface="Arial" panose="020B0604020202020204" pitchFamily="34" charset="0"/>
              <a:buNone/>
            </a:pPr>
            <a:r>
              <a:rPr lang="fr-FR" sz="2000" dirty="0"/>
              <a:t> </a:t>
            </a:r>
          </a:p>
        </p:txBody>
      </p:sp>
      <p:sp>
        <p:nvSpPr>
          <p:cNvPr id="8" name="ZoneTexte 7">
            <a:extLst>
              <a:ext uri="{FF2B5EF4-FFF2-40B4-BE49-F238E27FC236}">
                <a16:creationId xmlns:a16="http://schemas.microsoft.com/office/drawing/2014/main" id="{CA61ADCD-50DC-4BC3-B733-E7F42C3BBB32}"/>
              </a:ext>
            </a:extLst>
          </p:cNvPr>
          <p:cNvSpPr txBox="1"/>
          <p:nvPr/>
        </p:nvSpPr>
        <p:spPr>
          <a:xfrm>
            <a:off x="-2831206" y="3868088"/>
            <a:ext cx="6096000" cy="369332"/>
          </a:xfrm>
          <a:prstGeom prst="rect">
            <a:avLst/>
          </a:prstGeom>
          <a:noFill/>
        </p:spPr>
        <p:txBody>
          <a:bodyPr wrap="square">
            <a:spAutoFit/>
          </a:bodyPr>
          <a:lstStyle/>
          <a:p>
            <a:r>
              <a:rPr lang="fr-FR" dirty="0"/>
              <a:t>.</a:t>
            </a:r>
          </a:p>
        </p:txBody>
      </p:sp>
      <p:sp>
        <p:nvSpPr>
          <p:cNvPr id="13" name="Espace réservé du contenu 2">
            <a:extLst>
              <a:ext uri="{FF2B5EF4-FFF2-40B4-BE49-F238E27FC236}">
                <a16:creationId xmlns:a16="http://schemas.microsoft.com/office/drawing/2014/main" id="{783B75B1-CA48-435C-A538-77C1F44AB42E}"/>
              </a:ext>
            </a:extLst>
          </p:cNvPr>
          <p:cNvSpPr txBox="1">
            <a:spLocks/>
          </p:cNvSpPr>
          <p:nvPr/>
        </p:nvSpPr>
        <p:spPr>
          <a:xfrm>
            <a:off x="470471" y="1828251"/>
            <a:ext cx="11105952" cy="1161661"/>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dirty="0"/>
              <a:t>Etude 1</a:t>
            </a:r>
          </a:p>
          <a:p>
            <a:pPr marL="0" indent="0">
              <a:buNone/>
            </a:pPr>
            <a:r>
              <a:rPr lang="fr-FR" sz="2000" b="1" dirty="0">
                <a:solidFill>
                  <a:srgbClr val="0070C0"/>
                </a:solidFill>
              </a:rPr>
              <a:t>Gouvernance collaborative de l’eau – </a:t>
            </a:r>
            <a:r>
              <a:rPr lang="fr-FR" sz="2000" b="1" u="sng" dirty="0"/>
              <a:t>perception des acteurs </a:t>
            </a:r>
            <a:r>
              <a:rPr lang="fr-FR" sz="2000" b="1" dirty="0"/>
              <a:t>dans le cas SAGE Allier Aval </a:t>
            </a:r>
            <a:r>
              <a:rPr lang="fr-FR" sz="2000" dirty="0">
                <a:ea typeface="Arial" panose="020B0604020202020204" pitchFamily="34" charset="0"/>
              </a:rPr>
              <a:t>UMR Territoires, Laurence Amblard et Lison </a:t>
            </a:r>
            <a:r>
              <a:rPr lang="fr-FR" sz="2000" dirty="0" err="1">
                <a:ea typeface="Arial" panose="020B0604020202020204" pitchFamily="34" charset="0"/>
              </a:rPr>
              <a:t>Lepilleur</a:t>
            </a:r>
            <a:endParaRPr lang="fr-FR" sz="2000" dirty="0">
              <a:ea typeface="Arial" panose="020B0604020202020204" pitchFamily="34" charset="0"/>
            </a:endParaRPr>
          </a:p>
        </p:txBody>
      </p:sp>
    </p:spTree>
    <p:extLst>
      <p:ext uri="{BB962C8B-B14F-4D97-AF65-F5344CB8AC3E}">
        <p14:creationId xmlns:p14="http://schemas.microsoft.com/office/powerpoint/2010/main" val="1659702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352E4E-552D-4F7B-9D1C-05BB6500FC8B}"/>
              </a:ext>
            </a:extLst>
          </p:cNvPr>
          <p:cNvSpPr>
            <a:spLocks noGrp="1"/>
          </p:cNvSpPr>
          <p:nvPr>
            <p:ph type="title"/>
          </p:nvPr>
        </p:nvSpPr>
        <p:spPr>
          <a:xfrm>
            <a:off x="643128" y="324338"/>
            <a:ext cx="10515600" cy="1018198"/>
          </a:xfrm>
        </p:spPr>
        <p:txBody>
          <a:bodyPr/>
          <a:lstStyle/>
          <a:p>
            <a:pPr algn="ctr"/>
            <a:r>
              <a:rPr lang="fr-FR" b="1" dirty="0"/>
              <a:t>Démarche d’animation </a:t>
            </a:r>
          </a:p>
        </p:txBody>
      </p:sp>
      <p:sp>
        <p:nvSpPr>
          <p:cNvPr id="3" name="Espace réservé du contenu 2">
            <a:extLst>
              <a:ext uri="{FF2B5EF4-FFF2-40B4-BE49-F238E27FC236}">
                <a16:creationId xmlns:a16="http://schemas.microsoft.com/office/drawing/2014/main" id="{BB8A2AF2-B368-4C39-A782-B10C36635BC0}"/>
              </a:ext>
            </a:extLst>
          </p:cNvPr>
          <p:cNvSpPr>
            <a:spLocks noGrp="1"/>
          </p:cNvSpPr>
          <p:nvPr>
            <p:ph idx="1"/>
          </p:nvPr>
        </p:nvSpPr>
        <p:spPr>
          <a:xfrm>
            <a:off x="838200" y="1588477"/>
            <a:ext cx="10515600" cy="4436086"/>
          </a:xfrm>
        </p:spPr>
        <p:txBody>
          <a:bodyPr>
            <a:normAutofit/>
          </a:bodyPr>
          <a:lstStyle/>
          <a:p>
            <a:pPr marL="0" indent="0" algn="just">
              <a:buNone/>
            </a:pPr>
            <a:r>
              <a:rPr lang="fr-FR" dirty="0"/>
              <a:t>3 journées de rencontres avec présentation des réflexions, mise en discussion + </a:t>
            </a:r>
            <a:r>
              <a:rPr lang="fr-FR" dirty="0" err="1"/>
              <a:t>compte-rendus</a:t>
            </a:r>
            <a:r>
              <a:rPr lang="fr-FR" dirty="0"/>
              <a:t>,</a:t>
            </a:r>
          </a:p>
          <a:p>
            <a:pPr marL="0" indent="0" algn="just">
              <a:buNone/>
            </a:pPr>
            <a:endParaRPr lang="fr-FR" dirty="0"/>
          </a:p>
          <a:p>
            <a:pPr marL="0" indent="0" algn="just">
              <a:buNone/>
            </a:pPr>
            <a:r>
              <a:rPr lang="fr-FR" dirty="0"/>
              <a:t>Familiarisation avec le contexte et éléments de littérature + cadres analytiques manipulés par chacun  (chacune des disciplines </a:t>
            </a:r>
            <a:r>
              <a:rPr lang="fr-FR" dirty="0" err="1"/>
              <a:t>SHS</a:t>
            </a:r>
            <a:r>
              <a:rPr lang="fr-FR" dirty="0"/>
              <a:t> – SIC, économie, gestion)</a:t>
            </a:r>
          </a:p>
          <a:p>
            <a:pPr lvl="1" algn="just"/>
            <a:r>
              <a:rPr lang="fr-FR" dirty="0"/>
              <a:t>recherches de cadres théoriques mobilisables, </a:t>
            </a:r>
          </a:p>
          <a:p>
            <a:pPr lvl="1" algn="just"/>
            <a:r>
              <a:rPr lang="fr-FR" dirty="0"/>
              <a:t>premières mises à l’épreuve (démarches exploratoires) des méthodologies de collecte de données ou des représentations / ressource eau</a:t>
            </a:r>
            <a:r>
              <a:rPr lang="fr-FR" dirty="0">
                <a:solidFill>
                  <a:srgbClr val="FF0000"/>
                </a:solidFill>
              </a:rPr>
              <a:t>.</a:t>
            </a:r>
          </a:p>
        </p:txBody>
      </p:sp>
    </p:spTree>
    <p:extLst>
      <p:ext uri="{BB962C8B-B14F-4D97-AF65-F5344CB8AC3E}">
        <p14:creationId xmlns:p14="http://schemas.microsoft.com/office/powerpoint/2010/main" val="806475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616BBF-968B-487D-A088-B45A0765F468}"/>
              </a:ext>
            </a:extLst>
          </p:cNvPr>
          <p:cNvSpPr>
            <a:spLocks noGrp="1"/>
          </p:cNvSpPr>
          <p:nvPr>
            <p:ph type="title"/>
          </p:nvPr>
        </p:nvSpPr>
        <p:spPr>
          <a:xfrm>
            <a:off x="662605" y="355418"/>
            <a:ext cx="10515600" cy="783891"/>
          </a:xfrm>
        </p:spPr>
        <p:txBody>
          <a:bodyPr/>
          <a:lstStyle/>
          <a:p>
            <a:r>
              <a:rPr lang="fr-FR" b="1" dirty="0"/>
              <a:t>Périmètre des études : qu’avons-nous traité ?</a:t>
            </a:r>
            <a:endParaRPr lang="fr-FR" dirty="0"/>
          </a:p>
        </p:txBody>
      </p:sp>
      <p:sp>
        <p:nvSpPr>
          <p:cNvPr id="3" name="Espace réservé du contenu 2">
            <a:extLst>
              <a:ext uri="{FF2B5EF4-FFF2-40B4-BE49-F238E27FC236}">
                <a16:creationId xmlns:a16="http://schemas.microsoft.com/office/drawing/2014/main" id="{9FB136A3-220A-4E65-AA96-4577781E74CA}"/>
              </a:ext>
            </a:extLst>
          </p:cNvPr>
          <p:cNvSpPr>
            <a:spLocks noGrp="1"/>
          </p:cNvSpPr>
          <p:nvPr>
            <p:ph idx="1"/>
          </p:nvPr>
        </p:nvSpPr>
        <p:spPr>
          <a:xfrm>
            <a:off x="662605" y="1654944"/>
            <a:ext cx="6308557" cy="2276121"/>
          </a:xfrm>
          <a:ln>
            <a:solidFill>
              <a:schemeClr val="accent1"/>
            </a:solidFill>
          </a:ln>
        </p:spPr>
        <p:txBody>
          <a:bodyPr>
            <a:normAutofit fontScale="47500" lnSpcReduction="20000"/>
          </a:bodyPr>
          <a:lstStyle/>
          <a:p>
            <a:pPr marL="0" indent="0" algn="just">
              <a:buNone/>
            </a:pPr>
            <a:r>
              <a:rPr lang="fr-FR" sz="4600" b="1" dirty="0">
                <a:solidFill>
                  <a:schemeClr val="accent1"/>
                </a:solidFill>
              </a:rPr>
              <a:t>Analyse des perceptions et comportements (Études 2 à 5) </a:t>
            </a:r>
          </a:p>
          <a:p>
            <a:r>
              <a:rPr lang="fr-FR" sz="4000" dirty="0"/>
              <a:t>Perception des campagnes de communication (Étude 2) </a:t>
            </a:r>
          </a:p>
          <a:p>
            <a:r>
              <a:rPr lang="fr-FR" sz="4000" dirty="0"/>
              <a:t>Compréhension des pratiques quotidiennes et politiques locales (Étude 3) :</a:t>
            </a:r>
          </a:p>
          <a:p>
            <a:r>
              <a:rPr lang="fr-FR" sz="4000" dirty="0"/>
              <a:t>Changement comportemental et acceptabilité (Étude 4) </a:t>
            </a:r>
          </a:p>
          <a:p>
            <a:r>
              <a:rPr lang="fr-FR" sz="4000" dirty="0"/>
              <a:t>Valeur perçue et sobriété (Étude 5) </a:t>
            </a:r>
          </a:p>
        </p:txBody>
      </p:sp>
      <p:sp>
        <p:nvSpPr>
          <p:cNvPr id="7" name="Espace réservé du contenu 2">
            <a:extLst>
              <a:ext uri="{FF2B5EF4-FFF2-40B4-BE49-F238E27FC236}">
                <a16:creationId xmlns:a16="http://schemas.microsoft.com/office/drawing/2014/main" id="{BAE73A25-4AAC-4E60-96BC-DBD44788047F}"/>
              </a:ext>
            </a:extLst>
          </p:cNvPr>
          <p:cNvSpPr txBox="1">
            <a:spLocks/>
          </p:cNvSpPr>
          <p:nvPr/>
        </p:nvSpPr>
        <p:spPr>
          <a:xfrm>
            <a:off x="662605" y="4178444"/>
            <a:ext cx="6308557" cy="1812051"/>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2200" b="1" dirty="0">
                <a:solidFill>
                  <a:schemeClr val="accent1"/>
                </a:solidFill>
              </a:rPr>
              <a:t>Gouvernance collaborative (Étude 1) </a:t>
            </a:r>
          </a:p>
          <a:p>
            <a:pPr marL="0" indent="0">
              <a:buNone/>
            </a:pPr>
            <a:r>
              <a:rPr lang="fr-FR" sz="1900" b="1" dirty="0"/>
              <a:t>Identification des freins et des leviers à l'action collective </a:t>
            </a:r>
            <a:r>
              <a:rPr lang="fr-FR" sz="1900" dirty="0"/>
              <a:t>pour la gestion de l'eau, avec un focus /mécanismes de coopération au sein des systèmes socio-écologiques.</a:t>
            </a:r>
            <a:endParaRPr lang="fr-FR" b="1" dirty="0"/>
          </a:p>
          <a:p>
            <a:pPr algn="just"/>
            <a:endParaRPr lang="fr-FR" dirty="0"/>
          </a:p>
        </p:txBody>
      </p:sp>
      <p:sp>
        <p:nvSpPr>
          <p:cNvPr id="8" name="Espace réservé du contenu 2">
            <a:extLst>
              <a:ext uri="{FF2B5EF4-FFF2-40B4-BE49-F238E27FC236}">
                <a16:creationId xmlns:a16="http://schemas.microsoft.com/office/drawing/2014/main" id="{1B2CD21E-E2DD-45B8-8E72-CB6DFB82168F}"/>
              </a:ext>
            </a:extLst>
          </p:cNvPr>
          <p:cNvSpPr txBox="1">
            <a:spLocks/>
          </p:cNvSpPr>
          <p:nvPr/>
        </p:nvSpPr>
        <p:spPr>
          <a:xfrm>
            <a:off x="7175465" y="1654943"/>
            <a:ext cx="4547827" cy="4335551"/>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300" b="1" dirty="0">
                <a:solidFill>
                  <a:schemeClr val="accent1"/>
                </a:solidFill>
              </a:rPr>
              <a:t>Approches méthodologiques diversifiées </a:t>
            </a:r>
          </a:p>
          <a:p>
            <a:pPr marL="0" indent="0">
              <a:buNone/>
            </a:pPr>
            <a:endParaRPr lang="fr-FR" sz="1000" b="1" dirty="0"/>
          </a:p>
          <a:p>
            <a:pPr marL="0" indent="0">
              <a:buNone/>
            </a:pPr>
            <a:r>
              <a:rPr lang="fr-FR" sz="2300" b="1" dirty="0"/>
              <a:t>Mobilisation de cadres analytiques spécifiques </a:t>
            </a:r>
            <a:r>
              <a:rPr lang="fr-FR" sz="2300" dirty="0"/>
              <a:t>(théorie des pratiques, théorie du comportement planifié, cadre SES, etc.)</a:t>
            </a:r>
          </a:p>
          <a:p>
            <a:pPr marL="0" indent="0">
              <a:buNone/>
            </a:pPr>
            <a:r>
              <a:rPr lang="fr-FR" sz="2300" b="1" dirty="0"/>
              <a:t>Méthodes combinant approches qualitatives et quantitatives </a:t>
            </a:r>
            <a:r>
              <a:rPr lang="fr-FR" sz="2300" dirty="0"/>
              <a:t>pour une  compréhension multidimensionnelle de la problématique.</a:t>
            </a:r>
          </a:p>
          <a:p>
            <a:pPr algn="just"/>
            <a:endParaRPr lang="fr-FR" dirty="0"/>
          </a:p>
        </p:txBody>
      </p:sp>
    </p:spTree>
    <p:extLst>
      <p:ext uri="{BB962C8B-B14F-4D97-AF65-F5344CB8AC3E}">
        <p14:creationId xmlns:p14="http://schemas.microsoft.com/office/powerpoint/2010/main" val="2019762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CD227D-09BD-407A-8416-2B0DC9937114}"/>
              </a:ext>
            </a:extLst>
          </p:cNvPr>
          <p:cNvSpPr>
            <a:spLocks noGrp="1"/>
          </p:cNvSpPr>
          <p:nvPr>
            <p:ph type="title"/>
          </p:nvPr>
        </p:nvSpPr>
        <p:spPr>
          <a:xfrm>
            <a:off x="322046" y="251338"/>
            <a:ext cx="4724400" cy="644790"/>
          </a:xfrm>
        </p:spPr>
        <p:txBody>
          <a:bodyPr>
            <a:normAutofit/>
          </a:bodyPr>
          <a:lstStyle/>
          <a:p>
            <a:r>
              <a:rPr lang="fr-FR" sz="4000" dirty="0">
                <a:solidFill>
                  <a:srgbClr val="C00000"/>
                </a:solidFill>
              </a:rPr>
              <a:t>Les questions traitées</a:t>
            </a:r>
          </a:p>
        </p:txBody>
      </p:sp>
      <p:sp>
        <p:nvSpPr>
          <p:cNvPr id="4" name="Espace réservé du contenu 2">
            <a:extLst>
              <a:ext uri="{FF2B5EF4-FFF2-40B4-BE49-F238E27FC236}">
                <a16:creationId xmlns:a16="http://schemas.microsoft.com/office/drawing/2014/main" id="{C8468156-971A-406D-A64E-89FF99133083}"/>
              </a:ext>
            </a:extLst>
          </p:cNvPr>
          <p:cNvSpPr txBox="1">
            <a:spLocks/>
          </p:cNvSpPr>
          <p:nvPr/>
        </p:nvSpPr>
        <p:spPr>
          <a:xfrm>
            <a:off x="5562601" y="896128"/>
            <a:ext cx="6169858" cy="2236254"/>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dirty="0"/>
              <a:t>Etude 2: </a:t>
            </a:r>
            <a:r>
              <a:rPr lang="fr-FR" sz="2000" b="1" dirty="0">
                <a:solidFill>
                  <a:srgbClr val="0070C0"/>
                </a:solidFill>
              </a:rPr>
              <a:t>Perception des communications publiques sur l’usage de l’eau</a:t>
            </a:r>
          </a:p>
          <a:p>
            <a:pPr marL="0" indent="0">
              <a:buFont typeface="Arial" panose="020B0604020202020204" pitchFamily="34" charset="0"/>
              <a:buNone/>
            </a:pPr>
            <a:r>
              <a:rPr lang="fr-FR" sz="2000" b="1" dirty="0"/>
              <a:t>Comment les gens lisent-ils les campagnes de communication sur l’usage de l’eau ? A quels arguments différentes catégories de la population seraient elles sensibles pour modifier leurs usages de l’eau courante? (écologiques - économiques) ?</a:t>
            </a:r>
          </a:p>
        </p:txBody>
      </p:sp>
      <p:sp>
        <p:nvSpPr>
          <p:cNvPr id="5" name="Espace réservé du contenu 2">
            <a:extLst>
              <a:ext uri="{FF2B5EF4-FFF2-40B4-BE49-F238E27FC236}">
                <a16:creationId xmlns:a16="http://schemas.microsoft.com/office/drawing/2014/main" id="{D1147BD6-D8FC-423D-AF4A-4CC7B3EAFBE5}"/>
              </a:ext>
            </a:extLst>
          </p:cNvPr>
          <p:cNvSpPr txBox="1">
            <a:spLocks/>
          </p:cNvSpPr>
          <p:nvPr/>
        </p:nvSpPr>
        <p:spPr>
          <a:xfrm>
            <a:off x="529556" y="3366471"/>
            <a:ext cx="4490616" cy="1864559"/>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dirty="0"/>
              <a:t>Etude 3 : </a:t>
            </a:r>
            <a:r>
              <a:rPr lang="fr-FR" sz="2000" b="1" dirty="0">
                <a:solidFill>
                  <a:srgbClr val="0070C0"/>
                </a:solidFill>
              </a:rPr>
              <a:t>Perception de la ressource en eau en Auvergne </a:t>
            </a:r>
          </a:p>
          <a:p>
            <a:pPr marL="0" indent="0">
              <a:buFont typeface="Arial" panose="020B0604020202020204" pitchFamily="34" charset="0"/>
              <a:buNone/>
            </a:pPr>
            <a:r>
              <a:rPr lang="fr-FR" sz="2000" b="1" dirty="0"/>
              <a:t>La perception de la ressource en eau par les habitants influence-t-elle les pratiques quotidiennes et les politiques de conservation ?</a:t>
            </a:r>
          </a:p>
        </p:txBody>
      </p:sp>
      <p:sp>
        <p:nvSpPr>
          <p:cNvPr id="6" name="Espace réservé du contenu 2">
            <a:extLst>
              <a:ext uri="{FF2B5EF4-FFF2-40B4-BE49-F238E27FC236}">
                <a16:creationId xmlns:a16="http://schemas.microsoft.com/office/drawing/2014/main" id="{A7AF58F8-A579-4D21-B1F0-13C49D23D88B}"/>
              </a:ext>
            </a:extLst>
          </p:cNvPr>
          <p:cNvSpPr txBox="1">
            <a:spLocks/>
          </p:cNvSpPr>
          <p:nvPr/>
        </p:nvSpPr>
        <p:spPr>
          <a:xfrm>
            <a:off x="5955324" y="3479795"/>
            <a:ext cx="5384412" cy="1713528"/>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dirty="0"/>
              <a:t>Etude 4 : </a:t>
            </a:r>
            <a:r>
              <a:rPr lang="fr-FR" sz="2000" b="1" dirty="0">
                <a:solidFill>
                  <a:srgbClr val="0070C0"/>
                </a:solidFill>
              </a:rPr>
              <a:t>Consommation d’eau et changement de comportement en Auvergne </a:t>
            </a:r>
          </a:p>
          <a:p>
            <a:pPr marL="0" indent="0">
              <a:buNone/>
            </a:pPr>
            <a:r>
              <a:rPr lang="fr-FR" sz="2000" b="1" dirty="0"/>
              <a:t>Les acteurs locaux peuvent-ils s’engager dans un processus de changement de comportement d’usage et/ou de consommation d’eau ?</a:t>
            </a:r>
          </a:p>
        </p:txBody>
      </p:sp>
      <p:sp>
        <p:nvSpPr>
          <p:cNvPr id="7" name="Espace réservé du contenu 2">
            <a:extLst>
              <a:ext uri="{FF2B5EF4-FFF2-40B4-BE49-F238E27FC236}">
                <a16:creationId xmlns:a16="http://schemas.microsoft.com/office/drawing/2014/main" id="{76984179-F96D-4ED9-B3BF-0DC27428A93A}"/>
              </a:ext>
            </a:extLst>
          </p:cNvPr>
          <p:cNvSpPr txBox="1">
            <a:spLocks/>
          </p:cNvSpPr>
          <p:nvPr/>
        </p:nvSpPr>
        <p:spPr>
          <a:xfrm>
            <a:off x="790832" y="5440237"/>
            <a:ext cx="9990156" cy="1166425"/>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dirty="0"/>
              <a:t>Etude 5 : </a:t>
            </a:r>
            <a:r>
              <a:rPr lang="fr-FR" sz="2000" b="1" dirty="0">
                <a:solidFill>
                  <a:srgbClr val="0070C0"/>
                </a:solidFill>
              </a:rPr>
              <a:t>Perception de la valeur de l’eau et de sa sobriété pour les consommateurs-citoyens</a:t>
            </a:r>
          </a:p>
          <a:p>
            <a:pPr marL="0" indent="0">
              <a:buNone/>
            </a:pPr>
            <a:r>
              <a:rPr lang="fr-FR" sz="2000" b="1" dirty="0"/>
              <a:t>Quels sont les déterminants (freins et leviers) de l’acceptabilité économique et sociale de la sobriété en eau ?</a:t>
            </a:r>
          </a:p>
        </p:txBody>
      </p:sp>
      <p:sp>
        <p:nvSpPr>
          <p:cNvPr id="8" name="Espace réservé du contenu 2">
            <a:extLst>
              <a:ext uri="{FF2B5EF4-FFF2-40B4-BE49-F238E27FC236}">
                <a16:creationId xmlns:a16="http://schemas.microsoft.com/office/drawing/2014/main" id="{ED7D36E7-6304-4F02-BFFD-E90D10B30E00}"/>
              </a:ext>
            </a:extLst>
          </p:cNvPr>
          <p:cNvSpPr txBox="1">
            <a:spLocks/>
          </p:cNvSpPr>
          <p:nvPr/>
        </p:nvSpPr>
        <p:spPr>
          <a:xfrm>
            <a:off x="518157" y="1176264"/>
            <a:ext cx="4308908" cy="1655565"/>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dirty="0"/>
              <a:t>Etude 1 : </a:t>
            </a:r>
            <a:r>
              <a:rPr lang="fr-FR" sz="2000" b="1" dirty="0">
                <a:solidFill>
                  <a:srgbClr val="0070C0"/>
                </a:solidFill>
              </a:rPr>
              <a:t>Gouvernance collaborative de l’eau</a:t>
            </a:r>
          </a:p>
          <a:p>
            <a:pPr marL="0" indent="0">
              <a:buFont typeface="Arial" panose="020B0604020202020204" pitchFamily="34" charset="0"/>
              <a:buNone/>
            </a:pPr>
            <a:r>
              <a:rPr lang="fr-FR" sz="2000" b="1" dirty="0"/>
              <a:t>Quels sont les facteurs jouant sur l’action collective pour la gestion de l’eau ? </a:t>
            </a:r>
          </a:p>
          <a:p>
            <a:pPr marL="0" indent="0">
              <a:buNone/>
            </a:pPr>
            <a:endParaRPr lang="fr-FR" sz="2000" dirty="0">
              <a:ea typeface="Arial" panose="020B0604020202020204" pitchFamily="34" charset="0"/>
            </a:endParaRPr>
          </a:p>
        </p:txBody>
      </p:sp>
    </p:spTree>
    <p:extLst>
      <p:ext uri="{BB962C8B-B14F-4D97-AF65-F5344CB8AC3E}">
        <p14:creationId xmlns:p14="http://schemas.microsoft.com/office/powerpoint/2010/main" val="67043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CD227D-09BD-407A-8416-2B0DC9937114}"/>
              </a:ext>
            </a:extLst>
          </p:cNvPr>
          <p:cNvSpPr>
            <a:spLocks noGrp="1"/>
          </p:cNvSpPr>
          <p:nvPr>
            <p:ph type="title"/>
          </p:nvPr>
        </p:nvSpPr>
        <p:spPr>
          <a:xfrm>
            <a:off x="470469" y="448786"/>
            <a:ext cx="10515600" cy="644790"/>
          </a:xfrm>
        </p:spPr>
        <p:txBody>
          <a:bodyPr>
            <a:normAutofit/>
          </a:bodyPr>
          <a:lstStyle/>
          <a:p>
            <a:r>
              <a:rPr lang="fr-FR" sz="4000" dirty="0">
                <a:solidFill>
                  <a:srgbClr val="C00000"/>
                </a:solidFill>
              </a:rPr>
              <a:t>Diversité des cadres théoriques et analytiques </a:t>
            </a:r>
          </a:p>
        </p:txBody>
      </p:sp>
      <p:sp>
        <p:nvSpPr>
          <p:cNvPr id="5" name="Espace réservé du contenu 2">
            <a:extLst>
              <a:ext uri="{FF2B5EF4-FFF2-40B4-BE49-F238E27FC236}">
                <a16:creationId xmlns:a16="http://schemas.microsoft.com/office/drawing/2014/main" id="{D1147BD6-D8FC-423D-AF4A-4CC7B3EAFBE5}"/>
              </a:ext>
            </a:extLst>
          </p:cNvPr>
          <p:cNvSpPr txBox="1">
            <a:spLocks/>
          </p:cNvSpPr>
          <p:nvPr/>
        </p:nvSpPr>
        <p:spPr>
          <a:xfrm>
            <a:off x="470469" y="3455919"/>
            <a:ext cx="11105953" cy="692728"/>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rPr>
              <a:t>Théorie des pratiques </a:t>
            </a:r>
            <a:r>
              <a:rPr lang="fr-FR" sz="1600" dirty="0"/>
              <a:t>analyser comportements comme des pratiques socialement structurées (produit de l'interaction entre structures sociales et actions individuelles) - </a:t>
            </a:r>
            <a:r>
              <a:rPr lang="fr-FR" sz="2000" dirty="0">
                <a:highlight>
                  <a:srgbClr val="FFFF00"/>
                </a:highlight>
              </a:rPr>
              <a:t>Etude 3 </a:t>
            </a:r>
            <a:r>
              <a:rPr lang="fr-FR" sz="2000" dirty="0"/>
              <a:t>: Perception de la ressource en eau en Auvergne </a:t>
            </a:r>
          </a:p>
          <a:p>
            <a:pPr marL="0" indent="0">
              <a:buFont typeface="Arial" panose="020B0604020202020204" pitchFamily="34" charset="0"/>
              <a:buNone/>
            </a:pPr>
            <a:endParaRPr lang="fr-FR" sz="2000" b="1" dirty="0"/>
          </a:p>
        </p:txBody>
      </p:sp>
      <p:sp>
        <p:nvSpPr>
          <p:cNvPr id="6" name="Espace réservé du contenu 2">
            <a:extLst>
              <a:ext uri="{FF2B5EF4-FFF2-40B4-BE49-F238E27FC236}">
                <a16:creationId xmlns:a16="http://schemas.microsoft.com/office/drawing/2014/main" id="{A7AF58F8-A579-4D21-B1F0-13C49D23D88B}"/>
              </a:ext>
            </a:extLst>
          </p:cNvPr>
          <p:cNvSpPr txBox="1">
            <a:spLocks/>
          </p:cNvSpPr>
          <p:nvPr/>
        </p:nvSpPr>
        <p:spPr>
          <a:xfrm>
            <a:off x="470470" y="4331528"/>
            <a:ext cx="11105951" cy="704192"/>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rPr>
              <a:t>Théorie du comportement planifié </a:t>
            </a:r>
            <a:r>
              <a:rPr lang="fr-FR" sz="1400" b="1" dirty="0"/>
              <a:t>(Ajzen) </a:t>
            </a:r>
            <a:r>
              <a:rPr lang="fr-FR" sz="1400" dirty="0"/>
              <a:t>comment attitudes, normes sociales et perception du contrôle influencent l’intention d’adopter un comportement donné - </a:t>
            </a:r>
            <a:r>
              <a:rPr lang="fr-FR" sz="2000" dirty="0">
                <a:highlight>
                  <a:srgbClr val="FFFF00"/>
                </a:highlight>
              </a:rPr>
              <a:t>Etude 4 </a:t>
            </a:r>
            <a:r>
              <a:rPr lang="fr-FR" sz="2000" dirty="0"/>
              <a:t>: Consommation d’eau et changement de comportement en Auvergne </a:t>
            </a:r>
          </a:p>
          <a:p>
            <a:pPr marL="0" indent="0">
              <a:buNone/>
            </a:pPr>
            <a:endParaRPr lang="fr-FR" sz="2000" b="1" dirty="0"/>
          </a:p>
        </p:txBody>
      </p:sp>
      <p:sp>
        <p:nvSpPr>
          <p:cNvPr id="7" name="Espace réservé du contenu 2">
            <a:extLst>
              <a:ext uri="{FF2B5EF4-FFF2-40B4-BE49-F238E27FC236}">
                <a16:creationId xmlns:a16="http://schemas.microsoft.com/office/drawing/2014/main" id="{76984179-F96D-4ED9-B3BF-0DC27428A93A}"/>
              </a:ext>
            </a:extLst>
          </p:cNvPr>
          <p:cNvSpPr txBox="1">
            <a:spLocks/>
          </p:cNvSpPr>
          <p:nvPr/>
        </p:nvSpPr>
        <p:spPr>
          <a:xfrm>
            <a:off x="470472" y="5218601"/>
            <a:ext cx="11105949" cy="647963"/>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ea typeface="Arial" panose="020B0604020202020204" pitchFamily="34" charset="0"/>
              </a:rPr>
              <a:t>Théorie de la v</a:t>
            </a:r>
            <a:r>
              <a:rPr lang="fr-FR" sz="2000" b="1" dirty="0">
                <a:solidFill>
                  <a:schemeClr val="accent1"/>
                </a:solidFill>
              </a:rPr>
              <a:t>aleur, l’acceptabilité économique et sociale, la sobriété </a:t>
            </a:r>
            <a:r>
              <a:rPr lang="fr-FR" sz="2000" b="1" dirty="0"/>
              <a:t>- </a:t>
            </a:r>
            <a:r>
              <a:rPr lang="fr-FR" sz="2000" dirty="0">
                <a:highlight>
                  <a:srgbClr val="FFFF00"/>
                </a:highlight>
              </a:rPr>
              <a:t>Etude 5 </a:t>
            </a:r>
            <a:r>
              <a:rPr lang="fr-FR" sz="2000" dirty="0"/>
              <a:t>: Perception de la valeur de l’eau et comportement de sobriété</a:t>
            </a:r>
          </a:p>
          <a:p>
            <a:pPr marL="0" indent="0">
              <a:buNone/>
            </a:pPr>
            <a:endParaRPr lang="fr-FR" sz="2000" b="1" dirty="0"/>
          </a:p>
          <a:p>
            <a:pPr marL="0" indent="0">
              <a:buNone/>
            </a:pPr>
            <a:endParaRPr lang="fr-FR" sz="2000" dirty="0"/>
          </a:p>
        </p:txBody>
      </p:sp>
      <p:sp>
        <p:nvSpPr>
          <p:cNvPr id="8" name="Espace réservé du contenu 2">
            <a:extLst>
              <a:ext uri="{FF2B5EF4-FFF2-40B4-BE49-F238E27FC236}">
                <a16:creationId xmlns:a16="http://schemas.microsoft.com/office/drawing/2014/main" id="{ED7D36E7-6304-4F02-BFFD-E90D10B30E00}"/>
              </a:ext>
            </a:extLst>
          </p:cNvPr>
          <p:cNvSpPr txBox="1">
            <a:spLocks/>
          </p:cNvSpPr>
          <p:nvPr/>
        </p:nvSpPr>
        <p:spPr>
          <a:xfrm>
            <a:off x="470469" y="1711647"/>
            <a:ext cx="11105952" cy="672283"/>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rPr>
              <a:t>Théorie des coûts de transaction + Cadre des Systèmes Socio-Ecologiques </a:t>
            </a:r>
            <a:r>
              <a:rPr lang="fr-FR" sz="2000" dirty="0"/>
              <a:t>(cadre SES, </a:t>
            </a:r>
            <a:r>
              <a:rPr lang="fr-FR" sz="2000" dirty="0" err="1"/>
              <a:t>Elinor</a:t>
            </a:r>
            <a:r>
              <a:rPr lang="fr-FR" sz="2000" dirty="0"/>
              <a:t> </a:t>
            </a:r>
            <a:r>
              <a:rPr lang="fr-FR" sz="2000" dirty="0" err="1"/>
              <a:t>Ostrom</a:t>
            </a:r>
            <a:r>
              <a:rPr lang="fr-FR" sz="2000" dirty="0"/>
              <a:t>) - </a:t>
            </a:r>
            <a:r>
              <a:rPr lang="fr-FR" sz="2000" dirty="0">
                <a:highlight>
                  <a:srgbClr val="FFFF00"/>
                </a:highlight>
              </a:rPr>
              <a:t>Etude 1 </a:t>
            </a:r>
            <a:r>
              <a:rPr lang="fr-FR" sz="2000" dirty="0"/>
              <a:t>: Gouvernance collaborative de l’eau</a:t>
            </a:r>
          </a:p>
          <a:p>
            <a:pPr marL="0" indent="0">
              <a:buNone/>
            </a:pPr>
            <a:endParaRPr lang="fr-FR" sz="2000" dirty="0"/>
          </a:p>
          <a:p>
            <a:pPr marL="0" indent="0">
              <a:lnSpc>
                <a:spcPct val="100000"/>
              </a:lnSpc>
              <a:buNone/>
            </a:pPr>
            <a:endParaRPr lang="fr-FR" sz="2000" dirty="0">
              <a:ea typeface="Arial" panose="020B0604020202020204" pitchFamily="34" charset="0"/>
            </a:endParaRPr>
          </a:p>
          <a:p>
            <a:pPr marL="0" indent="0">
              <a:lnSpc>
                <a:spcPct val="100000"/>
              </a:lnSpc>
              <a:buNone/>
            </a:pPr>
            <a:endParaRPr lang="fr-FR" sz="2000" dirty="0">
              <a:ea typeface="Arial" panose="020B0604020202020204" pitchFamily="34" charset="0"/>
            </a:endParaRPr>
          </a:p>
        </p:txBody>
      </p:sp>
      <p:sp>
        <p:nvSpPr>
          <p:cNvPr id="9" name="Espace réservé du contenu 2">
            <a:extLst>
              <a:ext uri="{FF2B5EF4-FFF2-40B4-BE49-F238E27FC236}">
                <a16:creationId xmlns:a16="http://schemas.microsoft.com/office/drawing/2014/main" id="{D1147BD6-D8FC-423D-AF4A-4CC7B3EAFBE5}"/>
              </a:ext>
            </a:extLst>
          </p:cNvPr>
          <p:cNvSpPr txBox="1">
            <a:spLocks/>
          </p:cNvSpPr>
          <p:nvPr/>
        </p:nvSpPr>
        <p:spPr>
          <a:xfrm>
            <a:off x="470469" y="2566811"/>
            <a:ext cx="11105953" cy="706227"/>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rPr>
              <a:t>Perception des message communications = signification du discours. </a:t>
            </a:r>
            <a:r>
              <a:rPr lang="fr-FR" sz="2000" dirty="0">
                <a:highlight>
                  <a:srgbClr val="FFFF00"/>
                </a:highlight>
              </a:rPr>
              <a:t>Etude 2 </a:t>
            </a:r>
            <a:r>
              <a:rPr lang="fr-FR" sz="2000" dirty="0"/>
              <a:t>: Perception des communications publiques sur l’usage de l’eau</a:t>
            </a:r>
            <a:endParaRPr lang="fr-FR" sz="2000" b="1" dirty="0"/>
          </a:p>
        </p:txBody>
      </p:sp>
    </p:spTree>
    <p:extLst>
      <p:ext uri="{BB962C8B-B14F-4D97-AF65-F5344CB8AC3E}">
        <p14:creationId xmlns:p14="http://schemas.microsoft.com/office/powerpoint/2010/main" val="1261004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CD227D-09BD-407A-8416-2B0DC9937114}"/>
              </a:ext>
            </a:extLst>
          </p:cNvPr>
          <p:cNvSpPr>
            <a:spLocks noGrp="1"/>
          </p:cNvSpPr>
          <p:nvPr>
            <p:ph type="title"/>
          </p:nvPr>
        </p:nvSpPr>
        <p:spPr>
          <a:xfrm>
            <a:off x="307732" y="240239"/>
            <a:ext cx="10515600" cy="564220"/>
          </a:xfrm>
        </p:spPr>
        <p:txBody>
          <a:bodyPr>
            <a:normAutofit fontScale="90000"/>
          </a:bodyPr>
          <a:lstStyle/>
          <a:p>
            <a:r>
              <a:rPr lang="fr-FR" sz="4000" dirty="0">
                <a:solidFill>
                  <a:srgbClr val="C00000"/>
                </a:solidFill>
              </a:rPr>
              <a:t>Diversité des méthodologies</a:t>
            </a:r>
          </a:p>
        </p:txBody>
      </p:sp>
      <p:sp>
        <p:nvSpPr>
          <p:cNvPr id="4" name="Espace réservé du contenu 2">
            <a:extLst>
              <a:ext uri="{FF2B5EF4-FFF2-40B4-BE49-F238E27FC236}">
                <a16:creationId xmlns:a16="http://schemas.microsoft.com/office/drawing/2014/main" id="{C8468156-971A-406D-A64E-89FF99133083}"/>
              </a:ext>
            </a:extLst>
          </p:cNvPr>
          <p:cNvSpPr txBox="1">
            <a:spLocks/>
          </p:cNvSpPr>
          <p:nvPr/>
        </p:nvSpPr>
        <p:spPr>
          <a:xfrm>
            <a:off x="307732" y="2408514"/>
            <a:ext cx="11576537" cy="939640"/>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rPr>
              <a:t>Entretiens semi directifs </a:t>
            </a:r>
            <a:r>
              <a:rPr lang="fr-FR" sz="1600" dirty="0"/>
              <a:t>auprès d’un panel d’individus par échantillon stratifié non proportionnel :  3 variables : âge, sexe et lieu d’habitation :  Clermont Ferrand (urbain)  / Vic-le-Comte (rural) </a:t>
            </a:r>
            <a:r>
              <a:rPr lang="fr-FR" sz="2000" b="1" dirty="0">
                <a:solidFill>
                  <a:schemeClr val="accent1"/>
                </a:solidFill>
              </a:rPr>
              <a:t>recueils des réactions sur différentes affiches </a:t>
            </a:r>
            <a:r>
              <a:rPr lang="fr-FR" sz="1600" dirty="0"/>
              <a:t>=&gt; analyse de contenu - </a:t>
            </a:r>
            <a:r>
              <a:rPr lang="fr-FR" sz="1600" dirty="0">
                <a:highlight>
                  <a:srgbClr val="FFFF00"/>
                </a:highlight>
              </a:rPr>
              <a:t>Etude 2: </a:t>
            </a:r>
            <a:r>
              <a:rPr lang="fr-FR" sz="1600" b="1" dirty="0"/>
              <a:t>Perception des communications publiques sur l’usage de l’eau</a:t>
            </a:r>
          </a:p>
          <a:p>
            <a:pPr marL="0" indent="0">
              <a:buNone/>
            </a:pPr>
            <a:endParaRPr lang="fr-FR" sz="1600" dirty="0"/>
          </a:p>
          <a:p>
            <a:pPr marL="0" indent="0">
              <a:buNone/>
            </a:pPr>
            <a:endParaRPr lang="fr-FR" sz="1600" dirty="0"/>
          </a:p>
        </p:txBody>
      </p:sp>
      <p:sp>
        <p:nvSpPr>
          <p:cNvPr id="5" name="Espace réservé du contenu 2">
            <a:extLst>
              <a:ext uri="{FF2B5EF4-FFF2-40B4-BE49-F238E27FC236}">
                <a16:creationId xmlns:a16="http://schemas.microsoft.com/office/drawing/2014/main" id="{D1147BD6-D8FC-423D-AF4A-4CC7B3EAFBE5}"/>
              </a:ext>
            </a:extLst>
          </p:cNvPr>
          <p:cNvSpPr txBox="1">
            <a:spLocks/>
          </p:cNvSpPr>
          <p:nvPr/>
        </p:nvSpPr>
        <p:spPr>
          <a:xfrm>
            <a:off x="307732" y="3605464"/>
            <a:ext cx="11576536" cy="726543"/>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rPr>
              <a:t>Etude bibliométrique + entretiens exploratoires </a:t>
            </a:r>
            <a:r>
              <a:rPr lang="fr-FR" sz="1600" dirty="0"/>
              <a:t>(analyse de contenu) </a:t>
            </a:r>
            <a:r>
              <a:rPr lang="fr-FR" sz="1600" b="1" dirty="0"/>
              <a:t>+</a:t>
            </a:r>
            <a:r>
              <a:rPr lang="fr-FR" sz="1600" b="1" dirty="0">
                <a:solidFill>
                  <a:schemeClr val="accent1"/>
                </a:solidFill>
              </a:rPr>
              <a:t> </a:t>
            </a:r>
            <a:r>
              <a:rPr lang="fr-FR" sz="2000" b="1" dirty="0">
                <a:solidFill>
                  <a:schemeClr val="accent1"/>
                </a:solidFill>
              </a:rPr>
              <a:t>étude quantitative </a:t>
            </a:r>
            <a:r>
              <a:rPr lang="fr-FR" sz="1600" dirty="0"/>
              <a:t>(expérimentation d’un </a:t>
            </a:r>
            <a:r>
              <a:rPr lang="fr-FR" sz="2000" dirty="0">
                <a:solidFill>
                  <a:schemeClr val="accent1"/>
                </a:solidFill>
              </a:rPr>
              <a:t>water score</a:t>
            </a:r>
            <a:r>
              <a:rPr lang="fr-FR" sz="1600" dirty="0"/>
              <a:t>)</a:t>
            </a:r>
            <a:r>
              <a:rPr lang="fr-FR" sz="2000" b="1" dirty="0"/>
              <a:t> </a:t>
            </a:r>
            <a:r>
              <a:rPr lang="fr-FR" sz="1600" b="1" dirty="0"/>
              <a:t>- </a:t>
            </a:r>
            <a:r>
              <a:rPr lang="fr-FR" sz="1600" dirty="0">
                <a:highlight>
                  <a:srgbClr val="FFFF00"/>
                </a:highlight>
              </a:rPr>
              <a:t>Etude 3 </a:t>
            </a:r>
            <a:r>
              <a:rPr lang="fr-FR" sz="1600" dirty="0"/>
              <a:t>: </a:t>
            </a:r>
            <a:r>
              <a:rPr lang="fr-FR" sz="1600" b="1" dirty="0"/>
              <a:t>Perception de la ressource en eau en Auvergne </a:t>
            </a:r>
          </a:p>
          <a:p>
            <a:pPr marL="0" indent="0">
              <a:buNone/>
            </a:pPr>
            <a:endParaRPr lang="fr-FR" sz="1600" b="1" dirty="0"/>
          </a:p>
        </p:txBody>
      </p:sp>
      <p:sp>
        <p:nvSpPr>
          <p:cNvPr id="6" name="Espace réservé du contenu 2">
            <a:extLst>
              <a:ext uri="{FF2B5EF4-FFF2-40B4-BE49-F238E27FC236}">
                <a16:creationId xmlns:a16="http://schemas.microsoft.com/office/drawing/2014/main" id="{A7AF58F8-A579-4D21-B1F0-13C49D23D88B}"/>
              </a:ext>
            </a:extLst>
          </p:cNvPr>
          <p:cNvSpPr txBox="1">
            <a:spLocks/>
          </p:cNvSpPr>
          <p:nvPr/>
        </p:nvSpPr>
        <p:spPr>
          <a:xfrm>
            <a:off x="307732" y="4551743"/>
            <a:ext cx="11576536" cy="1015276"/>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ea typeface="Arial" panose="020B0604020202020204" pitchFamily="34" charset="0"/>
              </a:rPr>
              <a:t>A</a:t>
            </a:r>
            <a:r>
              <a:rPr lang="fr-FR" sz="2000" b="1" dirty="0">
                <a:solidFill>
                  <a:schemeClr val="accent1"/>
                </a:solidFill>
              </a:rPr>
              <a:t>pproche cartographique </a:t>
            </a:r>
            <a:r>
              <a:rPr lang="fr-FR" sz="1600" dirty="0"/>
              <a:t>de l’état de la ressource de l’eau en Auvergne =&gt; sélection de 2 terrains d’étude pour </a:t>
            </a:r>
            <a:r>
              <a:rPr lang="fr-FR" sz="2000" b="1" dirty="0">
                <a:solidFill>
                  <a:schemeClr val="accent1"/>
                </a:solidFill>
              </a:rPr>
              <a:t>des entretiens semi directifs </a:t>
            </a:r>
            <a:r>
              <a:rPr lang="fr-FR" sz="1600" dirty="0"/>
              <a:t>: Moulins Communauté  + Communauté de communes du Bocage Bourbonnais (20 acteurs privés CHR, 10 acteurs publics) - </a:t>
            </a:r>
            <a:r>
              <a:rPr lang="fr-FR" sz="1600" dirty="0">
                <a:highlight>
                  <a:srgbClr val="FFFF00"/>
                </a:highlight>
              </a:rPr>
              <a:t>Etude 4 </a:t>
            </a:r>
            <a:r>
              <a:rPr lang="fr-FR" sz="1600" dirty="0"/>
              <a:t>: </a:t>
            </a:r>
            <a:r>
              <a:rPr lang="fr-FR" sz="1600" b="1" dirty="0"/>
              <a:t>Consommation d’eau et changement de comportement en Auvergne </a:t>
            </a:r>
          </a:p>
          <a:p>
            <a:pPr marL="0" indent="0">
              <a:buNone/>
            </a:pPr>
            <a:endParaRPr lang="fr-FR" sz="2000" dirty="0"/>
          </a:p>
        </p:txBody>
      </p:sp>
      <p:sp>
        <p:nvSpPr>
          <p:cNvPr id="7" name="Espace réservé du contenu 2">
            <a:extLst>
              <a:ext uri="{FF2B5EF4-FFF2-40B4-BE49-F238E27FC236}">
                <a16:creationId xmlns:a16="http://schemas.microsoft.com/office/drawing/2014/main" id="{76984179-F96D-4ED9-B3BF-0DC27428A93A}"/>
              </a:ext>
            </a:extLst>
          </p:cNvPr>
          <p:cNvSpPr txBox="1">
            <a:spLocks/>
          </p:cNvSpPr>
          <p:nvPr/>
        </p:nvSpPr>
        <p:spPr>
          <a:xfrm>
            <a:off x="307732" y="5769213"/>
            <a:ext cx="11576536" cy="726366"/>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b="1" dirty="0">
                <a:solidFill>
                  <a:schemeClr val="accent1"/>
                </a:solidFill>
              </a:rPr>
              <a:t>Questionnaire en ligne pour tester le lien </a:t>
            </a:r>
            <a:r>
              <a:rPr lang="fr-FR" sz="1600" b="1" dirty="0"/>
              <a:t>valeur- comportement de sobriété - </a:t>
            </a:r>
            <a:r>
              <a:rPr lang="fr-FR" sz="1600" dirty="0">
                <a:highlight>
                  <a:srgbClr val="FFFF00"/>
                </a:highlight>
              </a:rPr>
              <a:t>Etude 5 </a:t>
            </a:r>
            <a:r>
              <a:rPr lang="fr-FR" sz="1600" dirty="0"/>
              <a:t>: </a:t>
            </a:r>
            <a:r>
              <a:rPr lang="fr-FR" sz="1600" b="1" dirty="0"/>
              <a:t>Perception de la valeur de l’eau et comportement de sobriété</a:t>
            </a:r>
          </a:p>
          <a:p>
            <a:pPr marL="0" indent="0">
              <a:buNone/>
            </a:pPr>
            <a:endParaRPr lang="fr-FR" sz="1600" b="1" dirty="0"/>
          </a:p>
        </p:txBody>
      </p:sp>
      <p:sp>
        <p:nvSpPr>
          <p:cNvPr id="8" name="Espace réservé du contenu 2">
            <a:extLst>
              <a:ext uri="{FF2B5EF4-FFF2-40B4-BE49-F238E27FC236}">
                <a16:creationId xmlns:a16="http://schemas.microsoft.com/office/drawing/2014/main" id="{ED7D36E7-6304-4F02-BFFD-E90D10B30E00}"/>
              </a:ext>
            </a:extLst>
          </p:cNvPr>
          <p:cNvSpPr txBox="1">
            <a:spLocks/>
          </p:cNvSpPr>
          <p:nvPr/>
        </p:nvSpPr>
        <p:spPr>
          <a:xfrm>
            <a:off x="307732" y="1061769"/>
            <a:ext cx="11576538" cy="1089435"/>
          </a:xfrm>
          <a:prstGeom prst="rect">
            <a:avLst/>
          </a:prstGeom>
          <a:solidFill>
            <a:schemeClr val="bg1">
              <a:lumMod val="95000"/>
            </a:schemeClr>
          </a:solidFill>
          <a:ln>
            <a:solidFill>
              <a:schemeClr val="accent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accent1"/>
                </a:solidFill>
              </a:rPr>
              <a:t>Q Method </a:t>
            </a:r>
            <a:r>
              <a:rPr lang="fr-FR" sz="1600" b="1" dirty="0">
                <a:solidFill>
                  <a:schemeClr val="accent1"/>
                </a:solidFill>
              </a:rPr>
              <a:t>: </a:t>
            </a:r>
            <a:r>
              <a:rPr lang="fr-FR" sz="1600" b="1" dirty="0"/>
              <a:t>(entretiens exploratoires, enquête test, enquête) </a:t>
            </a:r>
            <a:r>
              <a:rPr lang="fr-FR" sz="1600" dirty="0"/>
              <a:t>technique de recherche en SHS pour étudier les </a:t>
            </a:r>
            <a:r>
              <a:rPr lang="fr-FR" sz="1600" b="1" dirty="0"/>
              <a:t>perceptions subjectives</a:t>
            </a:r>
            <a:r>
              <a:rPr lang="fr-FR" sz="1600" dirty="0"/>
              <a:t>, les </a:t>
            </a:r>
            <a:r>
              <a:rPr lang="fr-FR" sz="1600" b="1" dirty="0"/>
              <a:t>opinions</a:t>
            </a:r>
            <a:r>
              <a:rPr lang="fr-FR" sz="1600" dirty="0"/>
              <a:t>, et les </a:t>
            </a:r>
            <a:r>
              <a:rPr lang="fr-FR" sz="1600" b="1" dirty="0"/>
              <a:t>attitudes</a:t>
            </a:r>
            <a:r>
              <a:rPr lang="fr-FR" sz="1600" dirty="0"/>
              <a:t> des individus. But : </a:t>
            </a:r>
            <a:r>
              <a:rPr lang="fr-FR" sz="1600" b="1" dirty="0"/>
              <a:t>révéler des schémas partagés </a:t>
            </a:r>
            <a:r>
              <a:rPr lang="fr-FR" sz="1600" dirty="0"/>
              <a:t>/points de vue à partir d’un groupe de participants. Croisement de techniques qualitatives et quantitatives. - </a:t>
            </a:r>
            <a:r>
              <a:rPr lang="fr-FR" sz="1600" dirty="0">
                <a:highlight>
                  <a:srgbClr val="FFFF00"/>
                </a:highlight>
              </a:rPr>
              <a:t>Etude 1 </a:t>
            </a:r>
            <a:r>
              <a:rPr lang="fr-FR" sz="1600" dirty="0"/>
              <a:t>: </a:t>
            </a:r>
            <a:r>
              <a:rPr lang="fr-FR" sz="1600" b="1" dirty="0"/>
              <a:t>Gouvernance collaborative de l’eau</a:t>
            </a:r>
          </a:p>
          <a:p>
            <a:pPr marL="0" indent="0">
              <a:buNone/>
            </a:pPr>
            <a:endParaRPr lang="fr-FR" sz="1600" dirty="0"/>
          </a:p>
          <a:p>
            <a:pPr marL="0" indent="0">
              <a:buNone/>
            </a:pPr>
            <a:endParaRPr lang="fr-FR" sz="2000" dirty="0">
              <a:ea typeface="Arial" panose="020B0604020202020204" pitchFamily="34" charset="0"/>
            </a:endParaRPr>
          </a:p>
        </p:txBody>
      </p:sp>
    </p:spTree>
    <p:extLst>
      <p:ext uri="{BB962C8B-B14F-4D97-AF65-F5344CB8AC3E}">
        <p14:creationId xmlns:p14="http://schemas.microsoft.com/office/powerpoint/2010/main" val="2037275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296FA4-8107-4FED-9DEE-5D5EDDE540C6}"/>
              </a:ext>
            </a:extLst>
          </p:cNvPr>
          <p:cNvSpPr>
            <a:spLocks noGrp="1"/>
          </p:cNvSpPr>
          <p:nvPr>
            <p:ph type="title"/>
          </p:nvPr>
        </p:nvSpPr>
        <p:spPr>
          <a:xfrm>
            <a:off x="838200" y="365125"/>
            <a:ext cx="10515600" cy="981761"/>
          </a:xfrm>
        </p:spPr>
        <p:txBody>
          <a:bodyPr/>
          <a:lstStyle/>
          <a:p>
            <a:pPr algn="ctr"/>
            <a:r>
              <a:rPr lang="fr-FR" b="1" dirty="0"/>
              <a:t>Intérêt</a:t>
            </a:r>
          </a:p>
        </p:txBody>
      </p:sp>
      <p:sp>
        <p:nvSpPr>
          <p:cNvPr id="3" name="Espace réservé du contenu 2">
            <a:extLst>
              <a:ext uri="{FF2B5EF4-FFF2-40B4-BE49-F238E27FC236}">
                <a16:creationId xmlns:a16="http://schemas.microsoft.com/office/drawing/2014/main" id="{25E05657-AF92-4893-95B9-123AC17EB027}"/>
              </a:ext>
            </a:extLst>
          </p:cNvPr>
          <p:cNvSpPr>
            <a:spLocks noGrp="1"/>
          </p:cNvSpPr>
          <p:nvPr>
            <p:ph idx="1"/>
          </p:nvPr>
        </p:nvSpPr>
        <p:spPr>
          <a:xfrm>
            <a:off x="838200" y="1519881"/>
            <a:ext cx="10515600" cy="4972994"/>
          </a:xfrm>
        </p:spPr>
        <p:txBody>
          <a:bodyPr>
            <a:normAutofit fontScale="92500" lnSpcReduction="20000"/>
          </a:bodyPr>
          <a:lstStyle/>
          <a:p>
            <a:pPr marL="0" indent="0">
              <a:buNone/>
            </a:pPr>
            <a:r>
              <a:rPr lang="fr-FR" dirty="0"/>
              <a:t>Dégager de premiers éléments pour </a:t>
            </a:r>
            <a:r>
              <a:rPr lang="fr-FR" b="1" dirty="0"/>
              <a:t>:</a:t>
            </a:r>
          </a:p>
          <a:p>
            <a:pPr algn="just">
              <a:buFontTx/>
              <a:buChar char="-"/>
            </a:pPr>
            <a:r>
              <a:rPr lang="fr-FR" sz="3300" b="1" dirty="0">
                <a:solidFill>
                  <a:srgbClr val="0070C0"/>
                </a:solidFill>
              </a:rPr>
              <a:t>Lier perceptions, comportements et actions politiques</a:t>
            </a:r>
            <a:r>
              <a:rPr lang="fr-FR" sz="3300" dirty="0">
                <a:solidFill>
                  <a:srgbClr val="0070C0"/>
                </a:solidFill>
              </a:rPr>
              <a:t> </a:t>
            </a:r>
            <a:r>
              <a:rPr lang="fr-FR" dirty="0"/>
              <a:t>: les études CAPRE apportent une première compréhension sur la façon dont les perceptions des individus et des acteurs influencent leurs comportements, et potentiellement par extension pourraient modeler les stratégies locales de gestion de l'eau.</a:t>
            </a:r>
          </a:p>
          <a:p>
            <a:pPr algn="just">
              <a:buFontTx/>
              <a:buChar char="-"/>
            </a:pPr>
            <a:endParaRPr lang="fr-FR" dirty="0"/>
          </a:p>
          <a:p>
            <a:pPr algn="just">
              <a:buFontTx/>
              <a:buChar char="-"/>
            </a:pPr>
            <a:r>
              <a:rPr lang="fr-FR" sz="3300" b="1" dirty="0">
                <a:solidFill>
                  <a:srgbClr val="0070C0"/>
                </a:solidFill>
              </a:rPr>
              <a:t>Identification des déterminants des usages</a:t>
            </a:r>
            <a:r>
              <a:rPr lang="fr-FR" sz="3300" dirty="0">
                <a:solidFill>
                  <a:srgbClr val="0070C0"/>
                </a:solidFill>
              </a:rPr>
              <a:t> </a:t>
            </a:r>
            <a:r>
              <a:rPr lang="fr-FR" dirty="0"/>
              <a:t>: analyse des freins techniques, financiers et normatifs =&gt; des clés pour concevoir des politiques publiques plus adaptées.</a:t>
            </a:r>
          </a:p>
          <a:p>
            <a:pPr algn="just">
              <a:buFontTx/>
              <a:buChar char="-"/>
            </a:pPr>
            <a:endParaRPr lang="fr-FR" dirty="0"/>
          </a:p>
          <a:p>
            <a:pPr algn="just">
              <a:buFontTx/>
              <a:buChar char="-"/>
            </a:pPr>
            <a:r>
              <a:rPr lang="fr-FR" sz="3300" b="1" dirty="0">
                <a:solidFill>
                  <a:srgbClr val="0070C0"/>
                </a:solidFill>
              </a:rPr>
              <a:t>Articulation sensibilisation / communication </a:t>
            </a:r>
            <a:r>
              <a:rPr lang="fr-FR" dirty="0"/>
              <a:t>: perceptions des campagnes de communication (Étude 2) en vue de campagnes mieux ciblées, adaptées aux attentes et représentations des populations.</a:t>
            </a:r>
          </a:p>
          <a:p>
            <a:pPr marL="0" indent="0">
              <a:buNone/>
            </a:pPr>
            <a:endParaRPr lang="fr-FR" dirty="0"/>
          </a:p>
        </p:txBody>
      </p:sp>
    </p:spTree>
    <p:extLst>
      <p:ext uri="{BB962C8B-B14F-4D97-AF65-F5344CB8AC3E}">
        <p14:creationId xmlns:p14="http://schemas.microsoft.com/office/powerpoint/2010/main" val="86796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321456-BBAC-4124-B8D4-2AE25CCF63ED}"/>
              </a:ext>
            </a:extLst>
          </p:cNvPr>
          <p:cNvSpPr>
            <a:spLocks noGrp="1"/>
          </p:cNvSpPr>
          <p:nvPr>
            <p:ph type="title"/>
          </p:nvPr>
        </p:nvSpPr>
        <p:spPr/>
        <p:txBody>
          <a:bodyPr/>
          <a:lstStyle/>
          <a:p>
            <a:pPr algn="ctr"/>
            <a:r>
              <a:rPr lang="fr-FR" b="1" dirty="0"/>
              <a:t>Limites méthodologiques dans l’appréhension du terrain </a:t>
            </a:r>
          </a:p>
        </p:txBody>
      </p:sp>
      <p:sp>
        <p:nvSpPr>
          <p:cNvPr id="3" name="Espace réservé du contenu 2">
            <a:extLst>
              <a:ext uri="{FF2B5EF4-FFF2-40B4-BE49-F238E27FC236}">
                <a16:creationId xmlns:a16="http://schemas.microsoft.com/office/drawing/2014/main" id="{F3F522BB-8622-4197-A074-56161CFE6F56}"/>
              </a:ext>
            </a:extLst>
          </p:cNvPr>
          <p:cNvSpPr>
            <a:spLocks noGrp="1"/>
          </p:cNvSpPr>
          <p:nvPr>
            <p:ph idx="1"/>
          </p:nvPr>
        </p:nvSpPr>
        <p:spPr>
          <a:xfrm>
            <a:off x="838200" y="1957431"/>
            <a:ext cx="10515600" cy="4351338"/>
          </a:xfrm>
        </p:spPr>
        <p:txBody>
          <a:bodyPr/>
          <a:lstStyle/>
          <a:p>
            <a:pPr marL="0" indent="0">
              <a:buNone/>
            </a:pPr>
            <a:r>
              <a:rPr lang="fr-FR" dirty="0"/>
              <a:t>Des études qui s’appuient sur des </a:t>
            </a:r>
            <a:r>
              <a:rPr lang="fr-FR" b="1" dirty="0">
                <a:solidFill>
                  <a:srgbClr val="0070C0"/>
                </a:solidFill>
              </a:rPr>
              <a:t>données ponctuelles </a:t>
            </a:r>
            <a:r>
              <a:rPr lang="fr-FR" dirty="0"/>
              <a:t>(ex. entretiens exploratoires, questionnaires en ligne) </a:t>
            </a:r>
          </a:p>
          <a:p>
            <a:pPr marL="0" indent="0">
              <a:buNone/>
            </a:pPr>
            <a:endParaRPr lang="fr-FR" dirty="0"/>
          </a:p>
          <a:p>
            <a:pPr marL="0" indent="0">
              <a:buNone/>
            </a:pPr>
            <a:r>
              <a:rPr lang="fr-FR" dirty="0"/>
              <a:t>Des </a:t>
            </a:r>
            <a:r>
              <a:rPr lang="fr-FR" b="1" dirty="0">
                <a:solidFill>
                  <a:srgbClr val="0070C0"/>
                </a:solidFill>
              </a:rPr>
              <a:t>échantillons somme toute limités / </a:t>
            </a:r>
            <a:r>
              <a:rPr lang="fr-FR" dirty="0"/>
              <a:t>premières mises à l’épreuve (panel stratifié non proportionnel, acteurs locaux spécifiques, échantillon de convenance)</a:t>
            </a:r>
          </a:p>
          <a:p>
            <a:pPr marL="0" indent="0">
              <a:buNone/>
            </a:pPr>
            <a:endParaRPr lang="fr-FR" dirty="0"/>
          </a:p>
          <a:p>
            <a:pPr marL="0" indent="0">
              <a:buNone/>
            </a:pPr>
            <a:r>
              <a:rPr lang="fr-FR" dirty="0"/>
              <a:t>Pas d’approche systémique en raison du temps imparti</a:t>
            </a:r>
          </a:p>
        </p:txBody>
      </p:sp>
    </p:spTree>
    <p:extLst>
      <p:ext uri="{BB962C8B-B14F-4D97-AF65-F5344CB8AC3E}">
        <p14:creationId xmlns:p14="http://schemas.microsoft.com/office/powerpoint/2010/main" val="1471858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1580</Words>
  <Application>Microsoft Office PowerPoint</Application>
  <PresentationFormat>Grand écran</PresentationFormat>
  <Paragraphs>135</Paragraphs>
  <Slides>16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16</vt:i4>
      </vt:variant>
    </vt:vector>
  </HeadingPairs>
  <TitlesOfParts>
    <vt:vector size="24" baseType="lpstr">
      <vt:lpstr>Arial</vt:lpstr>
      <vt:lpstr>Arial Nova</vt:lpstr>
      <vt:lpstr>Calibri</vt:lpstr>
      <vt:lpstr>Calibri </vt:lpstr>
      <vt:lpstr>Calibri (Corps)</vt:lpstr>
      <vt:lpstr>Calibri Light</vt:lpstr>
      <vt:lpstr>Wingdings</vt:lpstr>
      <vt:lpstr>Thème Office</vt:lpstr>
      <vt:lpstr>   Corinne Rochette,  Christine Lambey-Checchin  (CleRMa), E. Chérif, (NIMEC  Rouen)  Sébastien Rouquette (ComSoc)  Laurence Amblard (UMR Territoires)  Sylvie Huet (Inrae LISC)</vt:lpstr>
      <vt:lpstr>5 études menées par 3 laboratoires pour mobiliser différentes méthodes de mesure des perceptions en lien avec la ressource en eau</vt:lpstr>
      <vt:lpstr>Démarche d’animation </vt:lpstr>
      <vt:lpstr>Périmètre des études : qu’avons-nous traité ?</vt:lpstr>
      <vt:lpstr>Les questions traitées</vt:lpstr>
      <vt:lpstr>Diversité des cadres théoriques et analytiques </vt:lpstr>
      <vt:lpstr>Diversité des méthodologies</vt:lpstr>
      <vt:lpstr>Intérêt</vt:lpstr>
      <vt:lpstr>Limites méthodologiques dans l’appréhension du terrain </vt:lpstr>
      <vt:lpstr>Analyse critique de notre année de réflexion </vt:lpstr>
      <vt:lpstr>Merci pour votre attention</vt:lpstr>
      <vt:lpstr>Focus sur de premiers résultats </vt:lpstr>
      <vt:lpstr>Présentation PowerPoint</vt:lpstr>
      <vt:lpstr>Présentation PowerPoint</vt:lpstr>
      <vt:lpstr>Présentation PowerPoint</vt:lpstr>
      <vt:lpstr>Les études et analyses des études 2 à 5 sont toujours en cours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Corinne Rochette</dc:creator>
  <cp:lastModifiedBy>Corinne Rochette</cp:lastModifiedBy>
  <cp:revision>32</cp:revision>
  <cp:lastPrinted>2024-12-06T07:32:40Z</cp:lastPrinted>
  <dcterms:created xsi:type="dcterms:W3CDTF">2024-12-03T00:10:15Z</dcterms:created>
  <dcterms:modified xsi:type="dcterms:W3CDTF">2024-12-06T09:05:14Z</dcterms:modified>
</cp:coreProperties>
</file>