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25D73"/>
    <a:srgbClr val="06474D"/>
    <a:srgbClr val="9AC0C1"/>
    <a:srgbClr val="4D8E86"/>
    <a:srgbClr val="42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1140603" y="6717315"/>
            <a:ext cx="1065229" cy="151537"/>
          </a:xfrm>
          <a:prstGeom prst="rect">
            <a:avLst/>
          </a:prstGeom>
          <a:solidFill>
            <a:srgbClr val="325D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/>
          <p:cNvSpPr/>
          <p:nvPr userDrawn="1"/>
        </p:nvSpPr>
        <p:spPr bwMode="auto">
          <a:xfrm rot="5400000">
            <a:off x="11795380" y="6306864"/>
            <a:ext cx="675265" cy="145637"/>
          </a:xfrm>
          <a:prstGeom prst="rect">
            <a:avLst/>
          </a:prstGeom>
          <a:solidFill>
            <a:srgbClr val="14455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 userDrawn="1"/>
        </p:nvSpPr>
        <p:spPr bwMode="auto">
          <a:xfrm rot="5400000">
            <a:off x="-3188678" y="3176955"/>
            <a:ext cx="6857999" cy="504092"/>
          </a:xfrm>
          <a:prstGeom prst="rect">
            <a:avLst/>
          </a:prstGeom>
          <a:solidFill>
            <a:srgbClr val="14455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5"/>
          <p:cNvSpPr txBox="1"/>
          <p:nvPr userDrawn="1"/>
        </p:nvSpPr>
        <p:spPr bwMode="auto">
          <a:xfrm rot="16199998">
            <a:off x="-740807" y="454954"/>
            <a:ext cx="1899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000">
                <a:solidFill>
                  <a:schemeClr val="bg1"/>
                </a:solidFill>
                <a:latin typeface="PCap Terminal"/>
              </a:rPr>
              <a:t>LaMP</a:t>
            </a:r>
          </a:p>
        </p:txBody>
      </p:sp>
      <p:pic>
        <p:nvPicPr>
          <p:cNvPr id="7" name="Image 6" descr="Une image contenant Police, logo, Graphique, cercle&#10;&#10;Description générée automatiquement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7923" y="6148078"/>
            <a:ext cx="322386" cy="322386"/>
          </a:xfrm>
          <a:prstGeom prst="rect">
            <a:avLst/>
          </a:prstGeom>
        </p:spPr>
      </p:pic>
      <p:pic>
        <p:nvPicPr>
          <p:cNvPr id="8" name="Image 7" descr="Une image contenant texte, Police, Graphique, typographie&#10;&#10;Description générée automatiquement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7923" y="5740833"/>
            <a:ext cx="331913" cy="322386"/>
          </a:xfrm>
          <a:prstGeom prst="rect">
            <a:avLst/>
          </a:prstGeom>
        </p:spPr>
      </p:pic>
      <p:pic>
        <p:nvPicPr>
          <p:cNvPr id="9" name="Image 8" descr="Une image contenant texte, Police, Graphique, conception&#10;&#10;Description générée automatiquement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-11725" y="6537043"/>
            <a:ext cx="519661" cy="2560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0" y="0"/>
            <a:ext cx="12192000" cy="1015516"/>
          </a:xfrm>
          <a:prstGeom prst="rect">
            <a:avLst/>
          </a:prstGeom>
        </p:spPr>
      </p:pic>
      <p:pic>
        <p:nvPicPr>
          <p:cNvPr id="18" name="Image 17" descr="Une image contenant texte, Police, logo, Graphique&#10;&#10;Description générée automatiquement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164" y="48744"/>
            <a:ext cx="1772469" cy="92521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1140603" y="6717315"/>
            <a:ext cx="1065229" cy="151537"/>
          </a:xfrm>
          <a:prstGeom prst="rect">
            <a:avLst/>
          </a:prstGeom>
          <a:solidFill>
            <a:srgbClr val="0647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/>
          <p:cNvSpPr/>
          <p:nvPr userDrawn="1"/>
        </p:nvSpPr>
        <p:spPr bwMode="auto">
          <a:xfrm rot="5400000">
            <a:off x="11795380" y="6306864"/>
            <a:ext cx="675265" cy="145637"/>
          </a:xfrm>
          <a:prstGeom prst="rect">
            <a:avLst/>
          </a:prstGeom>
          <a:solidFill>
            <a:srgbClr val="0647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Image 11" descr="Une image contenant texte, Police, Graphique, conception&#10;&#10;Description générée automatiquement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11171577" y="499234"/>
            <a:ext cx="762371" cy="375625"/>
          </a:xfrm>
          <a:prstGeom prst="rect">
            <a:avLst/>
          </a:prstGeom>
        </p:spPr>
      </p:pic>
      <p:pic>
        <p:nvPicPr>
          <p:cNvPr id="16" name="Image 15" descr="Une image contenant texte, Police, Graphique, graphisme&#10;&#10;Description générée automatiquement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11165479" y="74865"/>
            <a:ext cx="387284" cy="375625"/>
          </a:xfrm>
          <a:prstGeom prst="rect">
            <a:avLst/>
          </a:prstGeom>
        </p:spPr>
      </p:pic>
      <p:pic>
        <p:nvPicPr>
          <p:cNvPr id="19" name="Image 18" descr="Une image contenant Police, logo, Graphique, cercle&#10;&#10;Description générée automatiquement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11684569" y="48744"/>
            <a:ext cx="375625" cy="3756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416" y="1628800"/>
            <a:ext cx="115212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6474D"/>
                </a:solidFill>
              </a:rPr>
              <a:t>La </a:t>
            </a:r>
            <a:r>
              <a:rPr lang="fr-FR" sz="2800" b="1" dirty="0" err="1">
                <a:solidFill>
                  <a:srgbClr val="06474D"/>
                </a:solidFill>
              </a:rPr>
              <a:t>POllution</a:t>
            </a:r>
            <a:r>
              <a:rPr lang="fr-FR" sz="2800" b="1" dirty="0">
                <a:solidFill>
                  <a:srgbClr val="06474D"/>
                </a:solidFill>
              </a:rPr>
              <a:t> des Nuages contribue-t-elle à la </a:t>
            </a:r>
            <a:r>
              <a:rPr lang="fr-FR" sz="2800" b="1" dirty="0" err="1">
                <a:solidFill>
                  <a:srgbClr val="06474D"/>
                </a:solidFill>
              </a:rPr>
              <a:t>COntamination</a:t>
            </a:r>
            <a:r>
              <a:rPr lang="fr-FR" sz="2800" b="1" dirty="0">
                <a:solidFill>
                  <a:srgbClr val="06474D"/>
                </a:solidFill>
              </a:rPr>
              <a:t> des Sols ? </a:t>
            </a:r>
            <a:r>
              <a:rPr lang="fr-FR" sz="4000" b="1" dirty="0">
                <a:solidFill>
                  <a:srgbClr val="06474D"/>
                </a:solidFill>
              </a:rPr>
              <a:t>PONCOS</a:t>
            </a:r>
            <a:endParaRPr lang="en-US" sz="4000" b="1" dirty="0">
              <a:solidFill>
                <a:srgbClr val="06474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0912" y="3803556"/>
            <a:ext cx="7390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426666"/>
                </a:solidFill>
              </a:rPr>
              <a:t>The main purpose of this project is to perform a targeted analysis of a wide spectrum of pesticides, PCBs and PAHs in cloud samples collected at </a:t>
            </a:r>
            <a:r>
              <a:rPr lang="en-US" sz="2400" dirty="0" err="1">
                <a:solidFill>
                  <a:srgbClr val="426666"/>
                </a:solidFill>
              </a:rPr>
              <a:t>puy</a:t>
            </a:r>
            <a:r>
              <a:rPr lang="en-US" sz="2400" dirty="0">
                <a:solidFill>
                  <a:srgbClr val="426666"/>
                </a:solidFill>
              </a:rPr>
              <a:t> de </a:t>
            </a:r>
            <a:r>
              <a:rPr lang="en-US" sz="2400" dirty="0" err="1">
                <a:solidFill>
                  <a:srgbClr val="426666"/>
                </a:solidFill>
              </a:rPr>
              <a:t>Dôme</a:t>
            </a:r>
            <a:r>
              <a:rPr lang="en-US" sz="2400" dirty="0">
                <a:solidFill>
                  <a:srgbClr val="426666"/>
                </a:solidFill>
              </a:rPr>
              <a:t> and soil leachate samples collected at </a:t>
            </a:r>
            <a:r>
              <a:rPr lang="en-US" sz="2400" dirty="0" err="1">
                <a:solidFill>
                  <a:srgbClr val="426666"/>
                </a:solidFill>
              </a:rPr>
              <a:t>Opme</a:t>
            </a:r>
            <a:r>
              <a:rPr lang="en-US" sz="2400" dirty="0">
                <a:solidFill>
                  <a:srgbClr val="426666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45416" y="2977788"/>
            <a:ext cx="11521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4D8E86"/>
                </a:solidFill>
              </a:rPr>
              <a:t>Angelica Bianco, Pascale Besse-</a:t>
            </a:r>
            <a:r>
              <a:rPr lang="fr-FR" sz="2800" b="1" dirty="0" err="1">
                <a:solidFill>
                  <a:srgbClr val="4D8E86"/>
                </a:solidFill>
              </a:rPr>
              <a:t>Hoggan</a:t>
            </a:r>
            <a:endParaRPr lang="en-US" sz="2800" b="1" dirty="0">
              <a:solidFill>
                <a:srgbClr val="4D8E86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45416" y="5714092"/>
            <a:ext cx="11521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6474D"/>
                </a:solidFill>
              </a:rPr>
              <a:t>Project « pot de fleurs sans fleur »</a:t>
            </a:r>
            <a:endParaRPr lang="en-US" sz="4000" b="1" dirty="0">
              <a:solidFill>
                <a:srgbClr val="06474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21941" y="6439688"/>
            <a:ext cx="3368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i="1" dirty="0">
                <a:solidFill>
                  <a:srgbClr val="9AC0C1"/>
                </a:solidFill>
              </a:rPr>
              <a:t>Angelica Bianco, projet PONCOS, journée FRE 2024</a:t>
            </a:r>
            <a:endParaRPr lang="en-US" sz="1200" i="1" dirty="0">
              <a:solidFill>
                <a:srgbClr val="9AC0C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408" y="908720"/>
            <a:ext cx="3556050" cy="26670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99456" y="169476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325D73"/>
                </a:solidFill>
              </a:rPr>
              <a:t>Cloud </a:t>
            </a:r>
            <a:r>
              <a:rPr lang="fr-FR" sz="2800" b="1" dirty="0" err="1">
                <a:solidFill>
                  <a:srgbClr val="325D73"/>
                </a:solidFill>
              </a:rPr>
              <a:t>sampling</a:t>
            </a:r>
            <a:endParaRPr lang="en-US" sz="2800" b="1" dirty="0">
              <a:solidFill>
                <a:srgbClr val="325D73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655840" y="0"/>
            <a:ext cx="0" cy="6327066"/>
          </a:xfrm>
          <a:prstGeom prst="line">
            <a:avLst/>
          </a:prstGeom>
          <a:ln w="57150">
            <a:solidFill>
              <a:srgbClr val="325D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04584" y="5258850"/>
            <a:ext cx="417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Long </a:t>
            </a:r>
            <a:r>
              <a:rPr lang="fr-FR" dirty="0" err="1"/>
              <a:t>experience</a:t>
            </a:r>
            <a:r>
              <a:rPr lang="fr-FR" dirty="0"/>
              <a:t> in cloud water </a:t>
            </a:r>
            <a:r>
              <a:rPr lang="fr-FR" dirty="0" err="1"/>
              <a:t>studies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dirty="0" err="1"/>
              <a:t>Sampling</a:t>
            </a:r>
            <a:r>
              <a:rPr lang="fr-FR" dirty="0"/>
              <a:t> at puy &gt; 20y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303" y="3773952"/>
            <a:ext cx="989503" cy="124677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 bwMode="auto">
          <a:xfrm>
            <a:off x="7176120" y="169476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>
                <a:solidFill>
                  <a:srgbClr val="325D73"/>
                </a:solidFill>
              </a:rPr>
              <a:t>Soil</a:t>
            </a:r>
            <a:r>
              <a:rPr lang="fr-FR" sz="2800" b="1" dirty="0">
                <a:solidFill>
                  <a:srgbClr val="325D73"/>
                </a:solidFill>
              </a:rPr>
              <a:t> </a:t>
            </a:r>
            <a:r>
              <a:rPr lang="fr-FR" sz="2800" b="1" dirty="0" err="1">
                <a:solidFill>
                  <a:srgbClr val="325D73"/>
                </a:solidFill>
              </a:rPr>
              <a:t>leachate</a:t>
            </a:r>
            <a:endParaRPr lang="en-US" sz="2800" b="1" dirty="0">
              <a:solidFill>
                <a:srgbClr val="325D73"/>
              </a:solidFill>
            </a:endParaRPr>
          </a:p>
        </p:txBody>
      </p:sp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908720"/>
            <a:ext cx="3836689" cy="23982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182" y="4149080"/>
            <a:ext cx="2569722" cy="221954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453909" y="3820398"/>
            <a:ext cx="218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Fontaine et al. (2011)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409972" y="2989401"/>
            <a:ext cx="3456384" cy="2031325"/>
          </a:xfrm>
          <a:prstGeom prst="rect">
            <a:avLst/>
          </a:prstGeom>
          <a:ln>
            <a:solidFill>
              <a:srgbClr val="325D7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325D73"/>
                </a:solidFill>
              </a:rPr>
              <a:t>Commentaire FRE</a:t>
            </a:r>
            <a:r>
              <a:rPr lang="fr-FR" dirty="0"/>
              <a:t>: </a:t>
            </a:r>
          </a:p>
          <a:p>
            <a:pPr algn="ctr"/>
            <a:r>
              <a:rPr lang="fr-FR" dirty="0"/>
              <a:t>Projet original et pertinent. </a:t>
            </a:r>
          </a:p>
          <a:p>
            <a:pPr algn="ctr"/>
            <a:r>
              <a:rPr lang="fr-FR" dirty="0"/>
              <a:t>Des questions persistent sur la validité du dispositif expérimental. Nous vous conseillons de vous rapprocher d'experts des sols (p ex à l'UREP) pour valider.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 bwMode="auto">
          <a:xfrm>
            <a:off x="1123273" y="4683506"/>
            <a:ext cx="212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L. </a:t>
            </a:r>
            <a:r>
              <a:rPr lang="fr-FR" dirty="0" err="1"/>
              <a:t>Deguillaume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 bwMode="auto">
          <a:xfrm>
            <a:off x="4421941" y="6439688"/>
            <a:ext cx="3368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i="1" dirty="0">
                <a:solidFill>
                  <a:srgbClr val="9AC0C1"/>
                </a:solidFill>
              </a:rPr>
              <a:t>Angelica Bianco, projet PONCOS, journée FRE 2024</a:t>
            </a:r>
            <a:endParaRPr lang="en-US" sz="1200" i="1" dirty="0">
              <a:solidFill>
                <a:srgbClr val="9AC0C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715513" y="6327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6474D"/>
                </a:solidFill>
              </a:rPr>
              <a:t>1</a:t>
            </a:r>
            <a:endParaRPr lang="en-US" dirty="0">
              <a:solidFill>
                <a:srgbClr val="0647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23392" y="260648"/>
            <a:ext cx="503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Julien Pottier </a:t>
            </a:r>
            <a:r>
              <a:rPr lang="fr-FR" dirty="0">
                <a:sym typeface="Wingdings" panose="05000000000000000000" pitchFamily="2" charset="2"/>
              </a:rPr>
              <a:t> Gaël Alvarez  Frédérique </a:t>
            </a:r>
            <a:r>
              <a:rPr lang="fr-FR" dirty="0" err="1">
                <a:sym typeface="Wingdings" panose="05000000000000000000" pitchFamily="2" charset="2"/>
              </a:rPr>
              <a:t>Louault</a:t>
            </a:r>
            <a:endParaRPr lang="fr-FR" dirty="0">
              <a:sym typeface="Wingdings" panose="05000000000000000000" pitchFamily="2" charset="2"/>
            </a:endParaRPr>
          </a:p>
        </p:txBody>
      </p:sp>
      <p:pic>
        <p:nvPicPr>
          <p:cNvPr id="1026" name="Picture 2" descr="Logo Unité Mixte de Recherche sur l'Ecosystème Prair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7"/>
          <a:stretch/>
        </p:blipFill>
        <p:spPr bwMode="auto">
          <a:xfrm>
            <a:off x="5735960" y="159563"/>
            <a:ext cx="530746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267194"/>
            <a:ext cx="3024000" cy="226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82" y="1616536"/>
            <a:ext cx="1881050" cy="250806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84263" y="82761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Sampling</a:t>
            </a:r>
            <a:r>
              <a:rPr lang="fr-FR" dirty="0"/>
              <a:t> of 40 L of </a:t>
            </a:r>
            <a:r>
              <a:rPr lang="fr-FR" dirty="0" err="1"/>
              <a:t>soil</a:t>
            </a:r>
            <a:r>
              <a:rPr lang="fr-FR" dirty="0"/>
              <a:t> July 2023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42" y="1839095"/>
            <a:ext cx="2030450" cy="36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53" y="1839095"/>
            <a:ext cx="2030450" cy="3600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032741" y="5723964"/>
            <a:ext cx="412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sifted on sieve 2 mm metal mesh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465" r="5378" b="-465"/>
          <a:stretch/>
        </p:blipFill>
        <p:spPr>
          <a:xfrm>
            <a:off x="8376138" y="1677524"/>
            <a:ext cx="3578290" cy="25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3" b="20010"/>
          <a:stretch/>
        </p:blipFill>
        <p:spPr>
          <a:xfrm>
            <a:off x="9150146" y="4250251"/>
            <a:ext cx="2030274" cy="198706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679972" y="731064"/>
            <a:ext cx="297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D8E86"/>
                </a:solidFill>
              </a:rPr>
              <a:t>Pot de fleurs sans fleurs </a:t>
            </a:r>
            <a:r>
              <a:rPr lang="fr-FR" dirty="0" err="1"/>
              <a:t>installed</a:t>
            </a:r>
            <a:r>
              <a:rPr lang="fr-FR" dirty="0"/>
              <a:t> in </a:t>
            </a:r>
            <a:r>
              <a:rPr lang="fr-FR" dirty="0" err="1"/>
              <a:t>September</a:t>
            </a:r>
            <a:r>
              <a:rPr lang="fr-FR" dirty="0"/>
              <a:t> 2023</a:t>
            </a:r>
            <a:endParaRPr lang="en-US" dirty="0"/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3863752" y="827613"/>
            <a:ext cx="0" cy="6030387"/>
          </a:xfrm>
          <a:prstGeom prst="line">
            <a:avLst/>
          </a:prstGeom>
          <a:ln w="57150">
            <a:solidFill>
              <a:srgbClr val="325D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 bwMode="auto">
          <a:xfrm>
            <a:off x="8256240" y="827613"/>
            <a:ext cx="0" cy="6030387"/>
          </a:xfrm>
          <a:prstGeom prst="line">
            <a:avLst/>
          </a:prstGeom>
          <a:ln w="57150">
            <a:solidFill>
              <a:srgbClr val="325D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 bwMode="auto">
          <a:xfrm>
            <a:off x="4421941" y="6439688"/>
            <a:ext cx="3368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i="1" dirty="0">
                <a:solidFill>
                  <a:srgbClr val="9AC0C1"/>
                </a:solidFill>
              </a:rPr>
              <a:t>Angelica Bianco, projet PONCOS, journée FRE 2024</a:t>
            </a:r>
            <a:endParaRPr lang="en-US" sz="1200" i="1" dirty="0">
              <a:solidFill>
                <a:srgbClr val="9AC0C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 bwMode="auto">
          <a:xfrm>
            <a:off x="11715513" y="6327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6474D"/>
                </a:solidFill>
              </a:rPr>
              <a:t>2</a:t>
            </a:r>
            <a:endParaRPr lang="en-US" dirty="0">
              <a:solidFill>
                <a:srgbClr val="064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779512"/>
            <a:ext cx="8280920" cy="292705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27448" y="548680"/>
            <a:ext cx="1715534" cy="461665"/>
          </a:xfrm>
          <a:prstGeom prst="rect">
            <a:avLst/>
          </a:prstGeom>
          <a:solidFill>
            <a:srgbClr val="325D73"/>
          </a:solidFill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1</a:t>
            </a:r>
            <a:r>
              <a:rPr lang="fr-FR" sz="2400" b="1" baseline="30000" dirty="0">
                <a:solidFill>
                  <a:schemeClr val="bg1"/>
                </a:solidFill>
              </a:rPr>
              <a:t>st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problem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1228674"/>
            <a:ext cx="2143125" cy="2143125"/>
          </a:xfrm>
          <a:prstGeom prst="rect">
            <a:avLst/>
          </a:prstGeom>
        </p:spPr>
      </p:pic>
      <p:sp>
        <p:nvSpPr>
          <p:cNvPr id="6" name="Multiplier 5"/>
          <p:cNvSpPr/>
          <p:nvPr/>
        </p:nvSpPr>
        <p:spPr>
          <a:xfrm>
            <a:off x="8688288" y="1052736"/>
            <a:ext cx="2952328" cy="2448272"/>
          </a:xfrm>
          <a:prstGeom prst="mathMultiply">
            <a:avLst>
              <a:gd name="adj1" fmla="val 8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9444241" y="3676946"/>
            <a:ext cx="1784463" cy="461665"/>
          </a:xfrm>
          <a:prstGeom prst="rect">
            <a:avLst/>
          </a:prstGeom>
          <a:solidFill>
            <a:srgbClr val="325D73"/>
          </a:solidFill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2</a:t>
            </a:r>
            <a:r>
              <a:rPr lang="fr-FR" sz="2400" b="1" baseline="30000" dirty="0">
                <a:solidFill>
                  <a:schemeClr val="bg1"/>
                </a:solidFill>
              </a:rPr>
              <a:t>nd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problem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59496" y="3707740"/>
            <a:ext cx="773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Rain </a:t>
            </a:r>
            <a:r>
              <a:rPr lang="fr-FR" dirty="0" err="1"/>
              <a:t>events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« light » and the </a:t>
            </a:r>
            <a:r>
              <a:rPr lang="fr-FR" dirty="0" err="1"/>
              <a:t>soil</a:t>
            </a:r>
            <a:r>
              <a:rPr lang="fr-FR" dirty="0"/>
              <a:t> was </a:t>
            </a:r>
            <a:r>
              <a:rPr lang="fr-FR" dirty="0" err="1"/>
              <a:t>just</a:t>
            </a:r>
            <a:r>
              <a:rPr lang="fr-FR" dirty="0"/>
              <a:t> </a:t>
            </a:r>
            <a:r>
              <a:rPr lang="fr-FR" dirty="0" err="1"/>
              <a:t>wet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no </a:t>
            </a:r>
            <a:r>
              <a:rPr lang="fr-FR" dirty="0" err="1">
                <a:sym typeface="Wingdings" panose="05000000000000000000" pitchFamily="2" charset="2"/>
              </a:rPr>
              <a:t>leachate</a:t>
            </a:r>
            <a:r>
              <a:rPr lang="fr-FR" dirty="0">
                <a:sym typeface="Wingdings" panose="05000000000000000000" pitchFamily="2" charset="2"/>
              </a:rPr>
              <a:t> was collected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127448" y="4368093"/>
            <a:ext cx="1107996" cy="461665"/>
          </a:xfrm>
          <a:prstGeom prst="rect">
            <a:avLst/>
          </a:prstGeom>
          <a:solidFill>
            <a:srgbClr val="325D73"/>
          </a:solidFill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bg1"/>
                </a:solidFill>
              </a:rPr>
              <a:t>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55440" y="4941168"/>
            <a:ext cx="3486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 cloud </a:t>
            </a:r>
            <a:r>
              <a:rPr lang="fr-FR" dirty="0" err="1"/>
              <a:t>samples</a:t>
            </a:r>
            <a:r>
              <a:rPr lang="fr-FR" dirty="0"/>
              <a:t> collected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 </a:t>
            </a:r>
            <a:r>
              <a:rPr lang="fr-FR" dirty="0" err="1"/>
              <a:t>blank</a:t>
            </a:r>
            <a:r>
              <a:rPr lang="fr-FR" dirty="0"/>
              <a:t> sample of </a:t>
            </a:r>
            <a:r>
              <a:rPr lang="fr-FR" dirty="0" err="1"/>
              <a:t>leachate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 </a:t>
            </a:r>
            <a:r>
              <a:rPr lang="fr-FR" dirty="0" err="1"/>
              <a:t>samples</a:t>
            </a:r>
            <a:r>
              <a:rPr lang="fr-FR" dirty="0"/>
              <a:t> of </a:t>
            </a:r>
            <a:r>
              <a:rPr lang="fr-FR" dirty="0" err="1"/>
              <a:t>leachate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/>
              <a:t>but not </a:t>
            </a:r>
            <a:r>
              <a:rPr lang="fr-FR" dirty="0" err="1"/>
              <a:t>corresponding</a:t>
            </a:r>
            <a:r>
              <a:rPr lang="fr-FR" dirty="0"/>
              <a:t> to </a:t>
            </a:r>
            <a:r>
              <a:rPr lang="fr-FR" dirty="0" err="1"/>
              <a:t>clouds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5440" y="404664"/>
            <a:ext cx="10297144" cy="3096344"/>
          </a:xfrm>
          <a:prstGeom prst="rect">
            <a:avLst/>
          </a:prstGeom>
          <a:noFill/>
          <a:ln>
            <a:solidFill>
              <a:srgbClr val="325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5440" y="3547737"/>
            <a:ext cx="10297144" cy="708946"/>
          </a:xfrm>
          <a:prstGeom prst="rect">
            <a:avLst/>
          </a:prstGeom>
          <a:noFill/>
          <a:ln>
            <a:solidFill>
              <a:srgbClr val="325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55440" y="4298614"/>
            <a:ext cx="3600400" cy="1938698"/>
          </a:xfrm>
          <a:prstGeom prst="rect">
            <a:avLst/>
          </a:prstGeom>
          <a:noFill/>
          <a:ln>
            <a:solidFill>
              <a:srgbClr val="325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5231904" y="4901500"/>
            <a:ext cx="5842047" cy="830997"/>
          </a:xfrm>
          <a:prstGeom prst="rect">
            <a:avLst/>
          </a:prstGeom>
          <a:solidFill>
            <a:srgbClr val="325D73">
              <a:alpha val="30000"/>
            </a:srgbClr>
          </a:solidFill>
          <a:ln>
            <a:solidFill>
              <a:srgbClr val="325D7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decided to focus our attention on the characterization of pesticides in cloud water</a:t>
            </a:r>
          </a:p>
        </p:txBody>
      </p:sp>
      <p:sp>
        <p:nvSpPr>
          <p:cNvPr id="16" name="ZoneTexte 15"/>
          <p:cNvSpPr txBox="1"/>
          <p:nvPr/>
        </p:nvSpPr>
        <p:spPr bwMode="auto">
          <a:xfrm>
            <a:off x="4421941" y="6439688"/>
            <a:ext cx="3368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i="1" dirty="0">
                <a:solidFill>
                  <a:srgbClr val="9AC0C1"/>
                </a:solidFill>
              </a:rPr>
              <a:t>Angelica Bianco, projet PONCOS, journée FRE 2024</a:t>
            </a:r>
            <a:endParaRPr lang="en-US" sz="1200" i="1" dirty="0">
              <a:solidFill>
                <a:srgbClr val="9AC0C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 bwMode="auto">
          <a:xfrm>
            <a:off x="11715513" y="6327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6474D"/>
                </a:solidFill>
              </a:rPr>
              <a:t>3</a:t>
            </a:r>
            <a:endParaRPr lang="en-US" dirty="0">
              <a:solidFill>
                <a:srgbClr val="064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9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53" y="1196752"/>
            <a:ext cx="5868202" cy="440115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67408" y="1844824"/>
            <a:ext cx="4783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ndara" panose="020E0502030303020204" pitchFamily="34" charset="0"/>
              </a:rPr>
              <a:t>This work is supported by </a:t>
            </a:r>
            <a:r>
              <a:rPr lang="en-US" sz="1600" b="1" dirty="0">
                <a:latin typeface="Candara" panose="020E0502030303020204" pitchFamily="34" charset="0"/>
              </a:rPr>
              <a:t>FRE</a:t>
            </a:r>
            <a:r>
              <a:rPr lang="en-US" sz="1600" dirty="0">
                <a:latin typeface="Candara" panose="020E0502030303020204" pitchFamily="34" charset="0"/>
              </a:rPr>
              <a:t> and </a:t>
            </a:r>
            <a:r>
              <a:rPr lang="en-US" sz="1600" b="1" dirty="0">
                <a:latin typeface="Candara" panose="020E0502030303020204" pitchFamily="34" charset="0"/>
              </a:rPr>
              <a:t>CNRS-INSU</a:t>
            </a:r>
            <a:endParaRPr lang="en-US" sz="1600" dirty="0">
              <a:latin typeface="Candara" panose="020E0502030303020204" pitchFamily="34" charset="0"/>
            </a:endParaRPr>
          </a:p>
          <a:p>
            <a:pPr algn="ctr"/>
            <a:endParaRPr lang="en-US" sz="1600" dirty="0">
              <a:latin typeface="Candara" panose="020E0502030303020204" pitchFamily="34" charset="0"/>
            </a:endParaRPr>
          </a:p>
          <a:p>
            <a:pPr algn="ctr"/>
            <a:r>
              <a:rPr lang="en-US" sz="1600" dirty="0">
                <a:latin typeface="Candara" panose="020E0502030303020204" pitchFamily="34" charset="0"/>
              </a:rPr>
              <a:t>The authors acknowledge the financial support from the </a:t>
            </a:r>
            <a:r>
              <a:rPr lang="en-US" sz="1600" dirty="0" err="1">
                <a:latin typeface="Candara" panose="020E0502030303020204" pitchFamily="34" charset="0"/>
              </a:rPr>
              <a:t>Observatoire</a:t>
            </a:r>
            <a:r>
              <a:rPr lang="en-US" sz="1600" dirty="0">
                <a:latin typeface="Candara" panose="020E0502030303020204" pitchFamily="34" charset="0"/>
              </a:rPr>
              <a:t> de Physique du Globe de Clermont-Ferrand (</a:t>
            </a:r>
            <a:r>
              <a:rPr lang="en-US" sz="1600" b="1" dirty="0">
                <a:latin typeface="Candara" panose="020E0502030303020204" pitchFamily="34" charset="0"/>
              </a:rPr>
              <a:t>OPGC</a:t>
            </a:r>
            <a:r>
              <a:rPr lang="en-US" sz="1600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8862" y="3645024"/>
            <a:ext cx="5139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1D58"/>
                </a:solidFill>
                <a:latin typeface="Candara" panose="020E0502030303020204" pitchFamily="34" charset="0"/>
              </a:rPr>
              <a:t>Thanks for your attention!</a:t>
            </a:r>
          </a:p>
        </p:txBody>
      </p:sp>
      <p:sp>
        <p:nvSpPr>
          <p:cNvPr id="8" name="ZoneTexte 7"/>
          <p:cNvSpPr txBox="1"/>
          <p:nvPr/>
        </p:nvSpPr>
        <p:spPr bwMode="auto">
          <a:xfrm>
            <a:off x="4421941" y="6439688"/>
            <a:ext cx="3368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i="1" dirty="0">
                <a:solidFill>
                  <a:srgbClr val="9AC0C1"/>
                </a:solidFill>
              </a:rPr>
              <a:t>Angelica Bianco, projet PONCOS, journée FRE 2024</a:t>
            </a:r>
            <a:endParaRPr lang="en-US" sz="1200" i="1" dirty="0">
              <a:solidFill>
                <a:srgbClr val="9AC0C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 bwMode="auto">
          <a:xfrm>
            <a:off x="11657004" y="63270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6474D"/>
                </a:solidFill>
              </a:rPr>
              <a:t>10</a:t>
            </a:r>
            <a:endParaRPr lang="en-US" dirty="0">
              <a:solidFill>
                <a:srgbClr val="064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288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293</Words>
  <Application>Microsoft Office PowerPoint</Application>
  <DocSecurity>0</DocSecurity>
  <PresentationFormat>Grand écran</PresentationFormat>
  <Paragraphs>38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Candara</vt:lpstr>
      <vt:lpstr>PCap Terminal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GERALDINE DEL CAMPO</dc:creator>
  <cp:keywords/>
  <dc:description/>
  <cp:lastModifiedBy>Delphine LATOUR</cp:lastModifiedBy>
  <cp:revision>56</cp:revision>
  <dcterms:created xsi:type="dcterms:W3CDTF">2023-06-06T12:41:23Z</dcterms:created>
  <dcterms:modified xsi:type="dcterms:W3CDTF">2024-12-09T14:58:32Z</dcterms:modified>
  <cp:category/>
  <dc:identifier/>
  <cp:contentStatus/>
  <dc:language/>
  <cp:version/>
</cp:coreProperties>
</file>